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5"/>
  </p:notesMasterIdLst>
  <p:handoutMasterIdLst>
    <p:handoutMasterId r:id="rId106"/>
  </p:handoutMasterIdLst>
  <p:sldIdLst>
    <p:sldId id="1526" r:id="rId5"/>
    <p:sldId id="1556" r:id="rId6"/>
    <p:sldId id="1768" r:id="rId7"/>
    <p:sldId id="1767" r:id="rId8"/>
    <p:sldId id="1527" r:id="rId9"/>
    <p:sldId id="1783" r:id="rId10"/>
    <p:sldId id="1784" r:id="rId11"/>
    <p:sldId id="1785" r:id="rId12"/>
    <p:sldId id="1528" r:id="rId13"/>
    <p:sldId id="1529" r:id="rId14"/>
    <p:sldId id="1530" r:id="rId15"/>
    <p:sldId id="1531" r:id="rId16"/>
    <p:sldId id="1532" r:id="rId17"/>
    <p:sldId id="1533" r:id="rId18"/>
    <p:sldId id="1557" r:id="rId19"/>
    <p:sldId id="1563" r:id="rId20"/>
    <p:sldId id="1564" r:id="rId21"/>
    <p:sldId id="1565" r:id="rId22"/>
    <p:sldId id="1566" r:id="rId23"/>
    <p:sldId id="1567" r:id="rId24"/>
    <p:sldId id="1701" r:id="rId25"/>
    <p:sldId id="1702" r:id="rId26"/>
    <p:sldId id="1534" r:id="rId27"/>
    <p:sldId id="1535" r:id="rId28"/>
    <p:sldId id="1536" r:id="rId29"/>
    <p:sldId id="1537" r:id="rId30"/>
    <p:sldId id="1538" r:id="rId31"/>
    <p:sldId id="1539" r:id="rId32"/>
    <p:sldId id="1540" r:id="rId33"/>
    <p:sldId id="1541" r:id="rId34"/>
    <p:sldId id="1542" r:id="rId35"/>
    <p:sldId id="1543" r:id="rId36"/>
    <p:sldId id="1550" r:id="rId37"/>
    <p:sldId id="1551" r:id="rId38"/>
    <p:sldId id="1558" r:id="rId39"/>
    <p:sldId id="1559" r:id="rId40"/>
    <p:sldId id="1552" r:id="rId41"/>
    <p:sldId id="1553" r:id="rId42"/>
    <p:sldId id="1560" r:id="rId43"/>
    <p:sldId id="1561" r:id="rId44"/>
    <p:sldId id="1554" r:id="rId45"/>
    <p:sldId id="1555" r:id="rId46"/>
    <p:sldId id="1779" r:id="rId47"/>
    <p:sldId id="1780" r:id="rId48"/>
    <p:sldId id="1786" r:id="rId49"/>
    <p:sldId id="1787" r:id="rId50"/>
    <p:sldId id="1703" r:id="rId51"/>
    <p:sldId id="1704" r:id="rId52"/>
    <p:sldId id="1705" r:id="rId53"/>
    <p:sldId id="1706" r:id="rId54"/>
    <p:sldId id="1707" r:id="rId55"/>
    <p:sldId id="1709" r:id="rId56"/>
    <p:sldId id="1710" r:id="rId57"/>
    <p:sldId id="1711" r:id="rId58"/>
    <p:sldId id="1765" r:id="rId59"/>
    <p:sldId id="1712" r:id="rId60"/>
    <p:sldId id="1713" r:id="rId61"/>
    <p:sldId id="1714" r:id="rId62"/>
    <p:sldId id="1715" r:id="rId63"/>
    <p:sldId id="1716" r:id="rId64"/>
    <p:sldId id="1717" r:id="rId65"/>
    <p:sldId id="1722" r:id="rId66"/>
    <p:sldId id="1766" r:id="rId67"/>
    <p:sldId id="1728" r:id="rId68"/>
    <p:sldId id="1729" r:id="rId69"/>
    <p:sldId id="1730" r:id="rId70"/>
    <p:sldId id="1731" r:id="rId71"/>
    <p:sldId id="1734" r:id="rId72"/>
    <p:sldId id="1735" r:id="rId73"/>
    <p:sldId id="1738" r:id="rId74"/>
    <p:sldId id="1739" r:id="rId75"/>
    <p:sldId id="1740" r:id="rId76"/>
    <p:sldId id="1741" r:id="rId77"/>
    <p:sldId id="1742" r:id="rId78"/>
    <p:sldId id="1743" r:id="rId79"/>
    <p:sldId id="1746" r:id="rId80"/>
    <p:sldId id="1749" r:id="rId81"/>
    <p:sldId id="1750" r:id="rId82"/>
    <p:sldId id="1753" r:id="rId83"/>
    <p:sldId id="1754" r:id="rId84"/>
    <p:sldId id="1755" r:id="rId85"/>
    <p:sldId id="1756" r:id="rId86"/>
    <p:sldId id="1757" r:id="rId87"/>
    <p:sldId id="1758" r:id="rId88"/>
    <p:sldId id="1759" r:id="rId89"/>
    <p:sldId id="1760" r:id="rId90"/>
    <p:sldId id="1761" r:id="rId91"/>
    <p:sldId id="1762" r:id="rId92"/>
    <p:sldId id="1763" r:id="rId93"/>
    <p:sldId id="1764" r:id="rId94"/>
    <p:sldId id="1778" r:id="rId95"/>
    <p:sldId id="1769" r:id="rId96"/>
    <p:sldId id="1770" r:id="rId97"/>
    <p:sldId id="1771" r:id="rId98"/>
    <p:sldId id="1772" r:id="rId99"/>
    <p:sldId id="1773" r:id="rId100"/>
    <p:sldId id="1774" r:id="rId101"/>
    <p:sldId id="1775" r:id="rId102"/>
    <p:sldId id="1776" r:id="rId103"/>
    <p:sldId id="1777" r:id="rId104"/>
  </p:sldIdLst>
  <p:sldSz cx="9144000" cy="6858000" type="screen4x3"/>
  <p:notesSz cx="6858000" cy="9926638"/>
  <p:custDataLst>
    <p:tags r:id="rId107"/>
  </p:custDataLst>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812">
          <p15:clr>
            <a:srgbClr val="A4A3A4"/>
          </p15:clr>
        </p15:guide>
        <p15:guide id="3"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tur Iwanicki" initials="" lastIdx="0" clrIdx="0"/>
  <p:cmAuthor id="1" name="Vit STEPANEK" initials="VS" lastIdx="2" clrIdx="1"/>
  <p:cmAuthor id="2" name="Vít Štěpánek" initials="VŠ" lastIdx="1" clrIdx="2">
    <p:extLst>
      <p:ext uri="{19B8F6BF-5375-455C-9EA6-DF929625EA0E}">
        <p15:presenceInfo xmlns:p15="http://schemas.microsoft.com/office/powerpoint/2012/main" userId="90b3fb19109f0d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EFFF"/>
    <a:srgbClr val="EBFFFF"/>
    <a:srgbClr val="D1FFFF"/>
    <a:srgbClr val="FFD300"/>
    <a:srgbClr val="B9C4CA"/>
    <a:srgbClr val="90989E"/>
    <a:srgbClr val="4F5251"/>
    <a:srgbClr val="3F050D"/>
    <a:srgbClr val="5C09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66" autoAdjust="0"/>
    <p:restoredTop sz="85449" autoAdjust="0"/>
  </p:normalViewPr>
  <p:slideViewPr>
    <p:cSldViewPr>
      <p:cViewPr varScale="1">
        <p:scale>
          <a:sx n="51" d="100"/>
          <a:sy n="51" d="100"/>
        </p:scale>
        <p:origin x="1018" y="53"/>
      </p:cViewPr>
      <p:guideLst>
        <p:guide orient="horz" pos="2160"/>
        <p:guide orient="horz" pos="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ags" Target="tags/tag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98056"/>
          </a:xfrm>
          <a:prstGeom prst="rect">
            <a:avLst/>
          </a:prstGeom>
        </p:spPr>
        <p:txBody>
          <a:bodyPr vert="horz" lIns="91440" tIns="45720" rIns="91440" bIns="45720" rtlCol="0"/>
          <a:lstStyle>
            <a:lvl1pPr algn="r">
              <a:defRPr sz="1200"/>
            </a:lvl1pPr>
          </a:lstStyle>
          <a:p>
            <a:fld id="{105A1319-7756-4DDA-B44D-10C9C9072268}" type="datetimeFigureOut">
              <a:rPr lang="en-GB" smtClean="0"/>
              <a:t>13/10/2015</a:t>
            </a:fld>
            <a:endParaRPr lang="en-GB"/>
          </a:p>
        </p:txBody>
      </p:sp>
      <p:sp>
        <p:nvSpPr>
          <p:cNvPr id="4" name="Footer Placeholder 3"/>
          <p:cNvSpPr>
            <a:spLocks noGrp="1"/>
          </p:cNvSpPr>
          <p:nvPr>
            <p:ph type="ftr" sz="quarter" idx="2"/>
          </p:nvPr>
        </p:nvSpPr>
        <p:spPr>
          <a:xfrm>
            <a:off x="0" y="9428584"/>
            <a:ext cx="2971800"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9428584"/>
            <a:ext cx="2971800" cy="498055"/>
          </a:xfrm>
          <a:prstGeom prst="rect">
            <a:avLst/>
          </a:prstGeom>
        </p:spPr>
        <p:txBody>
          <a:bodyPr vert="horz" lIns="91440" tIns="45720" rIns="91440" bIns="45720" rtlCol="0" anchor="b"/>
          <a:lstStyle>
            <a:lvl1pPr algn="r">
              <a:defRPr sz="1200"/>
            </a:lvl1pPr>
          </a:lstStyle>
          <a:p>
            <a:fld id="{6FBBCB0A-237B-4F78-9BEC-1AF8CC59E6BB}" type="slidenum">
              <a:rPr lang="en-GB" smtClean="0"/>
              <a:t>‹#›</a:t>
            </a:fld>
            <a:endParaRPr lang="en-GB"/>
          </a:p>
        </p:txBody>
      </p:sp>
    </p:spTree>
    <p:extLst>
      <p:ext uri="{BB962C8B-B14F-4D97-AF65-F5344CB8AC3E}">
        <p14:creationId xmlns:p14="http://schemas.microsoft.com/office/powerpoint/2010/main" val="2431514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6332"/>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fr-FR"/>
          </a:p>
        </p:txBody>
      </p:sp>
      <p:sp>
        <p:nvSpPr>
          <p:cNvPr id="3" name="Espace réservé de la date 2"/>
          <p:cNvSpPr>
            <a:spLocks noGrp="1"/>
          </p:cNvSpPr>
          <p:nvPr>
            <p:ph type="dt" idx="1"/>
          </p:nvPr>
        </p:nvSpPr>
        <p:spPr>
          <a:xfrm>
            <a:off x="3884613" y="0"/>
            <a:ext cx="2971800" cy="496332"/>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D1E4A21-066F-4EC3-837D-2DEDF384F560}" type="datetimeFigureOut">
              <a:rPr lang="fr-FR"/>
              <a:pPr>
                <a:defRPr/>
              </a:pPr>
              <a:t>13/10/2015</a:t>
            </a:fld>
            <a:endParaRPr lang="fr-FR"/>
          </a:p>
        </p:txBody>
      </p:sp>
      <p:sp>
        <p:nvSpPr>
          <p:cNvPr id="4" name="Espace réservé de l'image des diapositives 3"/>
          <p:cNvSpPr>
            <a:spLocks noGrp="1" noRot="1" noChangeAspect="1"/>
          </p:cNvSpPr>
          <p:nvPr>
            <p:ph type="sldImg" idx="2"/>
          </p:nvPr>
        </p:nvSpPr>
        <p:spPr>
          <a:xfrm>
            <a:off x="947738" y="744538"/>
            <a:ext cx="4962525" cy="3722687"/>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715153"/>
            <a:ext cx="5486400" cy="4466987"/>
          </a:xfrm>
          <a:prstGeom prst="rect">
            <a:avLst/>
          </a:prstGeom>
        </p:spPr>
        <p:txBody>
          <a:bodyPr vert="horz" lIns="91440" tIns="45720" rIns="91440" bIns="45720" rtlCol="0"/>
          <a:lstStyle/>
          <a:p>
            <a:pPr lvl="0"/>
            <a:r>
              <a:rPr lang="fr-FR" noProof="0" smtClean="0"/>
              <a:t>Modifiez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a:xfrm>
            <a:off x="0" y="9428583"/>
            <a:ext cx="2971800" cy="496332"/>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fr-FR"/>
          </a:p>
        </p:txBody>
      </p:sp>
      <p:sp>
        <p:nvSpPr>
          <p:cNvPr id="7" name="Espace réservé du numéro de diapositive 6"/>
          <p:cNvSpPr>
            <a:spLocks noGrp="1"/>
          </p:cNvSpPr>
          <p:nvPr>
            <p:ph type="sldNum" sz="quarter" idx="5"/>
          </p:nvPr>
        </p:nvSpPr>
        <p:spPr>
          <a:xfrm>
            <a:off x="3884613" y="9428583"/>
            <a:ext cx="2971800" cy="496332"/>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85DF7D87-55F9-4FC4-8E4C-52E30D31F423}" type="slidenum">
              <a:rPr lang="fr-FR"/>
              <a:pPr>
                <a:defRPr/>
              </a:pPr>
              <a:t>‹#›</a:t>
            </a:fld>
            <a:endParaRPr lang="fr-FR"/>
          </a:p>
        </p:txBody>
      </p:sp>
    </p:spTree>
    <p:extLst>
      <p:ext uri="{BB962C8B-B14F-4D97-AF65-F5344CB8AC3E}">
        <p14:creationId xmlns:p14="http://schemas.microsoft.com/office/powerpoint/2010/main" val="41620906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st.com/web/en/catalog/tools/FM146/CL2179/SC2035"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www.st.com/web/en/catalog/tools/FM146/CL2179/SC2042" TargetMode="External"/><Relationship Id="rId4" Type="http://schemas.openxmlformats.org/officeDocument/2006/relationships/hyperlink" Target="http://www.st.com/web/en/catalog/tools/FM146/CL2179/SC2034"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71800" y="549275"/>
            <a:ext cx="3657600" cy="2743200"/>
          </a:xfrm>
        </p:spPr>
      </p:sp>
      <p:sp>
        <p:nvSpPr>
          <p:cNvPr id="3" name="Notes Placeholder 2"/>
          <p:cNvSpPr>
            <a:spLocks noGrp="1"/>
          </p:cNvSpPr>
          <p:nvPr>
            <p:ph type="body" idx="1"/>
          </p:nvPr>
        </p:nvSpPr>
        <p:spPr/>
        <p:txBody>
          <a:bodyPr>
            <a:normAutofit/>
          </a:bodyPr>
          <a:lstStyle/>
          <a:p>
            <a:r>
              <a:rPr lang="en-US" dirty="0" smtClean="0"/>
              <a:t>ST is a </a:t>
            </a:r>
            <a:r>
              <a:rPr lang="en-US" baseline="0" dirty="0" smtClean="0"/>
              <a:t>leading partner with ARM for</a:t>
            </a:r>
            <a:r>
              <a:rPr lang="en-US" dirty="0" smtClean="0"/>
              <a:t> Cortex-M cores,</a:t>
            </a:r>
            <a:r>
              <a:rPr lang="en-US" baseline="0" dirty="0" smtClean="0"/>
              <a:t> participating in the definition of these cores. Today, the STM32 portfolio includes </a:t>
            </a:r>
            <a:r>
              <a:rPr lang="en-US" sz="1200" b="1" kern="1200" dirty="0" smtClean="0">
                <a:solidFill>
                  <a:schemeClr val="tx1"/>
                </a:solidFill>
                <a:latin typeface="+mn-lt"/>
                <a:ea typeface="+mn-ea"/>
                <a:cs typeface="+mn-cs"/>
              </a:rPr>
              <a:t>[CLICK] </a:t>
            </a:r>
            <a:r>
              <a:rPr lang="en-US" baseline="0" dirty="0" smtClean="0"/>
              <a:t>the full panel of Cortex-M cores, from the Cortex-M0 and Cortex-M3 to the Cortex-M4. The portfolio offers more than 300 devices in full production.</a:t>
            </a:r>
          </a:p>
        </p:txBody>
      </p:sp>
      <p:sp>
        <p:nvSpPr>
          <p:cNvPr id="4" name="Slide Number Placeholder 3"/>
          <p:cNvSpPr>
            <a:spLocks noGrp="1"/>
          </p:cNvSpPr>
          <p:nvPr>
            <p:ph type="sldNum" sz="quarter" idx="10"/>
          </p:nvPr>
        </p:nvSpPr>
        <p:spPr/>
        <p:txBody>
          <a:bodyPr/>
          <a:lstStyle/>
          <a:p>
            <a:fld id="{DD440946-B3FE-4062-9BAE-4125F5E6CB49}" type="slidenum">
              <a:rPr lang="fr-FR" smtClean="0"/>
              <a:pPr/>
              <a:t>3</a:t>
            </a:fld>
            <a:endParaRPr lang="fr-FR"/>
          </a:p>
        </p:txBody>
      </p:sp>
    </p:spTree>
    <p:extLst>
      <p:ext uri="{BB962C8B-B14F-4D97-AF65-F5344CB8AC3E}">
        <p14:creationId xmlns:p14="http://schemas.microsoft.com/office/powerpoint/2010/main" val="360210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39</a:t>
            </a:fld>
            <a:endParaRPr lang="fr-FR"/>
          </a:p>
        </p:txBody>
      </p:sp>
    </p:spTree>
    <p:extLst>
      <p:ext uri="{BB962C8B-B14F-4D97-AF65-F5344CB8AC3E}">
        <p14:creationId xmlns:p14="http://schemas.microsoft.com/office/powerpoint/2010/main" val="565853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a:defRPr/>
            </a:pPr>
            <a:fld id="{85DF7D87-55F9-4FC4-8E4C-52E30D31F423}" type="slidenum">
              <a:rPr lang="fr-FR" smtClean="0"/>
              <a:pPr>
                <a:defRPr/>
              </a:pPr>
              <a:t>40</a:t>
            </a:fld>
            <a:endParaRPr lang="fr-FR"/>
          </a:p>
        </p:txBody>
      </p:sp>
    </p:spTree>
    <p:extLst>
      <p:ext uri="{BB962C8B-B14F-4D97-AF65-F5344CB8AC3E}">
        <p14:creationId xmlns:p14="http://schemas.microsoft.com/office/powerpoint/2010/main" val="235756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41</a:t>
            </a:fld>
            <a:endParaRPr lang="fr-FR"/>
          </a:p>
        </p:txBody>
      </p:sp>
    </p:spTree>
    <p:extLst>
      <p:ext uri="{BB962C8B-B14F-4D97-AF65-F5344CB8AC3E}">
        <p14:creationId xmlns:p14="http://schemas.microsoft.com/office/powerpoint/2010/main" val="370505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a:defRPr/>
            </a:pPr>
            <a:fld id="{85DF7D87-55F9-4FC4-8E4C-52E30D31F423}" type="slidenum">
              <a:rPr lang="fr-FR" smtClean="0"/>
              <a:pPr>
                <a:defRPr/>
              </a:pPr>
              <a:t>42</a:t>
            </a:fld>
            <a:endParaRPr lang="fr-FR"/>
          </a:p>
        </p:txBody>
      </p:sp>
    </p:spTree>
    <p:extLst>
      <p:ext uri="{BB962C8B-B14F-4D97-AF65-F5344CB8AC3E}">
        <p14:creationId xmlns:p14="http://schemas.microsoft.com/office/powerpoint/2010/main" val="3303984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43</a:t>
            </a:fld>
            <a:endParaRPr lang="fr-FR"/>
          </a:p>
        </p:txBody>
      </p:sp>
    </p:spTree>
    <p:extLst>
      <p:ext uri="{BB962C8B-B14F-4D97-AF65-F5344CB8AC3E}">
        <p14:creationId xmlns:p14="http://schemas.microsoft.com/office/powerpoint/2010/main" val="3002075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a:defRPr/>
            </a:pPr>
            <a:fld id="{85DF7D87-55F9-4FC4-8E4C-52E30D31F423}" type="slidenum">
              <a:rPr lang="fr-FR" smtClean="0"/>
              <a:pPr>
                <a:defRPr/>
              </a:pPr>
              <a:t>44</a:t>
            </a:fld>
            <a:endParaRPr lang="fr-FR"/>
          </a:p>
        </p:txBody>
      </p:sp>
    </p:spTree>
    <p:extLst>
      <p:ext uri="{BB962C8B-B14F-4D97-AF65-F5344CB8AC3E}">
        <p14:creationId xmlns:p14="http://schemas.microsoft.com/office/powerpoint/2010/main" val="135064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a:t>
            </a:r>
            <a:r>
              <a:rPr lang="en-US" baseline="0" dirty="0" smtClean="0"/>
              <a:t> will introduce the </a:t>
            </a:r>
            <a:r>
              <a:rPr lang="en-US" baseline="0" dirty="0" err="1" smtClean="0"/>
              <a:t>open.Audio</a:t>
            </a:r>
            <a:r>
              <a:rPr lang="en-US" baseline="0" dirty="0" smtClean="0"/>
              <a:t> free software licensing program.</a:t>
            </a:r>
          </a:p>
          <a:p>
            <a:endParaRPr lang="en-US" baseline="0" dirty="0" smtClean="0"/>
          </a:p>
          <a:p>
            <a:r>
              <a:rPr lang="en-US" baseline="0" dirty="0" err="1" smtClean="0"/>
              <a:t>Open.Audio</a:t>
            </a:r>
            <a:r>
              <a:rPr lang="en-US" baseline="0" dirty="0" smtClean="0"/>
              <a:t> is part of the ST Open Software Expansion initiative (OSX). </a:t>
            </a:r>
          </a:p>
          <a:p>
            <a:pPr marL="0" indent="0">
              <a:buFontTx/>
              <a:buNone/>
            </a:pPr>
            <a:endParaRPr lang="en-US" baseline="0" dirty="0" smtClean="0"/>
          </a:p>
          <a:p>
            <a:r>
              <a:rPr lang="en-US" sz="1200" b="0" i="0" kern="1200" dirty="0" smtClean="0">
                <a:solidFill>
                  <a:schemeClr val="tx1"/>
                </a:solidFill>
                <a:effectLst/>
                <a:latin typeface="+mn-lt"/>
                <a:ea typeface="+mn-ea"/>
                <a:cs typeface="+mn-cs"/>
              </a:rPr>
              <a:t>The Open Software Expansion (OSX) development suite offers drivers, middleware and application software to jump start your STM32 design with ST products like MEMS, Bluetooth low energy, environmental sensors, etc. It enables fast prototyping using the STM32 Open Development Environment with leading-edge components that can quickly be transformed into final designs.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Open Software Expansion environment is made up of several free libraries:</a:t>
            </a:r>
          </a:p>
          <a:p>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hlinkClick r:id="rId3"/>
              </a:rPr>
              <a:t>Open.MEMS</a:t>
            </a:r>
            <a:r>
              <a:rPr lang="en-US" sz="1200" b="0" i="0" kern="1200" dirty="0" smtClean="0">
                <a:solidFill>
                  <a:schemeClr val="tx1"/>
                </a:solidFill>
                <a:effectLst/>
                <a:latin typeface="+mn-lt"/>
                <a:ea typeface="+mn-ea"/>
                <a:cs typeface="+mn-cs"/>
              </a:rPr>
              <a:t>: sensor fusion library for STM32 platform</a:t>
            </a:r>
          </a:p>
          <a:p>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4"/>
              </a:rPr>
              <a:t> </a:t>
            </a:r>
            <a:r>
              <a:rPr lang="en-US" sz="1200" b="0" i="0" u="none" strike="noStrike" kern="1200" dirty="0" err="1" smtClean="0">
                <a:solidFill>
                  <a:schemeClr val="tx1"/>
                </a:solidFill>
                <a:effectLst/>
                <a:latin typeface="+mn-lt"/>
                <a:ea typeface="+mn-ea"/>
                <a:cs typeface="+mn-cs"/>
                <a:hlinkClick r:id="rId4"/>
              </a:rPr>
              <a:t>Open.RF</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BlueNRG</a:t>
            </a:r>
            <a:r>
              <a:rPr lang="en-US" sz="1200" b="0" i="0" kern="1200" dirty="0" smtClean="0">
                <a:solidFill>
                  <a:schemeClr val="tx1"/>
                </a:solidFill>
                <a:effectLst/>
                <a:latin typeface="+mn-lt"/>
                <a:ea typeface="+mn-ea"/>
                <a:cs typeface="+mn-cs"/>
              </a:rPr>
              <a:t> Bluetooth low energy library for the most commonly used BT smart profiles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Open.Audio</a:t>
            </a:r>
            <a:r>
              <a:rPr lang="en-US" sz="1200" b="0" i="0" kern="1200" dirty="0" smtClean="0">
                <a:solidFill>
                  <a:schemeClr val="tx1"/>
                </a:solidFill>
                <a:effectLst/>
                <a:latin typeface="+mn-lt"/>
                <a:ea typeface="+mn-ea"/>
                <a:cs typeface="+mn-cs"/>
              </a:rPr>
              <a:t>: </a:t>
            </a:r>
            <a:r>
              <a:rPr lang="en-US" b="0" i="0" dirty="0" smtClean="0"/>
              <a:t>embedded audio</a:t>
            </a:r>
            <a:r>
              <a:rPr lang="en-US" b="1" i="1" dirty="0" smtClean="0"/>
              <a:t> </a:t>
            </a:r>
            <a:r>
              <a:rPr lang="en-US" dirty="0" smtClean="0"/>
              <a:t>libraries and application software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also includes implementation examples in the </a:t>
            </a:r>
            <a:r>
              <a:rPr lang="en-US" sz="1200" b="0" i="0" u="none" strike="noStrike" kern="1200" dirty="0" err="1" smtClean="0">
                <a:solidFill>
                  <a:schemeClr val="tx1"/>
                </a:solidFill>
                <a:effectLst/>
                <a:latin typeface="+mn-lt"/>
                <a:ea typeface="+mn-ea"/>
                <a:cs typeface="+mn-cs"/>
                <a:hlinkClick r:id="rId5"/>
              </a:rPr>
              <a:t>Open.Framework</a:t>
            </a:r>
            <a:r>
              <a:rPr lang="en-US" sz="1200" b="0" i="0" kern="1200" dirty="0" smtClean="0">
                <a:solidFill>
                  <a:schemeClr val="tx1"/>
                </a:solidFill>
                <a:effectLst/>
                <a:latin typeface="+mn-lt"/>
                <a:ea typeface="+mn-ea"/>
                <a:cs typeface="+mn-cs"/>
              </a:rPr>
              <a:t> section.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BlueMicrosystem1 expansion software package uses a Bluetooth low energy (</a:t>
            </a:r>
            <a:r>
              <a:rPr lang="en-US" sz="1200" b="0" i="0" kern="1200" dirty="0" err="1" smtClean="0">
                <a:solidFill>
                  <a:schemeClr val="tx1"/>
                </a:solidFill>
                <a:effectLst/>
                <a:latin typeface="+mn-lt"/>
                <a:ea typeface="+mn-ea"/>
                <a:cs typeface="+mn-cs"/>
              </a:rPr>
              <a:t>BlueNRG</a:t>
            </a:r>
            <a:r>
              <a:rPr lang="en-US" sz="1200" b="0" i="0" kern="1200" dirty="0" smtClean="0">
                <a:solidFill>
                  <a:schemeClr val="tx1"/>
                </a:solidFill>
                <a:effectLst/>
                <a:latin typeface="+mn-lt"/>
                <a:ea typeface="+mn-ea"/>
                <a:cs typeface="+mn-cs"/>
              </a:rPr>
              <a:t>) network processor for communication and includes complete middleware to build applications using pressure, temperature and humidity sensors as well as motion sensors (MEMS).</a:t>
            </a:r>
          </a:p>
          <a:p>
            <a:r>
              <a:rPr lang="en-US" sz="1200" b="0" i="0" kern="1200" dirty="0" smtClean="0">
                <a:solidFill>
                  <a:schemeClr val="tx1"/>
                </a:solidFill>
                <a:effectLst/>
                <a:latin typeface="+mn-lt"/>
                <a:ea typeface="+mn-ea"/>
                <a:cs typeface="+mn-cs"/>
              </a:rPr>
              <a:t>Start your design today with our Open Software Expansion development suite.</a:t>
            </a:r>
          </a:p>
          <a:p>
            <a:pPr marL="0" indent="0">
              <a:buFontTx/>
              <a:buNone/>
            </a:pPr>
            <a:endParaRPr lang="en-US" baseline="0" dirty="0" smtClean="0"/>
          </a:p>
          <a:p>
            <a:pPr marL="171450" indent="-171450">
              <a:buFontTx/>
              <a:buChar char="-"/>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t>45</a:t>
            </a:fld>
            <a:endParaRPr lang="fr-FR"/>
          </a:p>
        </p:txBody>
      </p:sp>
    </p:spTree>
    <p:extLst>
      <p:ext uri="{BB962C8B-B14F-4D97-AF65-F5344CB8AC3E}">
        <p14:creationId xmlns:p14="http://schemas.microsoft.com/office/powerpoint/2010/main" val="2969938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48</a:t>
            </a:fld>
            <a:endParaRPr lang="fr-FR"/>
          </a:p>
        </p:txBody>
      </p:sp>
    </p:spTree>
    <p:extLst>
      <p:ext uri="{BB962C8B-B14F-4D97-AF65-F5344CB8AC3E}">
        <p14:creationId xmlns:p14="http://schemas.microsoft.com/office/powerpoint/2010/main" val="1616580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5437393" y="6949031"/>
            <a:ext cx="4161566" cy="364999"/>
          </a:xfrm>
          <a:prstGeom prst="rect">
            <a:avLst/>
          </a:prstGeom>
          <a:noFill/>
          <a:ln w="9525">
            <a:noFill/>
            <a:miter lim="800000"/>
            <a:headEnd/>
            <a:tailEnd/>
          </a:ln>
        </p:spPr>
        <p:txBody>
          <a:bodyPr lIns="91986" tIns="45992" rIns="91986" bIns="45992" anchor="b"/>
          <a:lstStyle/>
          <a:p>
            <a:pPr algn="r"/>
            <a:fld id="{5C3E5D0F-0BAD-472E-A1EE-F41119F2425D}" type="slidenum">
              <a:rPr lang="en-GB" sz="1200"/>
              <a:pPr algn="r"/>
              <a:t>50</a:t>
            </a:fld>
            <a:endParaRPr lang="en-GB" sz="1200"/>
          </a:p>
        </p:txBody>
      </p:sp>
      <p:sp>
        <p:nvSpPr>
          <p:cNvPr id="75779" name="Rectangle 2"/>
          <p:cNvSpPr>
            <a:spLocks noGrp="1" noRot="1" noChangeAspect="1" noChangeArrowheads="1" noTextEdit="1"/>
          </p:cNvSpPr>
          <p:nvPr>
            <p:ph type="sldImg"/>
          </p:nvPr>
        </p:nvSpPr>
        <p:spPr>
          <a:xfrm>
            <a:off x="2971800" y="547688"/>
            <a:ext cx="3657600" cy="2743200"/>
          </a:xfrm>
          <a:ln/>
        </p:spPr>
      </p:sp>
      <p:sp>
        <p:nvSpPr>
          <p:cNvPr id="75780" name="Rectangle 3"/>
          <p:cNvSpPr>
            <a:spLocks noGrp="1" noChangeArrowheads="1"/>
          </p:cNvSpPr>
          <p:nvPr>
            <p:ph type="body" idx="1"/>
          </p:nvPr>
        </p:nvSpPr>
        <p:spPr>
          <a:xfrm>
            <a:off x="959673" y="3474515"/>
            <a:ext cx="7681857" cy="3293186"/>
          </a:xfrm>
          <a:noFill/>
          <a:ln/>
        </p:spPr>
        <p:txBody>
          <a:bodyPr/>
          <a:lstStyle/>
          <a:p>
            <a:pPr eaLnBrk="1" hangingPunct="1"/>
            <a:r>
              <a:rPr lang="en-US" dirty="0" smtClean="0">
                <a:latin typeface="Arial" pitchFamily="34" charset="0"/>
              </a:rPr>
              <a:t>Straight</a:t>
            </a:r>
            <a:r>
              <a:rPr lang="en-US" baseline="0" dirty="0" smtClean="0">
                <a:latin typeface="Arial" pitchFamily="34" charset="0"/>
              </a:rPr>
              <a:t> forward memory map</a:t>
            </a:r>
            <a:endParaRPr lang="en-US" dirty="0" smtClean="0">
              <a:latin typeface="Arial" pitchFamily="34" charset="0"/>
            </a:endParaRPr>
          </a:p>
        </p:txBody>
      </p:sp>
    </p:spTree>
    <p:extLst>
      <p:ext uri="{BB962C8B-B14F-4D97-AF65-F5344CB8AC3E}">
        <p14:creationId xmlns:p14="http://schemas.microsoft.com/office/powerpoint/2010/main" val="4173197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lvl="1" eaLnBrk="1" hangingPunct="1">
              <a:defRPr/>
            </a:pPr>
            <a:r>
              <a:rPr lang="en-GB" dirty="0" smtClean="0"/>
              <a:t>The same as ARM7TDMI and all other ARM processors</a:t>
            </a:r>
          </a:p>
          <a:p>
            <a:pPr lvl="1" eaLnBrk="1" hangingPunct="1">
              <a:defRPr/>
            </a:pPr>
            <a:r>
              <a:rPr lang="en-GB" dirty="0" smtClean="0"/>
              <a:t>Instructions exist to efficiently support packed 8/16/32-bit data in memory</a:t>
            </a:r>
          </a:p>
          <a:p>
            <a:endParaRPr lang="en-US" dirty="0" smtClean="0">
              <a:latin typeface="Arial" pitchFamily="34" charset="0"/>
            </a:endParaRPr>
          </a:p>
          <a:p>
            <a:pPr>
              <a:buFontTx/>
              <a:buChar char="-"/>
            </a:pPr>
            <a:r>
              <a:rPr lang="en-US" b="1" dirty="0" smtClean="0"/>
              <a:t>R0-R7: Accessible to all instructions</a:t>
            </a:r>
          </a:p>
          <a:p>
            <a:pPr>
              <a:buFontTx/>
              <a:buChar char="-"/>
            </a:pPr>
            <a:r>
              <a:rPr lang="en-US" b="1" dirty="0" smtClean="0"/>
              <a:t>Registers R8-R12 : Accessible to a few 16-bit / all 32-bit instructions </a:t>
            </a:r>
          </a:p>
          <a:p>
            <a:pPr>
              <a:buFontTx/>
              <a:buChar char="-"/>
            </a:pPr>
            <a:r>
              <a:rPr lang="en-US" b="1" dirty="0" smtClean="0"/>
              <a:t>R13 is the stack pointer</a:t>
            </a:r>
            <a:endParaRPr lang="en-US" sz="1300" b="1" dirty="0" smtClean="0"/>
          </a:p>
          <a:p>
            <a:pPr>
              <a:buFontTx/>
              <a:buChar char="-"/>
            </a:pPr>
            <a:r>
              <a:rPr lang="en-US" b="1" dirty="0" smtClean="0"/>
              <a:t>R14 is the link register</a:t>
            </a:r>
          </a:p>
          <a:p>
            <a:pPr>
              <a:buFontTx/>
              <a:buChar char="-"/>
            </a:pPr>
            <a:r>
              <a:rPr lang="en-US" b="1" dirty="0" smtClean="0"/>
              <a:t>R15 is the program counter</a:t>
            </a:r>
          </a:p>
          <a:p>
            <a:pPr>
              <a:buFontTx/>
              <a:buChar char="-"/>
            </a:pPr>
            <a:r>
              <a:rPr lang="en-US" b="1" dirty="0" err="1" smtClean="0"/>
              <a:t>xPSR</a:t>
            </a:r>
            <a:r>
              <a:rPr lang="en-US" b="1" dirty="0" smtClean="0"/>
              <a:t> (Program Status Register)</a:t>
            </a:r>
          </a:p>
          <a:p>
            <a:pPr lvl="1">
              <a:buFontTx/>
              <a:buChar char="-"/>
            </a:pPr>
            <a:r>
              <a:rPr lang="en-US" b="1" dirty="0" smtClean="0"/>
              <a:t>Not Explicitly accessible</a:t>
            </a:r>
          </a:p>
          <a:p>
            <a:pPr lvl="1">
              <a:buFontTx/>
              <a:buChar char="-"/>
            </a:pPr>
            <a:r>
              <a:rPr lang="en-US" b="1" dirty="0" smtClean="0"/>
              <a:t>Saved to the stack on an exception</a:t>
            </a:r>
          </a:p>
          <a:p>
            <a:pPr lvl="1">
              <a:buFontTx/>
              <a:buChar char="-"/>
            </a:pPr>
            <a:r>
              <a:rPr lang="en-US" b="1" dirty="0" smtClean="0"/>
              <a:t>Subsets available as APSR, IPSR</a:t>
            </a:r>
            <a:endParaRPr lang="cs-CZ" b="1" dirty="0" smtClean="0"/>
          </a:p>
          <a:p>
            <a:endParaRPr lang="cs-CZ" b="1" dirty="0" smtClean="0">
              <a:latin typeface="Arial" pitchFamily="34" charset="0"/>
            </a:endParaRPr>
          </a:p>
          <a:p>
            <a:endParaRPr lang="cs-CZ" b="1" dirty="0" smtClean="0">
              <a:latin typeface="Arial" pitchFamily="34" charset="0"/>
            </a:endParaRPr>
          </a:p>
          <a:p>
            <a:endParaRPr lang="cs-CZ" dirty="0" smtClean="0">
              <a:latin typeface="Arial" pitchFamily="34" charset="0"/>
            </a:endParaRPr>
          </a:p>
          <a:p>
            <a:r>
              <a:rPr lang="cs-CZ" dirty="0" err="1" smtClean="0">
                <a:latin typeface="Arial" pitchFamily="34" charset="0"/>
              </a:rPr>
              <a:t>Two</a:t>
            </a:r>
            <a:r>
              <a:rPr lang="cs-CZ" dirty="0" smtClean="0">
                <a:latin typeface="Arial" pitchFamily="34" charset="0"/>
              </a:rPr>
              <a:t> </a:t>
            </a:r>
            <a:r>
              <a:rPr lang="cs-CZ" dirty="0" err="1" smtClean="0">
                <a:latin typeface="Arial" pitchFamily="34" charset="0"/>
              </a:rPr>
              <a:t>stack</a:t>
            </a:r>
            <a:r>
              <a:rPr lang="cs-CZ" dirty="0" smtClean="0">
                <a:latin typeface="Arial" pitchFamily="34" charset="0"/>
              </a:rPr>
              <a:t> </a:t>
            </a:r>
            <a:r>
              <a:rPr lang="cs-CZ" dirty="0" err="1" smtClean="0">
                <a:latin typeface="Arial" pitchFamily="34" charset="0"/>
              </a:rPr>
              <a:t>pointers</a:t>
            </a:r>
            <a:r>
              <a:rPr lang="cs-CZ" dirty="0" smtClean="0">
                <a:latin typeface="Arial" pitchFamily="34" charset="0"/>
              </a:rPr>
              <a:t> –</a:t>
            </a:r>
            <a:r>
              <a:rPr lang="cs-CZ" baseline="0" dirty="0" smtClean="0">
                <a:latin typeface="Arial" pitchFamily="34" charset="0"/>
              </a:rPr>
              <a:t> </a:t>
            </a:r>
            <a:r>
              <a:rPr lang="cs-CZ" baseline="0" dirty="0" err="1" smtClean="0">
                <a:latin typeface="Arial" pitchFamily="34" charset="0"/>
              </a:rPr>
              <a:t>main</a:t>
            </a:r>
            <a:r>
              <a:rPr lang="cs-CZ" baseline="0" dirty="0" smtClean="0">
                <a:latin typeface="Arial" pitchFamily="34" charset="0"/>
              </a:rPr>
              <a:t> </a:t>
            </a:r>
            <a:r>
              <a:rPr lang="cs-CZ" baseline="0" dirty="0" err="1" smtClean="0">
                <a:latin typeface="Arial" pitchFamily="34" charset="0"/>
              </a:rPr>
              <a:t>stack</a:t>
            </a:r>
            <a:r>
              <a:rPr lang="cs-CZ" baseline="0" dirty="0" smtClean="0">
                <a:latin typeface="Arial" pitchFamily="34" charset="0"/>
              </a:rPr>
              <a:t> pointer </a:t>
            </a:r>
            <a:r>
              <a:rPr lang="en-US" baseline="0" dirty="0" smtClean="0">
                <a:latin typeface="Arial" pitchFamily="34" charset="0"/>
              </a:rPr>
              <a:t>(used after reset and in exception handlers)</a:t>
            </a:r>
            <a:r>
              <a:rPr lang="cs-CZ" baseline="0" dirty="0" smtClean="0">
                <a:latin typeface="Arial" pitchFamily="34" charset="0"/>
              </a:rPr>
              <a:t> and </a:t>
            </a:r>
            <a:r>
              <a:rPr lang="en-US" baseline="0" dirty="0" smtClean="0">
                <a:latin typeface="Arial" pitchFamily="34" charset="0"/>
              </a:rPr>
              <a:t>process</a:t>
            </a:r>
            <a:r>
              <a:rPr lang="cs-CZ" baseline="0" dirty="0" smtClean="0">
                <a:latin typeface="Arial" pitchFamily="34" charset="0"/>
              </a:rPr>
              <a:t> </a:t>
            </a:r>
            <a:r>
              <a:rPr lang="cs-CZ" baseline="0" dirty="0" err="1" smtClean="0">
                <a:latin typeface="Arial" pitchFamily="34" charset="0"/>
              </a:rPr>
              <a:t>stack</a:t>
            </a:r>
            <a:r>
              <a:rPr lang="cs-CZ" baseline="0" dirty="0" smtClean="0">
                <a:latin typeface="Arial" pitchFamily="34" charset="0"/>
              </a:rPr>
              <a:t> pointer</a:t>
            </a:r>
            <a:r>
              <a:rPr lang="en-US" baseline="0" dirty="0" smtClean="0">
                <a:latin typeface="Arial" pitchFamily="34" charset="0"/>
              </a:rPr>
              <a:t> (can be used only in thread mode)</a:t>
            </a:r>
            <a:endParaRPr lang="en-US" dirty="0" smtClean="0">
              <a:latin typeface="Arial" pitchFamily="34" charset="0"/>
            </a:endParaRPr>
          </a:p>
          <a:p>
            <a:endParaRPr lang="en-US" dirty="0" smtClean="0">
              <a:latin typeface="Arial" pitchFamily="34" charset="0"/>
            </a:endParaRPr>
          </a:p>
        </p:txBody>
      </p:sp>
      <p:sp>
        <p:nvSpPr>
          <p:cNvPr id="74756" name="Slide Number Placeholder 3"/>
          <p:cNvSpPr>
            <a:spLocks noGrp="1"/>
          </p:cNvSpPr>
          <p:nvPr>
            <p:ph type="sldNum" sz="quarter" idx="5"/>
          </p:nvPr>
        </p:nvSpPr>
        <p:spPr>
          <a:noFill/>
        </p:spPr>
        <p:txBody>
          <a:bodyPr/>
          <a:lstStyle/>
          <a:p>
            <a:fld id="{E36013BD-B3E3-488F-A9A0-E011E69BEFCB}" type="slidenum">
              <a:rPr lang="en-GB" smtClean="0">
                <a:latin typeface="Arial" pitchFamily="34" charset="0"/>
                <a:ea typeface="ＭＳ Ｐゴシック" pitchFamily="34" charset="-128"/>
              </a:rPr>
              <a:pPr/>
              <a:t>51</a:t>
            </a:fld>
            <a:endParaRPr lang="en-GB" smtClean="0">
              <a:latin typeface="Arial" pitchFamily="34" charset="0"/>
              <a:ea typeface="ＭＳ Ｐゴシック" pitchFamily="34" charset="-128"/>
            </a:endParaRPr>
          </a:p>
        </p:txBody>
      </p:sp>
    </p:spTree>
    <p:extLst>
      <p:ext uri="{BB962C8B-B14F-4D97-AF65-F5344CB8AC3E}">
        <p14:creationId xmlns:p14="http://schemas.microsoft.com/office/powerpoint/2010/main" val="245257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D440946-B3FE-4062-9BAE-4125F5E6CB49}" type="slidenum">
              <a:rPr lang="fr-FR" smtClean="0"/>
              <a:t>4</a:t>
            </a:fld>
            <a:endParaRPr lang="fr-FR"/>
          </a:p>
        </p:txBody>
      </p:sp>
    </p:spTree>
    <p:extLst>
      <p:ext uri="{BB962C8B-B14F-4D97-AF65-F5344CB8AC3E}">
        <p14:creationId xmlns:p14="http://schemas.microsoft.com/office/powerpoint/2010/main" val="362969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55</a:t>
            </a:fld>
            <a:endParaRPr lang="fr-FR"/>
          </a:p>
        </p:txBody>
      </p:sp>
    </p:spTree>
    <p:extLst>
      <p:ext uri="{BB962C8B-B14F-4D97-AF65-F5344CB8AC3E}">
        <p14:creationId xmlns:p14="http://schemas.microsoft.com/office/powerpoint/2010/main" val="516709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BB5D4C5-5259-4128-934B-15BF131414FB}" type="slidenum">
              <a:rPr lang="en-US"/>
              <a:pPr>
                <a:defRPr/>
              </a:pPr>
              <a:t>56</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mn-lt"/>
                <a:ea typeface="+mn-ea"/>
                <a:cs typeface="+mn-cs"/>
              </a:rPr>
              <a:t>On ARM-v7M </a:t>
            </a:r>
            <a:r>
              <a:rPr lang="en-US" sz="1200" b="0" i="0" u="none" strike="noStrike" kern="1200" baseline="0" dirty="0" err="1" smtClean="0">
                <a:solidFill>
                  <a:schemeClr val="tx1"/>
                </a:solidFill>
                <a:latin typeface="+mn-lt"/>
                <a:ea typeface="+mn-ea"/>
                <a:cs typeface="+mn-cs"/>
              </a:rPr>
              <a:t>MemManage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UsageFault</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BusFault</a:t>
            </a:r>
            <a:r>
              <a:rPr lang="en-US" sz="1200" b="0" i="0" u="none" strike="noStrike" kern="1200" baseline="0" dirty="0" smtClean="0">
                <a:solidFill>
                  <a:schemeClr val="tx1"/>
                </a:solidFill>
                <a:latin typeface="+mn-lt"/>
                <a:ea typeface="+mn-ea"/>
                <a:cs typeface="+mn-cs"/>
              </a:rPr>
              <a:t> exceptions with</a:t>
            </a:r>
          </a:p>
          <a:p>
            <a:r>
              <a:rPr lang="en-US" sz="1200" b="0" i="0" u="none" strike="noStrike" kern="1200" baseline="0" dirty="0" smtClean="0">
                <a:solidFill>
                  <a:schemeClr val="tx1"/>
                </a:solidFill>
                <a:latin typeface="+mn-lt"/>
                <a:ea typeface="+mn-ea"/>
                <a:cs typeface="+mn-cs"/>
              </a:rPr>
              <a:t>support for escalation to </a:t>
            </a:r>
            <a:r>
              <a:rPr lang="en-US" sz="1200" b="0" i="0" u="none" strike="noStrike" kern="1200" baseline="0" dirty="0" err="1" smtClean="0">
                <a:solidFill>
                  <a:schemeClr val="tx1"/>
                </a:solidFill>
                <a:latin typeface="+mn-lt"/>
                <a:ea typeface="+mn-ea"/>
                <a:cs typeface="+mn-cs"/>
              </a:rPr>
              <a:t>HardFault</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2 priority bits</a:t>
            </a:r>
            <a:endParaRPr lang="en-US" b="1" dirty="0" smtClean="0">
              <a:solidFill>
                <a:srgbClr val="CC0000"/>
              </a:solidFill>
            </a:endParaRPr>
          </a:p>
        </p:txBody>
      </p:sp>
    </p:spTree>
    <p:extLst>
      <p:ext uri="{BB962C8B-B14F-4D97-AF65-F5344CB8AC3E}">
        <p14:creationId xmlns:p14="http://schemas.microsoft.com/office/powerpoint/2010/main" val="264002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31B4531-068F-404D-9073-EC2D0EDA1E6A}" type="slidenum">
              <a:rPr lang="en-US"/>
              <a:pPr>
                <a:defRPr/>
              </a:pPr>
              <a:t>57</a:t>
            </a:fld>
            <a:endParaRPr 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r>
              <a:rPr lang="en-US" b="1" smtClean="0"/>
              <a:t>- The Interrupt Service Routine (ISR) generally must:</a:t>
            </a:r>
          </a:p>
          <a:p>
            <a:pPr lvl="1"/>
            <a:r>
              <a:rPr lang="en-US" b="1" smtClean="0"/>
              <a:t>- Clear the interrupt source (in peripheral)</a:t>
            </a:r>
          </a:p>
          <a:p>
            <a:pPr lvl="1"/>
            <a:r>
              <a:rPr lang="en-US" b="1" smtClean="0"/>
              <a:t>- Do the required interrupt work</a:t>
            </a:r>
          </a:p>
          <a:p>
            <a:pPr lvl="1"/>
            <a:r>
              <a:rPr lang="en-US" b="1" smtClean="0"/>
              <a:t>- Return from interrupt</a:t>
            </a:r>
          </a:p>
          <a:p>
            <a:endParaRPr lang="en-US" b="1" smtClean="0"/>
          </a:p>
          <a:p>
            <a:endParaRPr lang="en-US" smtClean="0"/>
          </a:p>
        </p:txBody>
      </p:sp>
    </p:spTree>
    <p:extLst>
      <p:ext uri="{BB962C8B-B14F-4D97-AF65-F5344CB8AC3E}">
        <p14:creationId xmlns:p14="http://schemas.microsoft.com/office/powerpoint/2010/main" val="962743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5AD6800-92BA-4009-B5E7-0632183B814A}" type="slidenum">
              <a:rPr lang="en-US"/>
              <a:pPr>
                <a:defRPr/>
              </a:pPr>
              <a:t>60</a:t>
            </a:fld>
            <a:endParaRPr lang="en-US"/>
          </a:p>
        </p:txBody>
      </p:sp>
      <p:sp>
        <p:nvSpPr>
          <p:cNvPr id="47106" name="Rectangle 2"/>
          <p:cNvSpPr>
            <a:spLocks noGrp="1" noRot="1" noChangeAspect="1" noChangeArrowheads="1" noTextEdit="1"/>
          </p:cNvSpPr>
          <p:nvPr>
            <p:ph type="sldImg"/>
          </p:nvPr>
        </p:nvSpPr>
        <p:spPr>
          <a:xfrm>
            <a:off x="2973388" y="549275"/>
            <a:ext cx="3657600" cy="2743200"/>
          </a:xfrm>
          <a:ln/>
        </p:spPr>
      </p:sp>
      <p:sp>
        <p:nvSpPr>
          <p:cNvPr id="47107" name="Rectangle 3"/>
          <p:cNvSpPr>
            <a:spLocks noGrp="1" noChangeArrowheads="1"/>
          </p:cNvSpPr>
          <p:nvPr>
            <p:ph type="body" idx="1"/>
          </p:nvPr>
        </p:nvSpPr>
        <p:spPr>
          <a:xfrm>
            <a:off x="1284605" y="3473451"/>
            <a:ext cx="7034213" cy="3293110"/>
          </a:xfrm>
          <a:noFill/>
          <a:ln/>
        </p:spPr>
        <p:txBody>
          <a:bodyPr/>
          <a:lstStyle/>
          <a:p>
            <a:r>
              <a:rPr lang="en-US" dirty="0" smtClean="0"/>
              <a:t>Tail-chaining is back-to-back processing of exceptions without the overhead of state</a:t>
            </a:r>
          </a:p>
          <a:p>
            <a:r>
              <a:rPr lang="en-US" dirty="0" smtClean="0"/>
              <a:t>saving and restoration between interrupts. The processor skips the pop of eight registers</a:t>
            </a:r>
          </a:p>
          <a:p>
            <a:r>
              <a:rPr lang="en-US" dirty="0" smtClean="0"/>
              <a:t>and push of eight registers when exiting one ISR and entering another because this has</a:t>
            </a:r>
          </a:p>
          <a:p>
            <a:r>
              <a:rPr lang="en-US" dirty="0" smtClean="0"/>
              <a:t>no effect on the stack contents.</a:t>
            </a:r>
          </a:p>
          <a:p>
            <a:r>
              <a:rPr lang="en-US" dirty="0" smtClean="0"/>
              <a:t>The processor tail-chains if a pending interrupt has higher priority than all stacked</a:t>
            </a:r>
          </a:p>
          <a:p>
            <a:r>
              <a:rPr lang="en-US" dirty="0" smtClean="0"/>
              <a:t>exceptions.</a:t>
            </a:r>
          </a:p>
          <a:p>
            <a:endParaRPr lang="en-US" dirty="0" smtClean="0"/>
          </a:p>
          <a:p>
            <a:r>
              <a:rPr lang="en-US" dirty="0" smtClean="0"/>
              <a:t>On cortex-M3 the push takes only 12 cycles because we have I and S bus than can be pushed fetched on same time</a:t>
            </a:r>
          </a:p>
          <a:p>
            <a:r>
              <a:rPr lang="fr-FR" dirty="0" err="1" smtClean="0"/>
              <a:t>Here</a:t>
            </a:r>
            <a:r>
              <a:rPr lang="fr-FR" dirty="0" smtClean="0"/>
              <a:t> 12 cycles for </a:t>
            </a:r>
            <a:r>
              <a:rPr lang="fr-FR" dirty="0" err="1" smtClean="0"/>
              <a:t>context</a:t>
            </a:r>
            <a:r>
              <a:rPr lang="fr-FR" dirty="0" smtClean="0"/>
              <a:t> </a:t>
            </a:r>
            <a:r>
              <a:rPr lang="fr-FR" dirty="0" err="1" smtClean="0"/>
              <a:t>saving</a:t>
            </a:r>
            <a:r>
              <a:rPr lang="fr-FR" dirty="0" smtClean="0"/>
              <a:t>, </a:t>
            </a:r>
            <a:r>
              <a:rPr lang="fr-FR" dirty="0" err="1" smtClean="0"/>
              <a:t>then</a:t>
            </a:r>
            <a:r>
              <a:rPr lang="fr-FR" dirty="0" smtClean="0"/>
              <a:t> 4 cycles for </a:t>
            </a:r>
            <a:r>
              <a:rPr lang="fr-FR" dirty="0" err="1" smtClean="0"/>
              <a:t>reading</a:t>
            </a:r>
            <a:r>
              <a:rPr lang="fr-FR" dirty="0" smtClean="0"/>
              <a:t> the </a:t>
            </a:r>
            <a:r>
              <a:rPr lang="fr-FR" dirty="0" err="1" smtClean="0"/>
              <a:t>vector</a:t>
            </a:r>
            <a:r>
              <a:rPr lang="fr-FR" dirty="0" smtClean="0"/>
              <a:t> table…</a:t>
            </a:r>
            <a:endParaRPr lang="en-US" dirty="0" smtClean="0"/>
          </a:p>
          <a:p>
            <a:endParaRPr lang="en-US" dirty="0" smtClean="0"/>
          </a:p>
        </p:txBody>
      </p:sp>
    </p:spTree>
    <p:extLst>
      <p:ext uri="{BB962C8B-B14F-4D97-AF65-F5344CB8AC3E}">
        <p14:creationId xmlns:p14="http://schemas.microsoft.com/office/powerpoint/2010/main" val="1285169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84E7475-A139-4741-A73F-541DC9C4ACCE}" type="slidenum">
              <a:rPr lang="en-US"/>
              <a:pPr>
                <a:defRPr/>
              </a:pPr>
              <a:t>61</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endParaRPr lang="en-GB" dirty="0" smtClean="0"/>
          </a:p>
        </p:txBody>
      </p:sp>
    </p:spTree>
    <p:extLst>
      <p:ext uri="{BB962C8B-B14F-4D97-AF65-F5344CB8AC3E}">
        <p14:creationId xmlns:p14="http://schemas.microsoft.com/office/powerpoint/2010/main" val="4138097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7A952CF-9F13-41DD-B18C-D46330F610BE}" type="slidenum">
              <a:rPr lang="en-US"/>
              <a:pPr>
                <a:defRPr/>
              </a:pPr>
              <a:t>62</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r>
              <a:rPr lang="en-US" dirty="0" smtClean="0"/>
              <a:t>Vector Table</a:t>
            </a:r>
            <a:r>
              <a:rPr lang="en-US" baseline="0" dirty="0" smtClean="0"/>
              <a:t> Offset Register (VTOR) is not available on Cortex-M0; It is available on Cortex-M0+, M3 and M4. It allows you to dynamically relocate vector table, and is useful for implementing </a:t>
            </a:r>
            <a:r>
              <a:rPr lang="en-US" baseline="0" dirty="0" err="1" smtClean="0"/>
              <a:t>bootloaders</a:t>
            </a:r>
            <a:r>
              <a:rPr lang="en-US" baseline="0" dirty="0" smtClean="0"/>
              <a:t> and also for running interrupt code from RAM during Flash Write/Erase without any stall on devices that do not have dual-bank Read-While-Write capability.</a:t>
            </a:r>
            <a:endParaRPr lang="en-US" dirty="0" smtClean="0"/>
          </a:p>
        </p:txBody>
      </p:sp>
    </p:spTree>
    <p:extLst>
      <p:ext uri="{BB962C8B-B14F-4D97-AF65-F5344CB8AC3E}">
        <p14:creationId xmlns:p14="http://schemas.microsoft.com/office/powerpoint/2010/main" val="2229514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63</a:t>
            </a:fld>
            <a:endParaRPr lang="fr-FR"/>
          </a:p>
        </p:txBody>
      </p:sp>
    </p:spTree>
    <p:extLst>
      <p:ext uri="{BB962C8B-B14F-4D97-AF65-F5344CB8AC3E}">
        <p14:creationId xmlns:p14="http://schemas.microsoft.com/office/powerpoint/2010/main" val="1373854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96-bit Unique</a:t>
            </a:r>
            <a:r>
              <a:rPr lang="en-US" baseline="0" dirty="0" smtClean="0"/>
              <a:t> ID is not available in Value Line devices (STM32F0x0)</a:t>
            </a:r>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t>66</a:t>
            </a:fld>
            <a:endParaRPr lang="fr-FR"/>
          </a:p>
        </p:txBody>
      </p:sp>
    </p:spTree>
    <p:extLst>
      <p:ext uri="{BB962C8B-B14F-4D97-AF65-F5344CB8AC3E}">
        <p14:creationId xmlns:p14="http://schemas.microsoft.com/office/powerpoint/2010/main" val="822014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67</a:t>
            </a:fld>
            <a:endParaRPr lang="fr-FR"/>
          </a:p>
        </p:txBody>
      </p:sp>
    </p:spTree>
    <p:extLst>
      <p:ext uri="{BB962C8B-B14F-4D97-AF65-F5344CB8AC3E}">
        <p14:creationId xmlns:p14="http://schemas.microsoft.com/office/powerpoint/2010/main" val="2983377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p:spPr>
        <p:txBody>
          <a:bodyPr/>
          <a:lstStyle/>
          <a:p>
            <a:r>
              <a:rPr lang="en-US" b="1" dirty="0" smtClean="0"/>
              <a:t>Several AHB subsystems </a:t>
            </a:r>
          </a:p>
          <a:p>
            <a:r>
              <a:rPr lang="en-US" b="1" dirty="0" smtClean="0"/>
              <a:t>Dedicated AHB to GPIO</a:t>
            </a:r>
          </a:p>
          <a:p>
            <a:r>
              <a:rPr lang="en-US" b="1" dirty="0" smtClean="0"/>
              <a:t>Each peripheral can be reset independently on APB</a:t>
            </a:r>
          </a:p>
        </p:txBody>
      </p:sp>
    </p:spTree>
    <p:extLst>
      <p:ext uri="{BB962C8B-B14F-4D97-AF65-F5344CB8AC3E}">
        <p14:creationId xmlns:p14="http://schemas.microsoft.com/office/powerpoint/2010/main" val="1396829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Arial" charset="0"/>
                <a:ea typeface="+mn-ea"/>
                <a:cs typeface="+mn-cs"/>
              </a:rPr>
              <a:t>Various types of development boards enable you to get started with the STM32 microcontrollers.</a:t>
            </a:r>
          </a:p>
          <a:p>
            <a:endParaRPr lang="fr-FR" sz="1200" b="1" kern="1200" dirty="0" smtClean="0">
              <a:solidFill>
                <a:schemeClr val="tx1"/>
              </a:solidFill>
              <a:effectLst/>
              <a:latin typeface="Arial" charset="0"/>
              <a:ea typeface="+mn-ea"/>
              <a:cs typeface="+mn-cs"/>
            </a:endParaRPr>
          </a:p>
          <a:p>
            <a:pPr lvl="0"/>
            <a:r>
              <a:rPr lang="en-US" sz="1200" b="0" kern="1200" dirty="0" smtClean="0">
                <a:solidFill>
                  <a:schemeClr val="tx1"/>
                </a:solidFill>
                <a:effectLst/>
                <a:latin typeface="Arial" charset="0"/>
                <a:ea typeface="+mn-ea"/>
                <a:cs typeface="+mn-cs"/>
              </a:rPr>
              <a:t>* The STM32 </a:t>
            </a:r>
            <a:r>
              <a:rPr lang="en-US" sz="1200" b="0" kern="1200" dirty="0" err="1" smtClean="0">
                <a:solidFill>
                  <a:schemeClr val="tx1"/>
                </a:solidFill>
                <a:effectLst/>
                <a:latin typeface="Arial" charset="0"/>
                <a:ea typeface="+mn-ea"/>
                <a:cs typeface="+mn-cs"/>
              </a:rPr>
              <a:t>Nucleo</a:t>
            </a:r>
            <a:r>
              <a:rPr lang="en-US" sz="1200" b="0" kern="1200" dirty="0" smtClean="0">
                <a:solidFill>
                  <a:schemeClr val="tx1"/>
                </a:solidFill>
                <a:effectLst/>
                <a:latin typeface="Arial" charset="0"/>
                <a:ea typeface="+mn-ea"/>
                <a:cs typeface="+mn-cs"/>
              </a:rPr>
              <a:t> boards provide an affordable and flexible way for anyone to try out new ideas and build prototypes with a wide choice of specialized expansion boards. </a:t>
            </a:r>
            <a:endParaRPr lang="fr-FR" sz="1200" b="1" kern="1200" dirty="0" smtClean="0">
              <a:solidFill>
                <a:schemeClr val="tx1"/>
              </a:solidFill>
              <a:effectLst/>
              <a:latin typeface="Arial" charset="0"/>
              <a:ea typeface="+mn-ea"/>
              <a:cs typeface="+mn-cs"/>
            </a:endParaRPr>
          </a:p>
          <a:p>
            <a:pPr lvl="0"/>
            <a:r>
              <a:rPr lang="en-US" sz="1200" b="0" kern="1200" dirty="0" smtClean="0">
                <a:solidFill>
                  <a:schemeClr val="tx1"/>
                </a:solidFill>
                <a:effectLst/>
                <a:latin typeface="Arial" charset="0"/>
                <a:ea typeface="+mn-ea"/>
                <a:cs typeface="+mn-cs"/>
              </a:rPr>
              <a:t>* The Discovery kits enable users to seamlessly exercise  key features of STM32 products, while the Evaluation board exposes all MCU functionalities.</a:t>
            </a:r>
            <a:endParaRPr lang="fr-FR" sz="1200" b="1" kern="1200" dirty="0" smtClean="0">
              <a:solidFill>
                <a:schemeClr val="tx1"/>
              </a:solidFill>
              <a:effectLst/>
              <a:latin typeface="Arial" charset="0"/>
              <a:ea typeface="+mn-ea"/>
              <a:cs typeface="+mn-cs"/>
            </a:endParaRP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All these development boards include an integrated debugger/programmer as well as a comprehensive software library with examples that help developers to take </a:t>
            </a:r>
            <a:r>
              <a:rPr lang="en-US" sz="1200" kern="1200" dirty="0" err="1" smtClean="0">
                <a:solidFill>
                  <a:schemeClr val="tx1"/>
                </a:solidFill>
                <a:effectLst/>
                <a:latin typeface="Arial" charset="0"/>
                <a:ea typeface="+mn-ea"/>
                <a:cs typeface="+mn-cs"/>
              </a:rPr>
              <a:t>davantage</a:t>
            </a:r>
            <a:r>
              <a:rPr lang="en-US" sz="1200" kern="1200" dirty="0" smtClean="0">
                <a:solidFill>
                  <a:schemeClr val="tx1"/>
                </a:solidFill>
                <a:effectLst/>
                <a:latin typeface="Arial" charset="0"/>
                <a:ea typeface="+mn-ea"/>
                <a:cs typeface="+mn-cs"/>
              </a:rPr>
              <a:t> of STM32 capabilities.</a:t>
            </a:r>
            <a:r>
              <a:rPr lang="en-US" sz="1200" b="1" baseline="0" noProof="0" dirty="0" smtClean="0">
                <a:solidFill>
                  <a:schemeClr val="tx1"/>
                </a:solidFill>
                <a:ea typeface="ＭＳ Ｐゴシック" pitchFamily="34" charset="-128"/>
              </a:rPr>
              <a:t> </a:t>
            </a:r>
          </a:p>
        </p:txBody>
      </p:sp>
      <p:sp>
        <p:nvSpPr>
          <p:cNvPr id="4" name="Slide Number Placeholder 3"/>
          <p:cNvSpPr>
            <a:spLocks noGrp="1"/>
          </p:cNvSpPr>
          <p:nvPr>
            <p:ph type="sldNum" sz="quarter" idx="10"/>
          </p:nvPr>
        </p:nvSpPr>
        <p:spPr/>
        <p:txBody>
          <a:bodyPr/>
          <a:lstStyle/>
          <a:p>
            <a:pPr>
              <a:defRPr/>
            </a:pPr>
            <a:fld id="{A007FF01-BCB1-4FA6-A5B7-58C2E6F1017C}" type="slidenum">
              <a:rPr lang="en-US" smtClean="0"/>
              <a:pPr>
                <a:defRPr/>
              </a:pPr>
              <a:t>5</a:t>
            </a:fld>
            <a:endParaRPr lang="en-US"/>
          </a:p>
        </p:txBody>
      </p:sp>
    </p:spTree>
    <p:extLst>
      <p:ext uri="{BB962C8B-B14F-4D97-AF65-F5344CB8AC3E}">
        <p14:creationId xmlns:p14="http://schemas.microsoft.com/office/powerpoint/2010/main" val="2123652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xfrm>
            <a:off x="2973388" y="549275"/>
            <a:ext cx="3656012" cy="2741613"/>
          </a:xfrm>
          <a:ln/>
        </p:spPr>
      </p:sp>
      <p:sp>
        <p:nvSpPr>
          <p:cNvPr id="24578" name="Rectangle 3"/>
          <p:cNvSpPr>
            <a:spLocks noGrp="1" noChangeArrowheads="1"/>
          </p:cNvSpPr>
          <p:nvPr>
            <p:ph type="body" idx="1"/>
          </p:nvPr>
        </p:nvSpPr>
        <p:spPr>
          <a:noFill/>
          <a:ln/>
        </p:spPr>
        <p:txBody>
          <a:bodyPr/>
          <a:lstStyle/>
          <a:p>
            <a:pPr>
              <a:buFontTx/>
              <a:buChar char="-"/>
            </a:pPr>
            <a:r>
              <a:rPr lang="en-GB" dirty="0" smtClean="0"/>
              <a:t>The bytes are treated in memory as being in Little Endian format.</a:t>
            </a:r>
          </a:p>
          <a:p>
            <a:pPr>
              <a:buFontTx/>
              <a:buChar char="-"/>
            </a:pPr>
            <a:r>
              <a:rPr lang="en-GB" dirty="0" smtClean="0"/>
              <a:t>Even when aliased in the boot memory space, the related memory (FLASH or SRAM) is still accessible at its original memory space.</a:t>
            </a:r>
          </a:p>
          <a:p>
            <a:r>
              <a:rPr lang="en-GB" dirty="0" smtClean="0"/>
              <a:t>- Only 12 bytes (6 + 6 complemented) are used as option bytes</a:t>
            </a:r>
          </a:p>
          <a:p>
            <a:pPr>
              <a:buFontTx/>
              <a:buChar char="-"/>
            </a:pPr>
            <a:r>
              <a:rPr lang="en-GB" b="1" dirty="0" smtClean="0"/>
              <a:t>System memory: </a:t>
            </a:r>
            <a:r>
              <a:rPr lang="en-GB" dirty="0" smtClean="0"/>
              <a:t>contains the</a:t>
            </a:r>
            <a:r>
              <a:rPr lang="en-GB" b="1" dirty="0" smtClean="0"/>
              <a:t> Boot Loader </a:t>
            </a:r>
            <a:r>
              <a:rPr lang="en-GB" dirty="0" smtClean="0"/>
              <a:t>is used to re-program the FLASH through the USART. </a:t>
            </a:r>
          </a:p>
          <a:p>
            <a:r>
              <a:rPr lang="en-GB" dirty="0" smtClean="0"/>
              <a:t>The </a:t>
            </a:r>
            <a:r>
              <a:rPr lang="en-GB" b="1" dirty="0" smtClean="0"/>
              <a:t>Boot Loader</a:t>
            </a:r>
            <a:r>
              <a:rPr lang="en-GB" dirty="0" smtClean="0"/>
              <a:t> is programmed by ST during production.</a:t>
            </a:r>
          </a:p>
          <a:p>
            <a:endParaRPr lang="en-GB" dirty="0" smtClean="0"/>
          </a:p>
          <a:p>
            <a:pPr>
              <a:buFontTx/>
              <a:buChar char="-"/>
            </a:pPr>
            <a:r>
              <a:rPr lang="en-GB" b="1" dirty="0" smtClean="0"/>
              <a:t>RAM remapping</a:t>
            </a:r>
            <a:r>
              <a:rPr lang="en-GB" dirty="0" smtClean="0"/>
              <a:t> feature is particularly useful for managing Reset vectors and routines, you can copy them to SRAM, modify and access them even when Flash is not available (i.e. during Flash programming or erasing).</a:t>
            </a:r>
          </a:p>
          <a:p>
            <a:r>
              <a:rPr lang="en-US" b="1" dirty="0" smtClean="0"/>
              <a:t>-Parity check</a:t>
            </a:r>
          </a:p>
          <a:p>
            <a:r>
              <a:rPr lang="en-US" dirty="0" smtClean="0"/>
              <a:t>The data bus width is 36 bits because 4 bits are available for parity check (1 bit per byte) in</a:t>
            </a:r>
          </a:p>
          <a:p>
            <a:r>
              <a:rPr lang="en-US" dirty="0" smtClean="0"/>
              <a:t>order to increase memory robustness, as required for instance by Class B or SIL norms.</a:t>
            </a:r>
          </a:p>
          <a:p>
            <a:r>
              <a:rPr lang="en-US" dirty="0" smtClean="0"/>
              <a:t>The parity bits are computed and stored when writing into the SRAM. Then, they are</a:t>
            </a:r>
          </a:p>
          <a:p>
            <a:r>
              <a:rPr lang="en-US" dirty="0" smtClean="0"/>
              <a:t>automatically checked when reading. If one bit fails, an NMI is generated. The same error</a:t>
            </a:r>
          </a:p>
          <a:p>
            <a:r>
              <a:rPr lang="en-US" dirty="0" smtClean="0"/>
              <a:t>can also be linked to the BRK_IN Break input of TIMER1, with the SRAM_PARITY_LOCK</a:t>
            </a:r>
          </a:p>
          <a:p>
            <a:r>
              <a:rPr lang="en-US" dirty="0" smtClean="0"/>
              <a:t>control bit in the </a:t>
            </a:r>
            <a:r>
              <a:rPr lang="en-US" i="1" dirty="0" smtClean="0"/>
              <a:t>SYSCFG configuration register 2 (SYSCFG_CFGR2). The SRAM Parity</a:t>
            </a:r>
          </a:p>
          <a:p>
            <a:r>
              <a:rPr lang="en-US" dirty="0" smtClean="0"/>
              <a:t>Error flag (SRAM_PEF) is available in the </a:t>
            </a:r>
            <a:r>
              <a:rPr lang="en-US" i="1" dirty="0" smtClean="0"/>
              <a:t>SYSCFG configuration register 2</a:t>
            </a:r>
          </a:p>
          <a:p>
            <a:r>
              <a:rPr lang="en-US" i="1" dirty="0" smtClean="0"/>
              <a:t>(SYSCFG_CFGR2).</a:t>
            </a:r>
          </a:p>
          <a:p>
            <a:endParaRPr lang="en-GB" dirty="0" smtClean="0"/>
          </a:p>
        </p:txBody>
      </p:sp>
    </p:spTree>
    <p:extLst>
      <p:ext uri="{BB962C8B-B14F-4D97-AF65-F5344CB8AC3E}">
        <p14:creationId xmlns:p14="http://schemas.microsoft.com/office/powerpoint/2010/main" val="870179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xfrm>
            <a:off x="2971800" y="549275"/>
            <a:ext cx="3652838" cy="2740025"/>
          </a:xfrm>
          <a:ln/>
        </p:spPr>
      </p:sp>
      <p:sp>
        <p:nvSpPr>
          <p:cNvPr id="40962" name="Rectangle 3"/>
          <p:cNvSpPr>
            <a:spLocks noGrp="1" noChangeArrowheads="1"/>
          </p:cNvSpPr>
          <p:nvPr>
            <p:ph type="body" idx="1"/>
          </p:nvPr>
        </p:nvSpPr>
        <p:spPr>
          <a:noFill/>
          <a:ln/>
        </p:spPr>
        <p:txBody>
          <a:bodyPr lIns="86672" tIns="43337" rIns="86672" bIns="43337"/>
          <a:lstStyle/>
          <a:p>
            <a:pPr lvl="2"/>
            <a:r>
              <a:rPr lang="en-US" smtClean="0">
                <a:ea typeface="ＭＳ Ｐゴシック"/>
              </a:rPr>
              <a:t/>
            </a:r>
            <a:br>
              <a:rPr lang="en-US" smtClean="0">
                <a:ea typeface="ＭＳ Ｐゴシック"/>
              </a:rPr>
            </a:br>
            <a:endParaRPr lang="en-US" smtClean="0">
              <a:ea typeface="ＭＳ Ｐゴシック"/>
            </a:endParaRPr>
          </a:p>
        </p:txBody>
      </p:sp>
    </p:spTree>
    <p:extLst>
      <p:ext uri="{BB962C8B-B14F-4D97-AF65-F5344CB8AC3E}">
        <p14:creationId xmlns:p14="http://schemas.microsoft.com/office/powerpoint/2010/main" val="3649823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43000" y="685800"/>
            <a:ext cx="4568825" cy="3425825"/>
          </a:xfrm>
          <a:ln/>
        </p:spPr>
      </p:sp>
      <p:sp>
        <p:nvSpPr>
          <p:cNvPr id="51202" name="Rectangle 3"/>
          <p:cNvSpPr>
            <a:spLocks noGrp="1" noChangeArrowheads="1"/>
          </p:cNvSpPr>
          <p:nvPr>
            <p:ph type="body" idx="1"/>
          </p:nvPr>
        </p:nvSpPr>
        <p:spPr>
          <a:noFill/>
          <a:ln/>
        </p:spPr>
        <p:txBody>
          <a:bodyPr lIns="88324" tIns="44163" rIns="88324" bIns="44163"/>
          <a:lstStyle/>
          <a:p>
            <a:r>
              <a:rPr lang="en-US" dirty="0" smtClean="0"/>
              <a:t>Option byte in user mode level 2 : cannot be erase and RDP cannot be programmed. </a:t>
            </a:r>
          </a:p>
          <a:p>
            <a:r>
              <a:rPr lang="fr-FR" dirty="0" err="1" smtClean="0"/>
              <a:t>Yellow</a:t>
            </a:r>
            <a:r>
              <a:rPr lang="fr-FR" baseline="0" dirty="0" smtClean="0"/>
              <a:t> </a:t>
            </a:r>
            <a:r>
              <a:rPr lang="fr-FR" baseline="0" dirty="0" err="1" smtClean="0"/>
              <a:t>yes</a:t>
            </a:r>
            <a:r>
              <a:rPr lang="fr-FR" baseline="0" dirty="0" smtClean="0"/>
              <a:t> lvl1: The main flash memory </a:t>
            </a:r>
            <a:r>
              <a:rPr lang="fr-FR" baseline="0" dirty="0" err="1" smtClean="0"/>
              <a:t>is</a:t>
            </a:r>
            <a:r>
              <a:rPr lang="fr-FR" baseline="0" dirty="0" smtClean="0"/>
              <a:t> </a:t>
            </a:r>
            <a:r>
              <a:rPr lang="fr-FR" baseline="0" dirty="0" err="1" smtClean="0"/>
              <a:t>erased</a:t>
            </a:r>
            <a:r>
              <a:rPr lang="fr-FR" baseline="0" dirty="0" smtClean="0"/>
              <a:t> </a:t>
            </a:r>
            <a:r>
              <a:rPr lang="fr-FR" baseline="0" dirty="0" err="1" smtClean="0"/>
              <a:t>when</a:t>
            </a:r>
            <a:r>
              <a:rPr lang="fr-FR" baseline="0" dirty="0" smtClean="0"/>
              <a:t> the RDP option byte </a:t>
            </a:r>
            <a:r>
              <a:rPr lang="fr-FR" baseline="0" dirty="0" err="1" smtClean="0"/>
              <a:t>is</a:t>
            </a:r>
            <a:r>
              <a:rPr lang="fr-FR" baseline="0" dirty="0" smtClean="0"/>
              <a:t> </a:t>
            </a:r>
            <a:r>
              <a:rPr lang="fr-FR" baseline="0" dirty="0" err="1" smtClean="0"/>
              <a:t>programmed</a:t>
            </a:r>
            <a:r>
              <a:rPr lang="fr-FR" baseline="0" dirty="0" smtClean="0"/>
              <a:t> </a:t>
            </a:r>
            <a:r>
              <a:rPr lang="fr-FR" baseline="0" dirty="0" err="1" smtClean="0"/>
              <a:t>with</a:t>
            </a:r>
            <a:r>
              <a:rPr lang="fr-FR" baseline="0" dirty="0" smtClean="0"/>
              <a:t> all </a:t>
            </a:r>
            <a:r>
              <a:rPr lang="fr-FR" baseline="0" dirty="0" err="1" smtClean="0"/>
              <a:t>levels</a:t>
            </a:r>
            <a:r>
              <a:rPr lang="fr-FR" baseline="0" dirty="0" smtClean="0"/>
              <a:t> protection </a:t>
            </a:r>
            <a:r>
              <a:rPr lang="fr-FR" baseline="0" dirty="0" err="1" smtClean="0"/>
              <a:t>disabled</a:t>
            </a:r>
            <a:endParaRPr lang="fr-FR" baseline="0" dirty="0" smtClean="0"/>
          </a:p>
          <a:p>
            <a:r>
              <a:rPr lang="fr-FR" dirty="0" err="1" smtClean="0"/>
              <a:t>Yellow</a:t>
            </a:r>
            <a:r>
              <a:rPr lang="fr-FR" baseline="0" dirty="0" smtClean="0"/>
              <a:t> </a:t>
            </a:r>
            <a:r>
              <a:rPr lang="fr-FR" baseline="0" dirty="0" err="1" smtClean="0"/>
              <a:t>yes</a:t>
            </a:r>
            <a:r>
              <a:rPr lang="fr-FR" baseline="0" dirty="0" smtClean="0"/>
              <a:t> lvl2: All option bytes </a:t>
            </a:r>
            <a:r>
              <a:rPr lang="fr-FR" baseline="0" dirty="0" err="1" smtClean="0"/>
              <a:t>can</a:t>
            </a:r>
            <a:r>
              <a:rPr lang="fr-FR" baseline="0" dirty="0" smtClean="0"/>
              <a:t> </a:t>
            </a:r>
            <a:r>
              <a:rPr lang="fr-FR" baseline="0" dirty="0" err="1" smtClean="0"/>
              <a:t>be</a:t>
            </a:r>
            <a:r>
              <a:rPr lang="fr-FR" baseline="0" dirty="0" smtClean="0"/>
              <a:t> </a:t>
            </a:r>
            <a:r>
              <a:rPr lang="fr-FR" baseline="0" dirty="0" err="1" smtClean="0"/>
              <a:t>programmed</a:t>
            </a:r>
            <a:r>
              <a:rPr lang="fr-FR" baseline="0" dirty="0" smtClean="0"/>
              <a:t>, </a:t>
            </a:r>
            <a:r>
              <a:rPr lang="fr-FR" baseline="0" dirty="0" err="1" smtClean="0"/>
              <a:t>except</a:t>
            </a:r>
            <a:r>
              <a:rPr lang="fr-FR" baseline="0" dirty="0" smtClean="0"/>
              <a:t> the RDP byte</a:t>
            </a:r>
            <a:endParaRPr lang="en-US" dirty="0" smtClean="0"/>
          </a:p>
        </p:txBody>
      </p:sp>
    </p:spTree>
    <p:extLst>
      <p:ext uri="{BB962C8B-B14F-4D97-AF65-F5344CB8AC3E}">
        <p14:creationId xmlns:p14="http://schemas.microsoft.com/office/powerpoint/2010/main" val="1643063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p:spPr>
        <p:txBody>
          <a:bodyPr/>
          <a:lstStyle/>
          <a:p>
            <a:pPr eaLnBrk="1" hangingPunct="1">
              <a:buFontTx/>
              <a:buChar char="•"/>
            </a:pPr>
            <a:endParaRPr lang="en-GB" b="1" dirty="0" smtClean="0"/>
          </a:p>
        </p:txBody>
      </p:sp>
    </p:spTree>
    <p:extLst>
      <p:ext uri="{BB962C8B-B14F-4D97-AF65-F5344CB8AC3E}">
        <p14:creationId xmlns:p14="http://schemas.microsoft.com/office/powerpoint/2010/main" val="4178753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ChangeArrowheads="1" noTextEdit="1"/>
          </p:cNvSpPr>
          <p:nvPr>
            <p:ph type="sldImg"/>
          </p:nvPr>
        </p:nvSpPr>
        <p:spPr>
          <a:ln/>
        </p:spPr>
      </p:sp>
      <p:sp>
        <p:nvSpPr>
          <p:cNvPr id="83970" name="Rectangle 3"/>
          <p:cNvSpPr>
            <a:spLocks noGrp="1" noChangeArrowheads="1"/>
          </p:cNvSpPr>
          <p:nvPr>
            <p:ph type="body" idx="1"/>
          </p:nvPr>
        </p:nvSpPr>
        <p:spPr>
          <a:noFill/>
          <a:ln/>
        </p:spPr>
        <p:txBody>
          <a:bodyPr/>
          <a:lstStyle/>
          <a:p>
            <a:pPr eaLnBrk="1" hangingPunct="1"/>
            <a:endParaRPr lang="en-GB" b="1" smtClean="0"/>
          </a:p>
        </p:txBody>
      </p:sp>
    </p:spTree>
    <p:extLst>
      <p:ext uri="{BB962C8B-B14F-4D97-AF65-F5344CB8AC3E}">
        <p14:creationId xmlns:p14="http://schemas.microsoft.com/office/powerpoint/2010/main" val="239033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pPr/>
              <a:t>76</a:t>
            </a:fld>
            <a:endParaRPr lang="fr-FR"/>
          </a:p>
        </p:txBody>
      </p:sp>
    </p:spTree>
    <p:extLst>
      <p:ext uri="{BB962C8B-B14F-4D97-AF65-F5344CB8AC3E}">
        <p14:creationId xmlns:p14="http://schemas.microsoft.com/office/powerpoint/2010/main" val="2204059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Rot="1" noChangeAspect="1" noChangeArrowheads="1" noTextEdit="1"/>
          </p:cNvSpPr>
          <p:nvPr>
            <p:ph type="sldImg"/>
          </p:nvPr>
        </p:nvSpPr>
        <p:spPr>
          <a:xfrm>
            <a:off x="2908300" y="414338"/>
            <a:ext cx="4325938" cy="3243262"/>
          </a:xfrm>
          <a:ln/>
        </p:spPr>
      </p:sp>
      <p:sp>
        <p:nvSpPr>
          <p:cNvPr id="100354" name="Rectangle 3"/>
          <p:cNvSpPr>
            <a:spLocks noGrp="1" noChangeArrowheads="1"/>
          </p:cNvSpPr>
          <p:nvPr>
            <p:ph type="body" idx="1"/>
          </p:nvPr>
        </p:nvSpPr>
        <p:spPr>
          <a:xfrm>
            <a:off x="955676" y="3841750"/>
            <a:ext cx="8307705" cy="3048000"/>
          </a:xfrm>
          <a:noFill/>
          <a:ln/>
        </p:spPr>
        <p:txBody>
          <a:bodyPr/>
          <a:lstStyle/>
          <a:p>
            <a:pPr lvl="1"/>
            <a:r>
              <a:rPr lang="en-US" smtClean="0"/>
              <a:t>New:</a:t>
            </a:r>
          </a:p>
          <a:p>
            <a:pPr lvl="1"/>
            <a:r>
              <a:rPr lang="en-US" smtClean="0"/>
              <a:t>pullup control</a:t>
            </a:r>
          </a:p>
          <a:p>
            <a:pPr lvl="1"/>
            <a:r>
              <a:rPr lang="en-US" smtClean="0"/>
              <a:t>Option byte loader reset</a:t>
            </a:r>
          </a:p>
        </p:txBody>
      </p:sp>
    </p:spTree>
    <p:extLst>
      <p:ext uri="{BB962C8B-B14F-4D97-AF65-F5344CB8AC3E}">
        <p14:creationId xmlns:p14="http://schemas.microsoft.com/office/powerpoint/2010/main" val="304356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3656677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1039773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4040274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noProof="0" dirty="0" smtClean="0">
              <a:solidFill>
                <a:schemeClr val="tx1"/>
              </a:solidFill>
              <a:ea typeface="ＭＳ Ｐゴシック" pitchFamily="34" charset="-128"/>
            </a:endParaRPr>
          </a:p>
        </p:txBody>
      </p:sp>
      <p:sp>
        <p:nvSpPr>
          <p:cNvPr id="4" name="Slide Number Placeholder 3"/>
          <p:cNvSpPr>
            <a:spLocks noGrp="1"/>
          </p:cNvSpPr>
          <p:nvPr>
            <p:ph type="sldNum" sz="quarter" idx="10"/>
          </p:nvPr>
        </p:nvSpPr>
        <p:spPr/>
        <p:txBody>
          <a:bodyPr/>
          <a:lstStyle/>
          <a:p>
            <a:pPr>
              <a:defRPr/>
            </a:pPr>
            <a:fld id="{A007FF01-BCB1-4FA6-A5B7-58C2E6F1017C}" type="slidenum">
              <a:rPr lang="en-US" smtClean="0"/>
              <a:pPr>
                <a:defRPr/>
              </a:pPr>
              <a:t>9</a:t>
            </a:fld>
            <a:endParaRPr lang="en-US"/>
          </a:p>
        </p:txBody>
      </p:sp>
    </p:spTree>
    <p:extLst>
      <p:ext uri="{BB962C8B-B14F-4D97-AF65-F5344CB8AC3E}">
        <p14:creationId xmlns:p14="http://schemas.microsoft.com/office/powerpoint/2010/main" val="4004407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timeout </a:t>
            </a:r>
            <a:r>
              <a:rPr lang="en-US" dirty="0" err="1" smtClean="0"/>
              <a:t>graficky</a:t>
            </a:r>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pPr/>
              <a:t>82</a:t>
            </a:fld>
            <a:endParaRPr lang="fr-FR"/>
          </a:p>
        </p:txBody>
      </p:sp>
    </p:spTree>
    <p:extLst>
      <p:ext uri="{BB962C8B-B14F-4D97-AF65-F5344CB8AC3E}">
        <p14:creationId xmlns:p14="http://schemas.microsoft.com/office/powerpoint/2010/main" val="31947177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ChangeArrowheads="1" noTextEdit="1"/>
          </p:cNvSpPr>
          <p:nvPr>
            <p:ph type="sldImg"/>
          </p:nvPr>
        </p:nvSpPr>
        <p:spPr>
          <a:ln/>
        </p:spPr>
      </p:sp>
      <p:sp>
        <p:nvSpPr>
          <p:cNvPr id="112642" name="Rectangle 3"/>
          <p:cNvSpPr>
            <a:spLocks noGrp="1" noChangeArrowheads="1"/>
          </p:cNvSpPr>
          <p:nvPr>
            <p:ph type="body" idx="1"/>
          </p:nvPr>
        </p:nvSpPr>
        <p:spPr>
          <a:xfrm>
            <a:off x="685800" y="4343400"/>
            <a:ext cx="5486400" cy="4114800"/>
          </a:xfrm>
          <a:noFill/>
          <a:ln/>
        </p:spPr>
        <p:txBody>
          <a:bodyPr/>
          <a:lstStyle/>
          <a:p>
            <a:r>
              <a:rPr lang="en-US" smtClean="0"/>
              <a:t>If the watchdog is activated (the WDGA bit is set in the WWDG_CR register) and when the 7-bit down counter (T[6:0] bits) rolls over from 40h to 3Fh (T6 becomes cleared), it generates a</a:t>
            </a:r>
          </a:p>
          <a:p>
            <a:r>
              <a:rPr lang="en-US" smtClean="0"/>
              <a:t>reset. If the software reloads the counter while the counter is greater than the value stored in the window register, then a reset is generated.</a:t>
            </a:r>
          </a:p>
          <a:p>
            <a:pPr>
              <a:spcBef>
                <a:spcPts val="600"/>
              </a:spcBef>
            </a:pPr>
            <a:r>
              <a:rPr lang="en-US" b="1" smtClean="0"/>
              <a:t>WWDG Counter can be stopped when the core is halted, If enabled in the DBG module.</a:t>
            </a:r>
          </a:p>
          <a:p>
            <a:endParaRPr lang="en-US" b="1" smtClean="0"/>
          </a:p>
        </p:txBody>
      </p:sp>
    </p:spTree>
    <p:extLst>
      <p:ext uri="{BB962C8B-B14F-4D97-AF65-F5344CB8AC3E}">
        <p14:creationId xmlns:p14="http://schemas.microsoft.com/office/powerpoint/2010/main" val="1237589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xfrm>
            <a:off x="685800" y="4343400"/>
            <a:ext cx="5486400" cy="4114800"/>
          </a:xfrm>
          <a:noFill/>
          <a:ln/>
        </p:spPr>
        <p:txBody>
          <a:bodyPr/>
          <a:lstStyle/>
          <a:p>
            <a:r>
              <a:rPr lang="en-US" dirty="0" smtClean="0"/>
              <a:t>When the independent watchdog is started by writing the value </a:t>
            </a:r>
            <a:r>
              <a:rPr lang="en-US" dirty="0" err="1" smtClean="0"/>
              <a:t>CCCCh</a:t>
            </a:r>
            <a:r>
              <a:rPr lang="en-US" dirty="0" smtClean="0"/>
              <a:t> in the Key Register (IWDG_KR), the counter starts counting down from the reset value of </a:t>
            </a:r>
            <a:r>
              <a:rPr lang="en-US" dirty="0" err="1" smtClean="0"/>
              <a:t>FFFh</a:t>
            </a:r>
            <a:r>
              <a:rPr lang="en-US" dirty="0" smtClean="0"/>
              <a:t>.</a:t>
            </a:r>
          </a:p>
          <a:p>
            <a:r>
              <a:rPr lang="en-US" dirty="0" smtClean="0"/>
              <a:t>When it reaches the end of count value (000h) a reset signal is generated (IWDG RESET).</a:t>
            </a:r>
          </a:p>
          <a:p>
            <a:r>
              <a:rPr lang="en-US" dirty="0" smtClean="0"/>
              <a:t>Whenever the key value </a:t>
            </a:r>
            <a:r>
              <a:rPr lang="en-US" dirty="0" err="1" smtClean="0"/>
              <a:t>AAAAh</a:t>
            </a:r>
            <a:r>
              <a:rPr lang="en-US" dirty="0" smtClean="0"/>
              <a:t> is written in the IWDG_KR register, the IWDG_RLR value is re-loaded in the counter and the watchdog reset is prevented.</a:t>
            </a:r>
          </a:p>
          <a:p>
            <a:endParaRPr lang="en-US" dirty="0" smtClean="0"/>
          </a:p>
          <a:p>
            <a:r>
              <a:rPr lang="en-US" dirty="0" smtClean="0"/>
              <a:t>If the “Hardware watchdog” feature is enabled through the device option bits, the watchdog is automatically enabled at power on, and will generate a reset unless the</a:t>
            </a:r>
          </a:p>
          <a:p>
            <a:r>
              <a:rPr lang="en-US" dirty="0" smtClean="0"/>
              <a:t>Key register is written by the software before the counter reaches end of count.</a:t>
            </a:r>
          </a:p>
          <a:p>
            <a:endParaRPr lang="en-US" dirty="0" smtClean="0"/>
          </a:p>
          <a:p>
            <a:pPr>
              <a:spcBef>
                <a:spcPts val="600"/>
              </a:spcBef>
            </a:pPr>
            <a:r>
              <a:rPr lang="en-US" b="1" dirty="0" smtClean="0"/>
              <a:t>IWDG Counter can be stopped when the core is halted, If enabled in the DBG module.</a:t>
            </a:r>
          </a:p>
          <a:p>
            <a:endParaRPr lang="en-US" dirty="0" smtClean="0"/>
          </a:p>
        </p:txBody>
      </p:sp>
    </p:spTree>
    <p:extLst>
      <p:ext uri="{BB962C8B-B14F-4D97-AF65-F5344CB8AC3E}">
        <p14:creationId xmlns:p14="http://schemas.microsoft.com/office/powerpoint/2010/main" val="3198144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p:spPr>
        <p:txBody>
          <a:bodyPr/>
          <a:lstStyle/>
          <a:p>
            <a:endParaRPr lang="en-US" smtClean="0">
              <a:latin typeface="Arial" charset="0"/>
            </a:endParaRPr>
          </a:p>
        </p:txBody>
      </p:sp>
    </p:spTree>
    <p:extLst>
      <p:ext uri="{BB962C8B-B14F-4D97-AF65-F5344CB8AC3E}">
        <p14:creationId xmlns:p14="http://schemas.microsoft.com/office/powerpoint/2010/main" val="3120266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p:spPr>
        <p:txBody>
          <a:bodyPr/>
          <a:lstStyle/>
          <a:p>
            <a:pPr>
              <a:buFontTx/>
              <a:buChar char="-"/>
            </a:pPr>
            <a:r>
              <a:rPr lang="en-US" smtClean="0">
                <a:latin typeface="Arial" charset="0"/>
              </a:rPr>
              <a:t> 55 I/Os  on 64pin package</a:t>
            </a:r>
          </a:p>
          <a:p>
            <a:pPr>
              <a:buFontTx/>
              <a:buChar char="-"/>
            </a:pPr>
            <a:r>
              <a:rPr lang="en-US" smtClean="0">
                <a:latin typeface="Arial" charset="0"/>
              </a:rPr>
              <a:t> 55 I/Os  on 64pin package</a:t>
            </a:r>
          </a:p>
          <a:p>
            <a:pPr>
              <a:buFontTx/>
              <a:buChar char="-"/>
            </a:pPr>
            <a:endParaRPr lang="en-US" smtClean="0">
              <a:latin typeface="Arial" charset="0"/>
            </a:endParaRPr>
          </a:p>
        </p:txBody>
      </p:sp>
    </p:spTree>
    <p:extLst>
      <p:ext uri="{BB962C8B-B14F-4D97-AF65-F5344CB8AC3E}">
        <p14:creationId xmlns:p14="http://schemas.microsoft.com/office/powerpoint/2010/main" val="3745871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MULTIPLEXERS -&gt; (no conflicts on the pin)</a:t>
            </a:r>
            <a:endParaRPr lang="cs-CZ" baseline="0" dirty="0" smtClean="0"/>
          </a:p>
          <a:p>
            <a:r>
              <a:rPr lang="en-US" baseline="0" dirty="0" smtClean="0"/>
              <a:t>F</a:t>
            </a:r>
            <a:r>
              <a:rPr lang="cs-CZ" baseline="0" dirty="0" smtClean="0"/>
              <a:t>LEXIBILITY -</a:t>
            </a:r>
            <a:r>
              <a:rPr lang="en-US" baseline="0" dirty="0" smtClean="0"/>
              <a:t>&gt; several pin configuration options</a:t>
            </a:r>
          </a:p>
          <a:p>
            <a:r>
              <a:rPr lang="en-US" baseline="0" dirty="0" smtClean="0"/>
              <a:t>EMC -&gt; selective transition time and ESD protection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Highly flexible pin multiplexing allows the use of I/O pins as GPIOs or as one of several peripheral functions</a:t>
            </a:r>
          </a:p>
          <a:p>
            <a:endParaRPr lang="en-US" dirty="0" smtClean="0"/>
          </a:p>
          <a:p>
            <a:r>
              <a:rPr lang="en-US" dirty="0" smtClean="0"/>
              <a:t>IDR = Input Data</a:t>
            </a:r>
            <a:r>
              <a:rPr lang="en-US" baseline="0" dirty="0" smtClean="0"/>
              <a:t> Register</a:t>
            </a:r>
          </a:p>
          <a:p>
            <a:r>
              <a:rPr lang="en-US" baseline="0" dirty="0" smtClean="0"/>
              <a:t>ODR = Output Data Register</a:t>
            </a:r>
          </a:p>
          <a:p>
            <a:r>
              <a:rPr lang="en-US" baseline="0" dirty="0" smtClean="0"/>
              <a:t>BSRR = Bit Set Reset Register</a:t>
            </a:r>
          </a:p>
          <a:p>
            <a:r>
              <a:rPr lang="en-US" baseline="0" dirty="0" smtClean="0"/>
              <a:t>TSC = Touch Sensing Controller</a:t>
            </a:r>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pPr/>
              <a:t>87</a:t>
            </a:fld>
            <a:endParaRPr lang="fr-FR"/>
          </a:p>
        </p:txBody>
      </p:sp>
    </p:spTree>
    <p:extLst>
      <p:ext uri="{BB962C8B-B14F-4D97-AF65-F5344CB8AC3E}">
        <p14:creationId xmlns:p14="http://schemas.microsoft.com/office/powerpoint/2010/main" val="2430061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699115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p:spPr>
        <p:txBody>
          <a:bodyPr/>
          <a:lstStyle/>
          <a:p>
            <a:endParaRPr lang="en-US" smtClean="0">
              <a:latin typeface="Arial" charset="0"/>
            </a:endParaRPr>
          </a:p>
        </p:txBody>
      </p:sp>
    </p:spTree>
    <p:extLst>
      <p:ext uri="{BB962C8B-B14F-4D97-AF65-F5344CB8AC3E}">
        <p14:creationId xmlns:p14="http://schemas.microsoft.com/office/powerpoint/2010/main" val="2712525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p:spPr>
        <p:txBody>
          <a:bodyPr/>
          <a:lstStyle/>
          <a:p>
            <a:r>
              <a:rPr lang="en-US" dirty="0" smtClean="0">
                <a:latin typeface="Arial" charset="0"/>
              </a:rPr>
              <a:t>Don’t need to disable interrupts! Better latency for </a:t>
            </a:r>
            <a:r>
              <a:rPr lang="en-US" smtClean="0">
                <a:latin typeface="Arial" charset="0"/>
              </a:rPr>
              <a:t>RT systems.</a:t>
            </a:r>
          </a:p>
        </p:txBody>
      </p:sp>
    </p:spTree>
    <p:extLst>
      <p:ext uri="{BB962C8B-B14F-4D97-AF65-F5344CB8AC3E}">
        <p14:creationId xmlns:p14="http://schemas.microsoft.com/office/powerpoint/2010/main" val="10604762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t>91</a:t>
            </a:fld>
            <a:endParaRPr lang="fr-FR"/>
          </a:p>
        </p:txBody>
      </p:sp>
    </p:spTree>
    <p:extLst>
      <p:ext uri="{BB962C8B-B14F-4D97-AF65-F5344CB8AC3E}">
        <p14:creationId xmlns:p14="http://schemas.microsoft.com/office/powerpoint/2010/main" val="3404227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D440946-B3FE-4062-9BAE-4125F5E6CB49}" type="slidenum">
              <a:rPr lang="fr-FR" smtClean="0"/>
              <a:t>15</a:t>
            </a:fld>
            <a:endParaRPr lang="fr-FR"/>
          </a:p>
        </p:txBody>
      </p:sp>
    </p:spTree>
    <p:extLst>
      <p:ext uri="{BB962C8B-B14F-4D97-AF65-F5344CB8AC3E}">
        <p14:creationId xmlns:p14="http://schemas.microsoft.com/office/powerpoint/2010/main" val="33297386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92</a:t>
            </a:fld>
            <a:endParaRPr lang="fr-FR"/>
          </a:p>
        </p:txBody>
      </p:sp>
    </p:spTree>
    <p:extLst>
      <p:ext uri="{BB962C8B-B14F-4D97-AF65-F5344CB8AC3E}">
        <p14:creationId xmlns:p14="http://schemas.microsoft.com/office/powerpoint/2010/main" val="64003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t>94</a:t>
            </a:fld>
            <a:endParaRPr lang="fr-FR"/>
          </a:p>
        </p:txBody>
      </p:sp>
    </p:spTree>
    <p:extLst>
      <p:ext uri="{BB962C8B-B14F-4D97-AF65-F5344CB8AC3E}">
        <p14:creationId xmlns:p14="http://schemas.microsoft.com/office/powerpoint/2010/main" val="3082676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23</a:t>
            </a:fld>
            <a:endParaRPr lang="fr-FR"/>
          </a:p>
        </p:txBody>
      </p:sp>
    </p:spTree>
    <p:extLst>
      <p:ext uri="{BB962C8B-B14F-4D97-AF65-F5344CB8AC3E}">
        <p14:creationId xmlns:p14="http://schemas.microsoft.com/office/powerpoint/2010/main" val="2617240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33</a:t>
            </a:fld>
            <a:endParaRPr lang="fr-FR"/>
          </a:p>
        </p:txBody>
      </p:sp>
    </p:spTree>
    <p:extLst>
      <p:ext uri="{BB962C8B-B14F-4D97-AF65-F5344CB8AC3E}">
        <p14:creationId xmlns:p14="http://schemas.microsoft.com/office/powerpoint/2010/main" val="329629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35</a:t>
            </a:fld>
            <a:endParaRPr lang="fr-FR"/>
          </a:p>
        </p:txBody>
      </p:sp>
    </p:spTree>
    <p:extLst>
      <p:ext uri="{BB962C8B-B14F-4D97-AF65-F5344CB8AC3E}">
        <p14:creationId xmlns:p14="http://schemas.microsoft.com/office/powerpoint/2010/main" val="917239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D440946-B3FE-4062-9BAE-4125F5E6CB49}" type="slidenum">
              <a:rPr lang="fr-FR" smtClean="0"/>
              <a:pPr/>
              <a:t>37</a:t>
            </a:fld>
            <a:endParaRPr lang="fr-FR"/>
          </a:p>
        </p:txBody>
      </p:sp>
    </p:spTree>
    <p:extLst>
      <p:ext uri="{BB962C8B-B14F-4D97-AF65-F5344CB8AC3E}">
        <p14:creationId xmlns:p14="http://schemas.microsoft.com/office/powerpoint/2010/main" val="38525644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srcRect/>
          <a:stretch>
            <a:fillRect/>
          </a:stretch>
        </p:blipFill>
        <p:spPr bwMode="auto">
          <a:xfrm>
            <a:off x="-125413" y="-171450"/>
            <a:ext cx="9280526" cy="7561263"/>
          </a:xfrm>
          <a:prstGeom prst="rect">
            <a:avLst/>
          </a:prstGeom>
          <a:noFill/>
          <a:ln w="9525">
            <a:noFill/>
            <a:miter lim="800000"/>
            <a:headEnd/>
            <a:tailEnd/>
          </a:ln>
        </p:spPr>
      </p:pic>
      <p:pic>
        <p:nvPicPr>
          <p:cNvPr id="5" name="Picture 4" descr="D:\Le sel en +\Realisations\TBWA\120117 Microelectronics\ST_Bloc marque_Qi_H.png"/>
          <p:cNvPicPr>
            <a:picLocks noChangeAspect="1" noChangeArrowheads="1"/>
          </p:cNvPicPr>
          <p:nvPr userDrawn="1"/>
        </p:nvPicPr>
        <p:blipFill>
          <a:blip r:embed="rId3"/>
          <a:srcRect/>
          <a:stretch>
            <a:fillRect/>
          </a:stretch>
        </p:blipFill>
        <p:spPr bwMode="auto">
          <a:xfrm>
            <a:off x="684213" y="5878513"/>
            <a:ext cx="2447925" cy="790575"/>
          </a:xfrm>
          <a:prstGeom prst="rect">
            <a:avLst/>
          </a:prstGeom>
          <a:noFill/>
          <a:ln w="9525">
            <a:noFill/>
            <a:miter lim="800000"/>
            <a:headEnd/>
            <a:tailEnd/>
          </a:ln>
        </p:spPr>
      </p:pic>
      <p:sp>
        <p:nvSpPr>
          <p:cNvPr id="2" name="Titre 1"/>
          <p:cNvSpPr>
            <a:spLocks noGrp="1"/>
          </p:cNvSpPr>
          <p:nvPr>
            <p:ph type="ctrTitle"/>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smtClean="0"/>
              <a:t>Click to edit Master title style</a:t>
            </a:r>
            <a:endParaRPr lang="en-US" noProof="0"/>
          </a:p>
        </p:txBody>
      </p:sp>
      <p:sp>
        <p:nvSpPr>
          <p:cNvPr id="3" name="Espace réservé du contenu 2"/>
          <p:cNvSpPr>
            <a:spLocks noGrp="1"/>
          </p:cNvSpPr>
          <p:nvPr>
            <p:ph idx="1"/>
          </p:nvPr>
        </p:nvSpPr>
        <p:spPr>
          <a:xfrm>
            <a:off x="457200" y="1277496"/>
            <a:ext cx="8229600" cy="1238801"/>
          </a:xfrm>
        </p:spPr>
        <p:txBody>
          <a:bodyPr>
            <a:spAutoFit/>
          </a:bodyPr>
          <a:lstStyle>
            <a:lvl1pPr>
              <a:lnSpc>
                <a:spcPct val="100000"/>
              </a:lnSpc>
              <a:spcBef>
                <a:spcPts val="600"/>
              </a:spcBef>
              <a:defRPr baseline="0"/>
            </a:lvl1pPr>
            <a:lvl2pPr>
              <a:lnSpc>
                <a:spcPct val="100000"/>
              </a:lnSpc>
              <a:defRPr/>
            </a:lvl2pPr>
            <a:lvl3pPr>
              <a:lnSpc>
                <a:spcPct val="100000"/>
              </a:lnSpc>
              <a:defRPr/>
            </a:lvl3pPr>
            <a:lvl4pPr>
              <a:lnSpc>
                <a:spcPct val="100000"/>
              </a:lnSpc>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4" name="Espace réservé du numéro de diapositive 5"/>
          <p:cNvSpPr>
            <a:spLocks noGrp="1"/>
          </p:cNvSpPr>
          <p:nvPr>
            <p:ph type="sldNum" sz="quarter" idx="10"/>
          </p:nvPr>
        </p:nvSpPr>
        <p:spPr/>
        <p:txBody>
          <a:bodyPr/>
          <a:lstStyle>
            <a:lvl1pPr>
              <a:defRPr b="0"/>
            </a:lvl1pPr>
          </a:lstStyle>
          <a:p>
            <a:pPr>
              <a:defRPr/>
            </a:pPr>
            <a:fld id="{A1299FCA-C490-4C43-AA02-A6096FBC69E9}" type="slidenum">
              <a:rPr lang="fr-FR"/>
              <a:pPr>
                <a:defRPr/>
              </a:pPr>
              <a:t>‹#›</a:t>
            </a:fld>
            <a:endParaRPr lang="fr-FR" dirty="0"/>
          </a:p>
        </p:txBody>
      </p:sp>
      <p:sp>
        <p:nvSpPr>
          <p:cNvPr id="5"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72568207-DF40-45BA-9340-2AA41162000B}" type="datetime1">
              <a:rPr lang="fr-FR" smtClean="0"/>
              <a:t>13/10/2015</a:t>
            </a:fld>
            <a:endParaRPr/>
          </a:p>
        </p:txBody>
      </p:sp>
      <p:sp>
        <p:nvSpPr>
          <p:cNvPr id="6"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a:srcRect l="18262" r="10397" b="48524"/>
          <a:stretch>
            <a:fillRect/>
          </a:stretch>
        </p:blipFill>
        <p:spPr bwMode="auto">
          <a:xfrm>
            <a:off x="0" y="4763"/>
            <a:ext cx="9144000" cy="3911600"/>
          </a:xfrm>
          <a:prstGeom prst="rect">
            <a:avLst/>
          </a:prstGeom>
          <a:noFill/>
          <a:ln w="9525">
            <a:noFill/>
            <a:miter lim="800000"/>
            <a:headEnd/>
            <a:tailEnd/>
          </a:ln>
        </p:spPr>
      </p:pic>
      <p:sp>
        <p:nvSpPr>
          <p:cNvPr id="2" name="Titre 1"/>
          <p:cNvSpPr>
            <a:spLocks noGrp="1"/>
          </p:cNvSpPr>
          <p:nvPr>
            <p:ph type="title"/>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4" name="Espace réservé de la date 3"/>
          <p:cNvSpPr>
            <a:spLocks noGrp="1"/>
          </p:cNvSpPr>
          <p:nvPr>
            <p:ph type="dt" sz="half" idx="10"/>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7B022F87-24B0-41D2-B4A9-5E30A9FEDC5E}" type="datetime1">
              <a:rPr lang="fr-FR" smtClean="0"/>
              <a:t>13/10/2015</a:t>
            </a:fld>
            <a:endParaRPr/>
          </a:p>
        </p:txBody>
      </p:sp>
      <p:sp>
        <p:nvSpPr>
          <p:cNvPr id="5"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10" name="Espace réservé du contenu 2"/>
          <p:cNvSpPr>
            <a:spLocks noGrp="1"/>
          </p:cNvSpPr>
          <p:nvPr>
            <p:ph sz="half" idx="14"/>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Espace réservé du numéro de diapositive 6"/>
          <p:cNvSpPr>
            <a:spLocks noGrp="1"/>
          </p:cNvSpPr>
          <p:nvPr>
            <p:ph type="sldNum" sz="quarter" idx="15"/>
          </p:nvPr>
        </p:nvSpPr>
        <p:spPr/>
        <p:txBody>
          <a:bodyPr/>
          <a:lstStyle>
            <a:lvl1pPr>
              <a:defRPr/>
            </a:lvl1pPr>
          </a:lstStyle>
          <a:p>
            <a:pPr>
              <a:defRPr/>
            </a:pPr>
            <a:fld id="{0218DEED-829C-47B1-842D-CFFF7E5C2B92}" type="slidenum">
              <a:rPr lang="fr-FR"/>
              <a:pPr>
                <a:defRPr/>
              </a:pPr>
              <a:t>‹#›</a:t>
            </a:fld>
            <a:endParaRPr lang="fr-FR"/>
          </a:p>
        </p:txBody>
      </p:sp>
      <p:sp>
        <p:nvSpPr>
          <p:cNvPr id="6" name="Espace réservé de la date 3"/>
          <p:cNvSpPr>
            <a:spLocks noGrp="1"/>
          </p:cNvSpPr>
          <p:nvPr>
            <p:ph type="dt" sz="half" idx="16"/>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5CE00B44-21EA-424A-B693-978D28021F12}" type="datetime1">
              <a:rPr lang="fr-FR" smtClean="0"/>
              <a:t>13/10/2015</a:t>
            </a:fld>
            <a:endParaRPr/>
          </a:p>
        </p:txBody>
      </p:sp>
      <p:sp>
        <p:nvSpPr>
          <p:cNvPr id="7" name="Espace réservé du pied de page 4"/>
          <p:cNvSpPr>
            <a:spLocks noGrp="1"/>
          </p:cNvSpPr>
          <p:nvPr>
            <p:ph type="ftr" sz="quarter" idx="17"/>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numéro de diapositive 4"/>
          <p:cNvSpPr>
            <a:spLocks noGrp="1"/>
          </p:cNvSpPr>
          <p:nvPr>
            <p:ph type="sldNum" sz="quarter" idx="10"/>
          </p:nvPr>
        </p:nvSpPr>
        <p:spPr/>
        <p:txBody>
          <a:bodyPr/>
          <a:lstStyle>
            <a:lvl1pPr>
              <a:defRPr/>
            </a:lvl1pPr>
          </a:lstStyle>
          <a:p>
            <a:pPr>
              <a:defRPr/>
            </a:pPr>
            <a:fld id="{2A8BB716-59AC-4EF3-AEB3-49E4EB5AB54C}" type="slidenum">
              <a:rPr lang="fr-FR"/>
              <a:pPr>
                <a:defRPr/>
              </a:pPr>
              <a:t>‹#›</a:t>
            </a:fld>
            <a:endParaRPr lang="fr-FR"/>
          </a:p>
        </p:txBody>
      </p:sp>
      <p:sp>
        <p:nvSpPr>
          <p:cNvPr id="4"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C401205D-2679-4020-88FF-E8612624913F}" type="datetime1">
              <a:rPr lang="fr-FR" smtClean="0"/>
              <a:t>13/10/2015</a:t>
            </a:fld>
            <a:endParaRPr/>
          </a:p>
        </p:txBody>
      </p:sp>
      <p:sp>
        <p:nvSpPr>
          <p:cNvPr id="5"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p:txBody>
          <a:bodyPr/>
          <a:lstStyle>
            <a:lvl1pPr>
              <a:defRPr/>
            </a:lvl1pPr>
          </a:lstStyle>
          <a:p>
            <a:pPr>
              <a:defRPr/>
            </a:pPr>
            <a:fld id="{7B7CAC99-D251-492F-A5C4-CBA2A51F901B}" type="slidenum">
              <a:rPr lang="fr-FR"/>
              <a:pPr>
                <a:defRPr/>
              </a:pPr>
              <a:t>‹#›</a:t>
            </a:fld>
            <a:endParaRPr lang="fr-FR"/>
          </a:p>
        </p:txBody>
      </p:sp>
      <p:sp>
        <p:nvSpPr>
          <p:cNvPr id="3"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A0C96C79-13EE-440E-B22E-96ACF3742C48}" type="datetime1">
              <a:rPr lang="fr-FR" smtClean="0"/>
              <a:t>13/10/2015</a:t>
            </a:fld>
            <a:endParaRPr/>
          </a:p>
        </p:txBody>
      </p:sp>
      <p:sp>
        <p:nvSpPr>
          <p:cNvPr id="4"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1168"/>
            <a:ext cx="8075240" cy="797768"/>
          </a:xfrm>
        </p:spPr>
        <p:txBody>
          <a:bodyPr anchor="b"/>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a:t>
            </a:fld>
            <a:endParaRPr lang="fr-FR"/>
          </a:p>
        </p:txBody>
      </p:sp>
      <p:sp>
        <p:nvSpPr>
          <p:cNvPr id="4" name="Footer Placeholder 3"/>
          <p:cNvSpPr>
            <a:spLocks noGrp="1"/>
          </p:cNvSpPr>
          <p:nvPr>
            <p:ph type="ftr" sz="quarter" idx="11"/>
          </p:nvPr>
        </p:nvSpPr>
        <p:spPr/>
        <p:txBody>
          <a:bodyPr/>
          <a:lstStyle/>
          <a:p>
            <a:r>
              <a:rPr lang="en-US" noProof="0" smtClean="0"/>
              <a:t>Presentation Title</a:t>
            </a:r>
            <a:endParaRPr lang="en-US" noProof="0"/>
          </a:p>
        </p:txBody>
      </p:sp>
      <p:sp>
        <p:nvSpPr>
          <p:cNvPr id="5" name="Date Placeholder 4"/>
          <p:cNvSpPr>
            <a:spLocks noGrp="1"/>
          </p:cNvSpPr>
          <p:nvPr>
            <p:ph type="dt" sz="half" idx="12"/>
          </p:nvPr>
        </p:nvSpPr>
        <p:spPr/>
        <p:txBody>
          <a:bodyPr/>
          <a:lstStyle/>
          <a:p>
            <a:fld id="{2356BC70-7CEE-40A3-B0E7-C3CF3E064629}" type="datetime1">
              <a:rPr lang="fr-FR" smtClean="0"/>
              <a:t>13/10/2015</a:t>
            </a:fld>
            <a:endParaRPr lang="fr-FR"/>
          </a:p>
        </p:txBody>
      </p:sp>
      <p:sp>
        <p:nvSpPr>
          <p:cNvPr id="10" name="Espace réservé du contenu 2"/>
          <p:cNvSpPr>
            <a:spLocks noGrp="1"/>
          </p:cNvSpPr>
          <p:nvPr>
            <p:ph idx="1" hasCustomPrompt="1"/>
          </p:nvPr>
        </p:nvSpPr>
        <p:spPr>
          <a:xfrm>
            <a:off x="457200" y="1351999"/>
            <a:ext cx="8229600" cy="1238801"/>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solidFill>
                  <a:srgbClr val="646464"/>
                </a:solidFill>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12" name="Content Placeholder 11"/>
          <p:cNvSpPr>
            <a:spLocks noGrp="1"/>
          </p:cNvSpPr>
          <p:nvPr>
            <p:ph sz="quarter" idx="13" hasCustomPrompt="1"/>
          </p:nvPr>
        </p:nvSpPr>
        <p:spPr>
          <a:xfrm>
            <a:off x="457200" y="990600"/>
            <a:ext cx="8077200" cy="304800"/>
          </a:xfrm>
        </p:spPr>
        <p:txBody>
          <a:bodyPr>
            <a:noAutofit/>
          </a:bodyPr>
          <a:lstStyle>
            <a:lvl1pPr marL="0" indent="0" algn="r">
              <a:buNone/>
              <a:defRPr sz="2000"/>
            </a:lvl1pPr>
          </a:lstStyle>
          <a:p>
            <a:pPr lvl="0"/>
            <a:r>
              <a:rPr lang="en-US" dirty="0" smtClean="0"/>
              <a:t>Click to edit Master subtitle</a:t>
            </a:r>
            <a:endParaRPr lang="en-US" dirty="0"/>
          </a:p>
        </p:txBody>
      </p:sp>
    </p:spTree>
    <p:extLst>
      <p:ext uri="{BB962C8B-B14F-4D97-AF65-F5344CB8AC3E}">
        <p14:creationId xmlns:p14="http://schemas.microsoft.com/office/powerpoint/2010/main" val="1019397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49250" y="152400"/>
            <a:ext cx="74676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49250" y="1143000"/>
            <a:ext cx="8305800" cy="4953000"/>
          </a:xfrm>
        </p:spPr>
        <p:txBody>
          <a:bodyPr/>
          <a:lstStyle/>
          <a:p>
            <a:pPr lvl="0"/>
            <a:endParaRPr lang="en-US" noProof="0"/>
          </a:p>
        </p:txBody>
      </p:sp>
      <p:sp>
        <p:nvSpPr>
          <p:cNvPr id="4" name="Slide Number Placeholder 3"/>
          <p:cNvSpPr>
            <a:spLocks noGrp="1"/>
          </p:cNvSpPr>
          <p:nvPr>
            <p:ph type="sldNum" sz="quarter" idx="10"/>
          </p:nvPr>
        </p:nvSpPr>
        <p:spPr/>
        <p:txBody>
          <a:bodyPr/>
          <a:lstStyle>
            <a:lvl1pPr>
              <a:defRPr/>
            </a:lvl1pPr>
          </a:lstStyle>
          <a:p>
            <a:pPr>
              <a:defRPr/>
            </a:pPr>
            <a:fld id="{5F2747BD-9D0A-4759-9F6B-4B4A7DC4CA04}" type="slidenum">
              <a:rPr lang="en-US"/>
              <a:pPr>
                <a:defRPr/>
              </a:pPr>
              <a:t>‹#›</a:t>
            </a:fld>
            <a:endParaRPr lang="en-US" sz="1400"/>
          </a:p>
        </p:txBody>
      </p:sp>
    </p:spTree>
    <p:extLst>
      <p:ext uri="{BB962C8B-B14F-4D97-AF65-F5344CB8AC3E}">
        <p14:creationId xmlns:p14="http://schemas.microsoft.com/office/powerpoint/2010/main" val="2840730987"/>
      </p:ext>
    </p:extLst>
  </p:cSld>
  <p:clrMapOvr>
    <a:masterClrMapping/>
  </p:clrMapOvr>
  <p:transition spd="slow"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115888"/>
            <a:ext cx="8075613"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Espace réservé du texte 2"/>
          <p:cNvSpPr>
            <a:spLocks noGrp="1"/>
          </p:cNvSpPr>
          <p:nvPr>
            <p:ph type="body" idx="1"/>
          </p:nvPr>
        </p:nvSpPr>
        <p:spPr bwMode="auto">
          <a:xfrm>
            <a:off x="457200" y="1287463"/>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Espace réservé du numéro de diapositive 5"/>
          <p:cNvSpPr>
            <a:spLocks noGrp="1"/>
          </p:cNvSpPr>
          <p:nvPr>
            <p:ph type="sldNum" sz="quarter" idx="4"/>
          </p:nvPr>
        </p:nvSpPr>
        <p:spPr>
          <a:xfrm>
            <a:off x="8618538" y="677863"/>
            <a:ext cx="544512" cy="198437"/>
          </a:xfrm>
          <a:prstGeom prst="rect">
            <a:avLst/>
          </a:prstGeom>
          <a:solidFill>
            <a:schemeClr val="accent2"/>
          </a:solidFill>
        </p:spPr>
        <p:txBody>
          <a:bodyPr vert="horz" wrap="none" lIns="91440" tIns="45720" rIns="91440" bIns="45720" rtlCol="0" anchor="ctr"/>
          <a:lstStyle>
            <a:lvl1pPr algn="r" fontAlgn="auto">
              <a:spcBef>
                <a:spcPts val="0"/>
              </a:spcBef>
              <a:spcAft>
                <a:spcPts val="0"/>
              </a:spcAft>
              <a:defRPr sz="1200">
                <a:solidFill>
                  <a:schemeClr val="bg1"/>
                </a:solidFill>
                <a:latin typeface="Arial" pitchFamily="34" charset="0"/>
                <a:cs typeface="Arial" pitchFamily="34" charset="0"/>
              </a:defRPr>
            </a:lvl1pPr>
          </a:lstStyle>
          <a:p>
            <a:pPr>
              <a:defRPr/>
            </a:pPr>
            <a:fld id="{A6D75FE3-EB8E-445B-A0EB-C8D8B6CA3C9A}" type="slidenum">
              <a:rPr lang="fr-FR"/>
              <a:pPr>
                <a:defRPr/>
              </a:pPr>
              <a:t>‹#›</a:t>
            </a:fld>
            <a:endParaRPr lang="fr-FR"/>
          </a:p>
        </p:txBody>
      </p:sp>
      <p:pic>
        <p:nvPicPr>
          <p:cNvPr id="1029" name="Picture 3" descr="D:\Le sel en +\Realisations\TBWA\120117 Microelectronics\ST_Bloc marque_Qi_V.png"/>
          <p:cNvPicPr>
            <a:picLocks noChangeAspect="1" noChangeArrowheads="1"/>
          </p:cNvPicPr>
          <p:nvPr/>
        </p:nvPicPr>
        <p:blipFill>
          <a:blip r:embed="rId10"/>
          <a:srcRect/>
          <a:stretch>
            <a:fillRect/>
          </a:stretch>
        </p:blipFill>
        <p:spPr bwMode="auto">
          <a:xfrm>
            <a:off x="225425" y="6235700"/>
            <a:ext cx="668338" cy="488950"/>
          </a:xfrm>
          <a:prstGeom prst="rect">
            <a:avLst/>
          </a:prstGeom>
          <a:noFill/>
          <a:ln w="9525">
            <a:noFill/>
            <a:miter lim="800000"/>
            <a:headEnd/>
            <a:tailEnd/>
          </a:ln>
        </p:spPr>
      </p:pic>
      <p:sp>
        <p:nvSpPr>
          <p:cNvPr id="8" name="Espace réservé du pied de page 4"/>
          <p:cNvSpPr>
            <a:spLocks noGrp="1"/>
          </p:cNvSpPr>
          <p:nvPr>
            <p:ph type="ftr" sz="quarter" idx="3"/>
          </p:nvPr>
        </p:nvSpPr>
        <p:spPr>
          <a:xfrm>
            <a:off x="4643438" y="6546850"/>
            <a:ext cx="3414712" cy="122238"/>
          </a:xfrm>
          <a:prstGeom prst="rect">
            <a:avLst/>
          </a:prstGeom>
        </p:spPr>
        <p:txBody>
          <a:bodyPr vert="horz" wrap="square" lIns="0" tIns="0" rIns="0" bIns="0" rtlCol="0" anchor="ctr">
            <a:spAutoFit/>
          </a:bodyPr>
          <a:lstStyle>
            <a:lvl1pPr algn="r" fontAlgn="auto">
              <a:spcBef>
                <a:spcPts val="0"/>
              </a:spcBef>
              <a:spcAft>
                <a:spcPts val="0"/>
              </a:spcAft>
              <a:defRPr sz="800">
                <a:solidFill>
                  <a:schemeClr val="tx1">
                    <a:tint val="75000"/>
                  </a:schemeClr>
                </a:solidFill>
                <a:latin typeface="Arial" pitchFamily="34" charset="0"/>
                <a:cs typeface="Arial" pitchFamily="34" charset="0"/>
              </a:defRPr>
            </a:lvl1pPr>
          </a:lstStyle>
          <a:p>
            <a:pPr>
              <a:defRPr/>
            </a:pPr>
            <a:r>
              <a:rPr lang="en-US" smtClean="0"/>
              <a:t>STM32F42xx Technical Training              </a:t>
            </a:r>
            <a:endParaRPr lang="en-US"/>
          </a:p>
        </p:txBody>
      </p:sp>
      <p:sp>
        <p:nvSpPr>
          <p:cNvPr id="10" name="Espace réservé de la date 3"/>
          <p:cNvSpPr>
            <a:spLocks noGrp="1"/>
          </p:cNvSpPr>
          <p:nvPr>
            <p:ph type="dt" sz="half" idx="2"/>
          </p:nvPr>
        </p:nvSpPr>
        <p:spPr>
          <a:xfrm>
            <a:off x="8172450" y="6546850"/>
            <a:ext cx="519113" cy="122238"/>
          </a:xfrm>
          <a:prstGeom prst="rect">
            <a:avLst/>
          </a:prstGeom>
        </p:spPr>
        <p:txBody>
          <a:bodyPr vert="horz" wrap="none" lIns="0" tIns="0" rIns="0" bIns="0" rtlCol="0" anchor="ctr">
            <a:spAutoFit/>
          </a:bodyPr>
          <a:lstStyle>
            <a:lvl1pPr algn="l" fontAlgn="auto">
              <a:spcBef>
                <a:spcPts val="0"/>
              </a:spcBef>
              <a:spcAft>
                <a:spcPts val="0"/>
              </a:spcAft>
              <a:defRPr lang="fr-FR" sz="800">
                <a:solidFill>
                  <a:schemeClr val="tx1">
                    <a:tint val="75000"/>
                  </a:schemeClr>
                </a:solidFill>
                <a:latin typeface="Arial" pitchFamily="34" charset="0"/>
                <a:cs typeface="Arial" pitchFamily="34" charset="0"/>
              </a:defRPr>
            </a:lvl1pPr>
          </a:lstStyle>
          <a:p>
            <a:pPr>
              <a:defRPr/>
            </a:pPr>
            <a:fld id="{12BBB00E-EBE6-4289-8AB9-08154220DD7E}" type="datetime1">
              <a:rPr lang="fr-FR" smtClean="0"/>
              <a:t>13/10/2015</a:t>
            </a:fld>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Lst>
  <p:hf hdr="0"/>
  <p:txStyles>
    <p:titleStyle>
      <a:lvl1pPr algn="r" rtl="0" eaLnBrk="1" fontAlgn="base" hangingPunct="1">
        <a:spcBef>
          <a:spcPct val="0"/>
        </a:spcBef>
        <a:spcAft>
          <a:spcPct val="0"/>
        </a:spcAft>
        <a:defRPr sz="3600" kern="1200">
          <a:solidFill>
            <a:schemeClr val="accent1"/>
          </a:solidFill>
          <a:latin typeface="Arial" pitchFamily="34" charset="0"/>
          <a:ea typeface="+mj-ea"/>
          <a:cs typeface="Arial" pitchFamily="34" charset="0"/>
        </a:defRPr>
      </a:lvl1pPr>
      <a:lvl2pPr algn="r" rtl="0" eaLnBrk="1" fontAlgn="base" hangingPunct="1">
        <a:spcBef>
          <a:spcPct val="0"/>
        </a:spcBef>
        <a:spcAft>
          <a:spcPct val="0"/>
        </a:spcAft>
        <a:defRPr sz="3600">
          <a:solidFill>
            <a:schemeClr val="accent1"/>
          </a:solidFill>
          <a:latin typeface="Arial" charset="0"/>
          <a:cs typeface="Arial" charset="0"/>
        </a:defRPr>
      </a:lvl2pPr>
      <a:lvl3pPr algn="r" rtl="0" eaLnBrk="1" fontAlgn="base" hangingPunct="1">
        <a:spcBef>
          <a:spcPct val="0"/>
        </a:spcBef>
        <a:spcAft>
          <a:spcPct val="0"/>
        </a:spcAft>
        <a:defRPr sz="3600">
          <a:solidFill>
            <a:schemeClr val="accent1"/>
          </a:solidFill>
          <a:latin typeface="Arial" charset="0"/>
          <a:cs typeface="Arial" charset="0"/>
        </a:defRPr>
      </a:lvl3pPr>
      <a:lvl4pPr algn="r" rtl="0" eaLnBrk="1" fontAlgn="base" hangingPunct="1">
        <a:spcBef>
          <a:spcPct val="0"/>
        </a:spcBef>
        <a:spcAft>
          <a:spcPct val="0"/>
        </a:spcAft>
        <a:defRPr sz="3600">
          <a:solidFill>
            <a:schemeClr val="accent1"/>
          </a:solidFill>
          <a:latin typeface="Arial" charset="0"/>
          <a:cs typeface="Arial" charset="0"/>
        </a:defRPr>
      </a:lvl4pPr>
      <a:lvl5pPr algn="r" rtl="0" eaLnBrk="1" fontAlgn="base" hangingPunct="1">
        <a:spcBef>
          <a:spcPct val="0"/>
        </a:spcBef>
        <a:spcAft>
          <a:spcPct val="0"/>
        </a:spcAft>
        <a:defRPr sz="3600">
          <a:solidFill>
            <a:schemeClr val="accent1"/>
          </a:solidFill>
          <a:latin typeface="Arial" charset="0"/>
          <a:cs typeface="Arial" charset="0"/>
        </a:defRPr>
      </a:lvl5pPr>
      <a:lvl6pPr marL="457200" algn="r" rtl="0" eaLnBrk="1" fontAlgn="base" hangingPunct="1">
        <a:spcBef>
          <a:spcPct val="0"/>
        </a:spcBef>
        <a:spcAft>
          <a:spcPct val="0"/>
        </a:spcAft>
        <a:defRPr sz="3600">
          <a:solidFill>
            <a:schemeClr val="accent1"/>
          </a:solidFill>
          <a:latin typeface="Arial" charset="0"/>
          <a:cs typeface="Arial" charset="0"/>
        </a:defRPr>
      </a:lvl6pPr>
      <a:lvl7pPr marL="914400" algn="r" rtl="0" eaLnBrk="1" fontAlgn="base" hangingPunct="1">
        <a:spcBef>
          <a:spcPct val="0"/>
        </a:spcBef>
        <a:spcAft>
          <a:spcPct val="0"/>
        </a:spcAft>
        <a:defRPr sz="3600">
          <a:solidFill>
            <a:schemeClr val="accent1"/>
          </a:solidFill>
          <a:latin typeface="Arial" charset="0"/>
          <a:cs typeface="Arial" charset="0"/>
        </a:defRPr>
      </a:lvl7pPr>
      <a:lvl8pPr marL="1371600" algn="r" rtl="0" eaLnBrk="1" fontAlgn="base" hangingPunct="1">
        <a:spcBef>
          <a:spcPct val="0"/>
        </a:spcBef>
        <a:spcAft>
          <a:spcPct val="0"/>
        </a:spcAft>
        <a:defRPr sz="3600">
          <a:solidFill>
            <a:schemeClr val="accent1"/>
          </a:solidFill>
          <a:latin typeface="Arial" charset="0"/>
          <a:cs typeface="Arial" charset="0"/>
        </a:defRPr>
      </a:lvl8pPr>
      <a:lvl9pPr marL="1828800" algn="r" rtl="0" eaLnBrk="1" fontAlgn="base" hangingPunct="1">
        <a:spcBef>
          <a:spcPct val="0"/>
        </a:spcBef>
        <a:spcAft>
          <a:spcPct val="0"/>
        </a:spcAft>
        <a:defRPr sz="3600">
          <a:solidFill>
            <a:schemeClr val="accent1"/>
          </a:solidFill>
          <a:latin typeface="Arial" charset="0"/>
          <a:cs typeface="Arial" charset="0"/>
        </a:defRPr>
      </a:lvl9pPr>
    </p:titleStyle>
    <p:bodyStyle>
      <a:lvl1pPr marL="177800" indent="-177800" algn="l" rtl="0" eaLnBrk="1" fontAlgn="base" hangingPunct="1">
        <a:spcBef>
          <a:spcPts val="1800"/>
        </a:spcBef>
        <a:spcAft>
          <a:spcPts val="600"/>
        </a:spcAft>
        <a:buClr>
          <a:schemeClr val="accent1"/>
        </a:buClr>
        <a:buFont typeface="Arial" charset="0"/>
        <a:buChar char="•"/>
        <a:defRPr sz="2000" kern="1200">
          <a:solidFill>
            <a:srgbClr val="002152"/>
          </a:solidFill>
          <a:latin typeface="Arial" pitchFamily="34" charset="0"/>
          <a:ea typeface="+mn-ea"/>
          <a:cs typeface="Arial" pitchFamily="34" charset="0"/>
        </a:defRPr>
      </a:lvl1pPr>
      <a:lvl2pPr marL="533400" indent="-177800" algn="l" rtl="0" eaLnBrk="1" fontAlgn="base" hangingPunct="1">
        <a:lnSpc>
          <a:spcPct val="90000"/>
        </a:lnSpc>
        <a:spcBef>
          <a:spcPct val="0"/>
        </a:spcBef>
        <a:spcAft>
          <a:spcPts val="600"/>
        </a:spcAft>
        <a:buClr>
          <a:srgbClr val="002152"/>
        </a:buClr>
        <a:buFont typeface="Arial" charset="0"/>
        <a:buChar char="•"/>
        <a:defRPr sz="1600" kern="1200">
          <a:solidFill>
            <a:schemeClr val="accent1"/>
          </a:solidFill>
          <a:latin typeface="Arial" pitchFamily="34" charset="0"/>
          <a:ea typeface="+mn-ea"/>
          <a:cs typeface="Arial" pitchFamily="34" charset="0"/>
        </a:defRPr>
      </a:lvl2pPr>
      <a:lvl3pPr marL="901700" indent="-177800" algn="l" rtl="0" eaLnBrk="1" fontAlgn="base" hangingPunct="1">
        <a:lnSpc>
          <a:spcPct val="90000"/>
        </a:lnSpc>
        <a:spcBef>
          <a:spcPct val="0"/>
        </a:spcBef>
        <a:spcAft>
          <a:spcPts val="300"/>
        </a:spcAft>
        <a:buFont typeface="Arial" charset="0"/>
        <a:buChar char="•"/>
        <a:defRPr sz="1400" kern="1200">
          <a:solidFill>
            <a:srgbClr val="9C9E9F"/>
          </a:solidFill>
          <a:latin typeface="Arial" pitchFamily="34" charset="0"/>
          <a:ea typeface="+mn-ea"/>
          <a:cs typeface="Arial" pitchFamily="34" charset="0"/>
        </a:defRPr>
      </a:lvl3pPr>
      <a:lvl4pPr marL="1527175" indent="-155575" algn="l" rtl="0" eaLnBrk="1" fontAlgn="base" hangingPunct="1">
        <a:lnSpc>
          <a:spcPct val="90000"/>
        </a:lnSpc>
        <a:spcBef>
          <a:spcPct val="0"/>
        </a:spcBef>
        <a:spcAft>
          <a:spcPts val="300"/>
        </a:spcAft>
        <a:buFont typeface="Arial" charset="0"/>
        <a:buChar char="•"/>
        <a:defRPr sz="1200" kern="1200">
          <a:solidFill>
            <a:srgbClr val="5F5F5F"/>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hyperlink" Target="http://www.openstm32.org/" TargetMode="Externa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coocox.org/" TargetMode="Externa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www.community.arm.com/" TargetMode="Externa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www.keil.com/mdk-st"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www.microsoft.com/" TargetMode="External"/><Relationship Id="rId3" Type="http://schemas.openxmlformats.org/officeDocument/2006/relationships/image" Target="../media/image60.png"/><Relationship Id="rId7" Type="http://schemas.openxmlformats.org/officeDocument/2006/relationships/image" Target="../media/image7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2.emf"/><Relationship Id="rId10" Type="http://schemas.openxmlformats.org/officeDocument/2006/relationships/image" Target="../media/image61.png"/><Relationship Id="rId4" Type="http://schemas.openxmlformats.org/officeDocument/2006/relationships/image" Target="../media/image76.png"/><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ww.st.com/web/catalog/tools/FM147/CL1794/SC961/SS1743/LN1734" TargetMode="External"/><Relationship Id="rId7" Type="http://schemas.openxmlformats.org/officeDocument/2006/relationships/hyperlink" Target="http://www.st.com/web/en/catalog/tools/FM147/CL1794/SC961" TargetMode="External"/><Relationship Id="rId2" Type="http://schemas.openxmlformats.org/officeDocument/2006/relationships/hyperlink" Target="http://www.st.com/stm32snippets" TargetMode="External"/><Relationship Id="rId1" Type="http://schemas.openxmlformats.org/officeDocument/2006/relationships/slideLayout" Target="../slideLayouts/slideLayout5.xml"/><Relationship Id="rId6" Type="http://schemas.openxmlformats.org/officeDocument/2006/relationships/hyperlink" Target="http://www.st.com/web/en/catalog/tools/FM147/CL1794/SC961/SS1743/LN1900" TargetMode="External"/><Relationship Id="rId11" Type="http://schemas.openxmlformats.org/officeDocument/2006/relationships/image" Target="../media/image83.png"/><Relationship Id="rId5" Type="http://schemas.openxmlformats.org/officeDocument/2006/relationships/hyperlink" Target="http://developer.mbed.org/platforms/?pvend=10" TargetMode="External"/><Relationship Id="rId10" Type="http://schemas.openxmlformats.org/officeDocument/2006/relationships/image" Target="../media/image82.png"/><Relationship Id="rId4" Type="http://schemas.openxmlformats.org/officeDocument/2006/relationships/hyperlink" Target="http://www.st.com/web/catalog/tools/FM147/CL1794/SC961/SS1743/LN1897" TargetMode="External"/><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70.png"/><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5.pn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png"/><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openxmlformats.org/officeDocument/2006/relationships/hyperlink" Target="http://www.st.com/stm32f4" TargetMode="External"/><Relationship Id="rId4" Type="http://schemas.openxmlformats.org/officeDocument/2006/relationships/image" Target="../media/image92.png"/><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111.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jpe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www.st.com/stm32cube" TargetMode="External"/><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32.jpe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46.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1.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hyperlink" Target="http://www.st.com/web/en/catalog/tools/FM146/CL2167/SC2006" TargetMode="External"/><Relationship Id="rId17" Type="http://schemas.openxmlformats.org/officeDocument/2006/relationships/image" Target="../media/image155.png"/><Relationship Id="rId2" Type="http://schemas.openxmlformats.org/officeDocument/2006/relationships/image" Target="../media/image142.png"/><Relationship Id="rId16" Type="http://schemas.openxmlformats.org/officeDocument/2006/relationships/image" Target="../media/image154.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hyperlink" Target="http://www.st.com/web/en/catalog/tools/FM146/CL2167/SC2003?s_searchtype=keyword" TargetMode="External"/><Relationship Id="rId5" Type="http://schemas.openxmlformats.org/officeDocument/2006/relationships/image" Target="../media/image145.png"/><Relationship Id="rId15" Type="http://schemas.openxmlformats.org/officeDocument/2006/relationships/image" Target="../media/image153.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en.wikipedia.org/wiki/File:NFC-N-Mark-Logo.png" TargetMode="External"/><Relationship Id="rId18" Type="http://schemas.openxmlformats.org/officeDocument/2006/relationships/image" Target="../media/image40.jpeg"/><Relationship Id="rId3" Type="http://schemas.openxmlformats.org/officeDocument/2006/relationships/notesSlide" Target="../notesSlides/notesSlide3.xml"/><Relationship Id="rId21" Type="http://schemas.openxmlformats.org/officeDocument/2006/relationships/hyperlink" Target="http://en.wikipedia.org/wiki/File:Bluetooth.svg" TargetMode="External"/><Relationship Id="rId7" Type="http://schemas.openxmlformats.org/officeDocument/2006/relationships/image" Target="../media/image31.jpeg"/><Relationship Id="rId12" Type="http://schemas.openxmlformats.org/officeDocument/2006/relationships/image" Target="../media/image36.png"/><Relationship Id="rId17" Type="http://schemas.openxmlformats.org/officeDocument/2006/relationships/image" Target="../media/image39.jpeg"/><Relationship Id="rId2" Type="http://schemas.openxmlformats.org/officeDocument/2006/relationships/slideLayout" Target="../slideLayouts/slideLayout2.xml"/><Relationship Id="rId16" Type="http://schemas.openxmlformats.org/officeDocument/2006/relationships/hyperlink" Target="http://medialib.st.com/pages/view.php?ref=1760&amp;search=gyroscope&amp;order_by=relevance&amp;sort=DESC&amp;offset=0&amp;archive=0&amp;k=" TargetMode="External"/><Relationship Id="rId20" Type="http://schemas.openxmlformats.org/officeDocument/2006/relationships/image" Target="../media/image41.jpeg"/><Relationship Id="rId1" Type="http://schemas.openxmlformats.org/officeDocument/2006/relationships/tags" Target="../tags/tag2.xml"/><Relationship Id="rId6" Type="http://schemas.openxmlformats.org/officeDocument/2006/relationships/image" Target="../media/image30.jpeg"/><Relationship Id="rId11" Type="http://schemas.openxmlformats.org/officeDocument/2006/relationships/image" Target="../media/image35.png"/><Relationship Id="rId24" Type="http://schemas.openxmlformats.org/officeDocument/2006/relationships/image" Target="../media/image43.jpeg"/><Relationship Id="rId5" Type="http://schemas.openxmlformats.org/officeDocument/2006/relationships/image" Target="../media/image29.png"/><Relationship Id="rId15" Type="http://schemas.openxmlformats.org/officeDocument/2006/relationships/image" Target="../media/image38.png"/><Relationship Id="rId23" Type="http://schemas.openxmlformats.org/officeDocument/2006/relationships/hyperlink" Target="http://gnbproject7mms.gnb.st.com/mcdmktg/regions/ecosystem/Ecosystem%20Branding%20Visuals/Hardware/module_NUCLEO_STM32.png" TargetMode="External"/><Relationship Id="rId10" Type="http://schemas.openxmlformats.org/officeDocument/2006/relationships/image" Target="../media/image34.jpeg"/><Relationship Id="rId19" Type="http://schemas.openxmlformats.org/officeDocument/2006/relationships/hyperlink" Target="http://medialib.st.com/pages/view.php?ref=1784&amp;search=pressure&amp;order_by=relevance&amp;sort=DESC&amp;offset=0&amp;archive=0&amp;k=" TargetMode="External"/><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7.png"/><Relationship Id="rId22"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www.st.com/web/catalog/tools/FM146/CL2167/SC2006/PF262014" TargetMode="External"/><Relationship Id="rId7" Type="http://schemas.openxmlformats.org/officeDocument/2006/relationships/image" Target="../media/image44.jpeg"/><Relationship Id="rId2" Type="http://schemas.openxmlformats.org/officeDocument/2006/relationships/hyperlink" Target="http://www.st.com/web/catalog/tools/FM146/CL2167/SC2006/PF262013" TargetMode="External"/><Relationship Id="rId1" Type="http://schemas.openxmlformats.org/officeDocument/2006/relationships/slideLayout" Target="../slideLayouts/slideLayout2.xml"/><Relationship Id="rId6" Type="http://schemas.openxmlformats.org/officeDocument/2006/relationships/hyperlink" Target="http://www.st.com/web/catalog/tools/FM146/CL2167/SC2006/PF261191" TargetMode="External"/><Relationship Id="rId5" Type="http://schemas.openxmlformats.org/officeDocument/2006/relationships/hyperlink" Target="http://www.st.com/web/catalog/tools/FM146/CL2167/SC2006/PF261986" TargetMode="External"/><Relationship Id="rId4" Type="http://schemas.openxmlformats.org/officeDocument/2006/relationships/hyperlink" Target="http://www.st.com/web/catalog/tools/FM146/CL2167/SC2006/PF261465" TargetMode="External"/><Relationship Id="rId9" Type="http://schemas.openxmlformats.org/officeDocument/2006/relationships/image" Target="../media/image4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hyperlink" Target="http://www.st.com/web/catalog/tools/FM146/CL2167/SC2006/PF262191" TargetMode="External"/><Relationship Id="rId7" Type="http://schemas.openxmlformats.org/officeDocument/2006/relationships/image" Target="../media/image47.png"/><Relationship Id="rId2" Type="http://schemas.openxmlformats.org/officeDocument/2006/relationships/hyperlink" Target="http://www.st.com/web/catalog/tools/FM146/CL2167/SC2006/PF260517" TargetMode="External"/><Relationship Id="rId1" Type="http://schemas.openxmlformats.org/officeDocument/2006/relationships/slideLayout" Target="../slideLayouts/slideLayout2.xml"/><Relationship Id="rId6" Type="http://schemas.openxmlformats.org/officeDocument/2006/relationships/hyperlink" Target="http://www.st.com/web/catalog/tools/FM146/CL2167/SC2006/PF260759" TargetMode="External"/><Relationship Id="rId11" Type="http://schemas.openxmlformats.org/officeDocument/2006/relationships/image" Target="../media/image50.jpeg"/><Relationship Id="rId5" Type="http://schemas.openxmlformats.org/officeDocument/2006/relationships/hyperlink" Target="http://www.st.com/web/catalog/tools/FM146/CL2167/SC2006/PF261983" TargetMode="External"/><Relationship Id="rId10" Type="http://schemas.microsoft.com/office/2007/relationships/hdphoto" Target="../media/hdphoto1.wdp"/><Relationship Id="rId4" Type="http://schemas.openxmlformats.org/officeDocument/2006/relationships/hyperlink" Target="http://www.st.com/web/catalog/tools/FM146/CL2167/SC2006/PF261982" TargetMode="External"/><Relationship Id="rId9" Type="http://schemas.openxmlformats.org/officeDocument/2006/relationships/image" Target="../media/image49.png"/></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7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9.png"/></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www.st.com/web/catalog/tools/FM146/CL2167/SC2006/PF261319" TargetMode="External"/><Relationship Id="rId7" Type="http://schemas.openxmlformats.org/officeDocument/2006/relationships/image" Target="../media/image51.jpeg"/><Relationship Id="rId2" Type="http://schemas.openxmlformats.org/officeDocument/2006/relationships/hyperlink" Target="http://www.st.com/web/catalog/tools/FM146/CL2167/SC2006/PF260715" TargetMode="External"/><Relationship Id="rId1" Type="http://schemas.openxmlformats.org/officeDocument/2006/relationships/slideLayout" Target="../slideLayouts/slideLayout2.xml"/><Relationship Id="rId6" Type="http://schemas.openxmlformats.org/officeDocument/2006/relationships/hyperlink" Target="http://www.st.com/web/catalog/tools/FM146/CL2167/SC2006/PF261969" TargetMode="External"/><Relationship Id="rId11" Type="http://schemas.openxmlformats.org/officeDocument/2006/relationships/image" Target="../media/image54.jpeg"/><Relationship Id="rId5" Type="http://schemas.openxmlformats.org/officeDocument/2006/relationships/hyperlink" Target="http://www.st.com/web/catalog/tools/FM146/CL2167/SC2006/PF261984" TargetMode="External"/><Relationship Id="rId10" Type="http://schemas.openxmlformats.org/officeDocument/2006/relationships/image" Target="../media/image53.jpeg"/><Relationship Id="rId4" Type="http://schemas.openxmlformats.org/officeDocument/2006/relationships/hyperlink" Target="http://www.st.com/web/catalog/tools/FM146/CL2167/SC2006/PF261981" TargetMode="External"/><Relationship Id="rId9" Type="http://schemas.microsoft.com/office/2007/relationships/hdphoto" Target="../media/hdphoto2.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62.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59.jpeg"/><Relationship Id="rId13" Type="http://schemas.microsoft.com/office/2007/relationships/hdphoto" Target="../media/hdphoto3.wdp"/><Relationship Id="rId18" Type="http://schemas.openxmlformats.org/officeDocument/2006/relationships/image" Target="../media/image67.png"/><Relationship Id="rId3" Type="http://schemas.openxmlformats.org/officeDocument/2006/relationships/hyperlink" Target="http://www.ac6.fr/" TargetMode="External"/><Relationship Id="rId21" Type="http://schemas.openxmlformats.org/officeDocument/2006/relationships/image" Target="../media/image70.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65.png"/><Relationship Id="rId20" Type="http://schemas.openxmlformats.org/officeDocument/2006/relationships/image" Target="../media/image69.jpeg"/><Relationship Id="rId1" Type="http://schemas.openxmlformats.org/officeDocument/2006/relationships/slideLayout" Target="../slideLayouts/slideLayout5.xml"/><Relationship Id="rId6" Type="http://schemas.openxmlformats.org/officeDocument/2006/relationships/image" Target="../media/image57.gif"/><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hyperlink" Target="http://www.emprog.com/emprog/" TargetMode="External"/><Relationship Id="rId10" Type="http://schemas.openxmlformats.org/officeDocument/2006/relationships/image" Target="../media/image61.png"/><Relationship Id="rId19" Type="http://schemas.openxmlformats.org/officeDocument/2006/relationships/image" Target="../media/image68.png"/><Relationship Id="rId4" Type="http://schemas.openxmlformats.org/officeDocument/2006/relationships/image" Target="../media/image55.jpeg"/><Relationship Id="rId9" Type="http://schemas.openxmlformats.org/officeDocument/2006/relationships/image" Target="../media/image60.png"/><Relationship Id="rId14" Type="http://schemas.openxmlformats.org/officeDocument/2006/relationships/image" Target="../media/image64.png"/><Relationship Id="rId22" Type="http://schemas.openxmlformats.org/officeDocument/2006/relationships/image" Target="../media/image7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9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9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9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smtClean="0"/>
              <a:t>STM32 – DIST.</a:t>
            </a:r>
            <a:endParaRPr lang="pt-BR" dirty="0"/>
          </a:p>
        </p:txBody>
      </p:sp>
      <p:sp>
        <p:nvSpPr>
          <p:cNvPr id="3" name="Subtitle 2"/>
          <p:cNvSpPr>
            <a:spLocks noGrp="1"/>
          </p:cNvSpPr>
          <p:nvPr>
            <p:ph type="subTitle" idx="1"/>
          </p:nvPr>
        </p:nvSpPr>
        <p:spPr/>
        <p:txBody>
          <a:bodyPr/>
          <a:lstStyle/>
          <a:p>
            <a:r>
              <a:rPr lang="pt-BR" dirty="0" smtClean="0"/>
              <a:t>Micro101</a:t>
            </a:r>
            <a:endParaRPr lang="pt-BR" dirty="0"/>
          </a:p>
        </p:txBody>
      </p:sp>
    </p:spTree>
    <p:extLst>
      <p:ext uri="{BB962C8B-B14F-4D97-AF65-F5344CB8AC3E}">
        <p14:creationId xmlns:p14="http://schemas.microsoft.com/office/powerpoint/2010/main" val="142590200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System </a:t>
            </a:r>
            <a:r>
              <a:rPr lang="fr-FR" dirty="0" err="1" smtClean="0"/>
              <a:t>Workbench</a:t>
            </a:r>
            <a:r>
              <a:rPr lang="fr-FR" dirty="0" smtClean="0"/>
              <a:t> for STM32</a:t>
            </a:r>
            <a:endParaRPr lang="fr-FR" dirty="0"/>
          </a:p>
        </p:txBody>
      </p:sp>
      <p:sp>
        <p:nvSpPr>
          <p:cNvPr id="3" name="Content Placeholder 2"/>
          <p:cNvSpPr>
            <a:spLocks noGrp="1"/>
          </p:cNvSpPr>
          <p:nvPr>
            <p:ph sz="half" idx="1"/>
          </p:nvPr>
        </p:nvSpPr>
        <p:spPr>
          <a:xfrm>
            <a:off x="457200" y="1288148"/>
            <a:ext cx="4038600" cy="4339650"/>
          </a:xfrm>
        </p:spPr>
        <p:txBody>
          <a:bodyPr/>
          <a:lstStyle/>
          <a:p>
            <a:r>
              <a:rPr lang="fr-FR" dirty="0" smtClean="0">
                <a:solidFill>
                  <a:schemeClr val="tx2"/>
                </a:solidFill>
              </a:rPr>
              <a:t>Free</a:t>
            </a:r>
            <a:r>
              <a:rPr lang="fr-FR" dirty="0" smtClean="0"/>
              <a:t> Eclipse-</a:t>
            </a:r>
            <a:r>
              <a:rPr lang="fr-FR" dirty="0" err="1" smtClean="0"/>
              <a:t>based</a:t>
            </a:r>
            <a:r>
              <a:rPr lang="fr-FR" dirty="0" smtClean="0"/>
              <a:t> flexible software </a:t>
            </a:r>
            <a:r>
              <a:rPr lang="fr-FR" dirty="0" err="1" smtClean="0"/>
              <a:t>development</a:t>
            </a:r>
            <a:r>
              <a:rPr lang="fr-FR" dirty="0" smtClean="0"/>
              <a:t> </a:t>
            </a:r>
            <a:r>
              <a:rPr lang="fr-FR" dirty="0" err="1" smtClean="0"/>
              <a:t>environment</a:t>
            </a:r>
            <a:r>
              <a:rPr lang="fr-FR" dirty="0" smtClean="0"/>
              <a:t> :</a:t>
            </a:r>
          </a:p>
          <a:p>
            <a:pPr lvl="1"/>
            <a:r>
              <a:rPr lang="fr-FR" dirty="0" err="1" smtClean="0"/>
              <a:t>Covers</a:t>
            </a:r>
            <a:r>
              <a:rPr lang="fr-FR" dirty="0" smtClean="0"/>
              <a:t> the full range of STM32 </a:t>
            </a:r>
            <a:r>
              <a:rPr lang="fr-FR" dirty="0" err="1" smtClean="0"/>
              <a:t>mcus</a:t>
            </a:r>
            <a:r>
              <a:rPr lang="fr-FR" dirty="0" smtClean="0"/>
              <a:t> and </a:t>
            </a:r>
            <a:r>
              <a:rPr lang="fr-FR" dirty="0" err="1" smtClean="0"/>
              <a:t>associated</a:t>
            </a:r>
            <a:r>
              <a:rPr lang="fr-FR" dirty="0" smtClean="0"/>
              <a:t> </a:t>
            </a:r>
            <a:r>
              <a:rPr lang="fr-FR" dirty="0" err="1" smtClean="0"/>
              <a:t>boards</a:t>
            </a:r>
            <a:r>
              <a:rPr lang="fr-FR" dirty="0" smtClean="0"/>
              <a:t> (</a:t>
            </a:r>
            <a:r>
              <a:rPr lang="fr-FR" dirty="0" err="1" smtClean="0"/>
              <a:t>Nucleo</a:t>
            </a:r>
            <a:r>
              <a:rPr lang="fr-FR" dirty="0" smtClean="0"/>
              <a:t>, </a:t>
            </a:r>
            <a:r>
              <a:rPr lang="fr-FR" dirty="0" err="1" smtClean="0"/>
              <a:t>Discovery</a:t>
            </a:r>
            <a:r>
              <a:rPr lang="fr-FR" dirty="0" smtClean="0"/>
              <a:t>, </a:t>
            </a:r>
            <a:r>
              <a:rPr lang="fr-FR" dirty="0" err="1" smtClean="0"/>
              <a:t>Eval</a:t>
            </a:r>
            <a:r>
              <a:rPr lang="fr-FR" dirty="0" smtClean="0"/>
              <a:t>).</a:t>
            </a:r>
          </a:p>
          <a:p>
            <a:pPr lvl="1"/>
            <a:r>
              <a:rPr lang="fr-FR" dirty="0" err="1" smtClean="0"/>
              <a:t>Comprehensive</a:t>
            </a:r>
            <a:r>
              <a:rPr lang="fr-FR" dirty="0" smtClean="0"/>
              <a:t> support for STM32 </a:t>
            </a:r>
            <a:r>
              <a:rPr lang="fr-FR" dirty="0" err="1" smtClean="0"/>
              <a:t>firmware</a:t>
            </a:r>
            <a:r>
              <a:rPr lang="fr-FR" dirty="0" smtClean="0"/>
              <a:t> (Standard </a:t>
            </a:r>
            <a:r>
              <a:rPr lang="fr-FR" dirty="0" err="1" smtClean="0"/>
              <a:t>Peripheral</a:t>
            </a:r>
            <a:r>
              <a:rPr lang="fr-FR" dirty="0" smtClean="0"/>
              <a:t> </a:t>
            </a:r>
            <a:r>
              <a:rPr lang="fr-FR" dirty="0" err="1" smtClean="0"/>
              <a:t>library</a:t>
            </a:r>
            <a:r>
              <a:rPr lang="fr-FR" dirty="0" smtClean="0"/>
              <a:t> or Cube HAL).</a:t>
            </a:r>
          </a:p>
          <a:p>
            <a:pPr lvl="1"/>
            <a:r>
              <a:rPr lang="fr-FR" dirty="0" smtClean="0"/>
              <a:t>Customisation </a:t>
            </a:r>
            <a:r>
              <a:rPr lang="fr-FR" dirty="0" err="1" smtClean="0"/>
              <a:t>enabled</a:t>
            </a:r>
            <a:r>
              <a:rPr lang="fr-FR" dirty="0" smtClean="0"/>
              <a:t> </a:t>
            </a:r>
            <a:r>
              <a:rPr lang="fr-FR" dirty="0" err="1" smtClean="0"/>
              <a:t>through</a:t>
            </a:r>
            <a:r>
              <a:rPr lang="fr-FR" dirty="0" smtClean="0"/>
              <a:t> Eclipse plug-ins (SVN, </a:t>
            </a:r>
            <a:r>
              <a:rPr lang="fr-FR" dirty="0" err="1" smtClean="0"/>
              <a:t>EGit</a:t>
            </a:r>
            <a:r>
              <a:rPr lang="fr-FR" dirty="0" smtClean="0"/>
              <a:t>…).</a:t>
            </a:r>
          </a:p>
          <a:p>
            <a:endParaRPr lang="fr-FR" dirty="0" smtClean="0"/>
          </a:p>
          <a:p>
            <a:endParaRPr lang="fr-FR" dirty="0" smtClean="0"/>
          </a:p>
          <a:p>
            <a:pPr lvl="1"/>
            <a:endParaRPr lang="fr-FR" dirty="0"/>
          </a:p>
        </p:txBody>
      </p:sp>
      <p:sp>
        <p:nvSpPr>
          <p:cNvPr id="8" name="Content Placeholder 7"/>
          <p:cNvSpPr>
            <a:spLocks noGrp="1"/>
          </p:cNvSpPr>
          <p:nvPr>
            <p:ph sz="half" idx="14"/>
          </p:nvPr>
        </p:nvSpPr>
        <p:spPr>
          <a:xfrm>
            <a:off x="4637856" y="1288148"/>
            <a:ext cx="3822576" cy="2800767"/>
          </a:xfrm>
        </p:spPr>
        <p:txBody>
          <a:bodyPr/>
          <a:lstStyle/>
          <a:p>
            <a:r>
              <a:rPr lang="fr-FR" dirty="0" smtClean="0"/>
              <a:t>Key </a:t>
            </a:r>
            <a:r>
              <a:rPr lang="fr-FR" dirty="0" err="1" smtClean="0"/>
              <a:t>features</a:t>
            </a:r>
            <a:r>
              <a:rPr lang="fr-FR" dirty="0" smtClean="0"/>
              <a:t> :</a:t>
            </a:r>
          </a:p>
          <a:p>
            <a:pPr lvl="1"/>
            <a:r>
              <a:rPr lang="fr-FR" dirty="0" smtClean="0"/>
              <a:t>GCC C/C++ compiler.</a:t>
            </a:r>
          </a:p>
          <a:p>
            <a:pPr lvl="1"/>
            <a:r>
              <a:rPr lang="fr-FR" dirty="0" smtClean="0"/>
              <a:t>GDB-</a:t>
            </a:r>
            <a:r>
              <a:rPr lang="fr-FR" dirty="0" err="1" smtClean="0"/>
              <a:t>based</a:t>
            </a:r>
            <a:r>
              <a:rPr lang="fr-FR" dirty="0" smtClean="0"/>
              <a:t> debugger.</a:t>
            </a:r>
          </a:p>
          <a:p>
            <a:pPr lvl="1"/>
            <a:r>
              <a:rPr lang="fr-FR" dirty="0" smtClean="0"/>
              <a:t>ST-Link support.</a:t>
            </a:r>
          </a:p>
          <a:p>
            <a:pPr lvl="1"/>
            <a:r>
              <a:rPr lang="fr-FR" dirty="0" smtClean="0"/>
              <a:t>Multi-OS support : Windows, Linux &amp; OSX (Q2’2015).</a:t>
            </a:r>
          </a:p>
          <a:p>
            <a:pPr lvl="1"/>
            <a:r>
              <a:rPr lang="fr-FR" dirty="0" smtClean="0"/>
              <a:t>No code size </a:t>
            </a:r>
            <a:r>
              <a:rPr lang="fr-FR" dirty="0" err="1" smtClean="0"/>
              <a:t>limit</a:t>
            </a:r>
            <a:r>
              <a:rPr lang="fr-FR" dirty="0" smtClean="0"/>
              <a:t>.</a:t>
            </a:r>
          </a:p>
          <a:p>
            <a:pPr lvl="1"/>
            <a:r>
              <a:rPr lang="fr-FR" dirty="0" smtClean="0"/>
              <a:t>SW4STM32 </a:t>
            </a:r>
            <a:r>
              <a:rPr lang="fr-FR" dirty="0" err="1" smtClean="0"/>
              <a:t>project</a:t>
            </a:r>
            <a:r>
              <a:rPr lang="fr-FR" dirty="0" smtClean="0"/>
              <a:t> format </a:t>
            </a:r>
            <a:r>
              <a:rPr lang="fr-FR" dirty="0" err="1" smtClean="0"/>
              <a:t>will</a:t>
            </a:r>
            <a:r>
              <a:rPr lang="fr-FR" dirty="0" smtClean="0"/>
              <a:t> </a:t>
            </a:r>
            <a:r>
              <a:rPr lang="fr-FR" dirty="0" err="1" smtClean="0"/>
              <a:t>be</a:t>
            </a:r>
            <a:r>
              <a:rPr lang="fr-FR" dirty="0" smtClean="0"/>
              <a:t> </a:t>
            </a:r>
            <a:r>
              <a:rPr lang="fr-FR" dirty="0" err="1" smtClean="0"/>
              <a:t>supported</a:t>
            </a:r>
            <a:r>
              <a:rPr lang="fr-FR" dirty="0" smtClean="0"/>
              <a:t> by </a:t>
            </a:r>
            <a:r>
              <a:rPr lang="fr-FR" dirty="0" err="1" smtClean="0"/>
              <a:t>CubeMX</a:t>
            </a:r>
            <a:r>
              <a:rPr lang="fr-FR" dirty="0" smtClean="0"/>
              <a:t>.</a:t>
            </a:r>
            <a:endParaRPr lang="fr-FR" dirty="0"/>
          </a:p>
        </p:txBody>
      </p:sp>
      <p:pic>
        <p:nvPicPr>
          <p:cNvPr id="6"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48" y="476672"/>
            <a:ext cx="844168" cy="568088"/>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221088"/>
            <a:ext cx="5359239"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8992466"/>
      </p:ext>
    </p:extLst>
  </p:cSld>
  <p:clrMapOvr>
    <a:masterClrMapping/>
  </p:clrMapOvr>
  <p:transition spd="slow">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6(if needed): Configure </a:t>
            </a:r>
            <a:r>
              <a:rPr lang="en-US" dirty="0" err="1" smtClean="0"/>
              <a:t>STLink</a:t>
            </a:r>
            <a:endParaRPr lang="en-US" dirty="0"/>
          </a:p>
        </p:txBody>
      </p:sp>
      <p:sp>
        <p:nvSpPr>
          <p:cNvPr id="3" name="Content Placeholder 2"/>
          <p:cNvSpPr>
            <a:spLocks noGrp="1"/>
          </p:cNvSpPr>
          <p:nvPr>
            <p:ph idx="1"/>
          </p:nvPr>
        </p:nvSpPr>
        <p:spPr>
          <a:xfrm>
            <a:off x="773723" y="1178169"/>
            <a:ext cx="7596554" cy="1055077"/>
          </a:xfrm>
        </p:spPr>
        <p:txBody>
          <a:bodyPr>
            <a:normAutofit/>
          </a:bodyPr>
          <a:lstStyle/>
          <a:p>
            <a:r>
              <a:rPr lang="en-US" sz="1662" dirty="0"/>
              <a:t>Click the “Build” button; or use menu Project &gt; Build target. </a:t>
            </a:r>
          </a:p>
        </p:txBody>
      </p:sp>
      <p:sp>
        <p:nvSpPr>
          <p:cNvPr id="7"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100</a:t>
            </a:fld>
            <a:endParaRPr lang="fr-FR"/>
          </a:p>
        </p:txBody>
      </p:sp>
      <p:sp>
        <p:nvSpPr>
          <p:cNvPr id="9" name="Content Placeholder 2"/>
          <p:cNvSpPr txBox="1">
            <a:spLocks/>
          </p:cNvSpPr>
          <p:nvPr/>
        </p:nvSpPr>
        <p:spPr>
          <a:xfrm>
            <a:off x="661839" y="2873051"/>
            <a:ext cx="7300076" cy="2455481"/>
          </a:xfrm>
          <a:prstGeom prst="rect">
            <a:avLst/>
          </a:prstGeom>
        </p:spPr>
        <p:txBody>
          <a:bodyPr vert="horz" lIns="84406" tIns="42203" rIns="84406" bIns="42203" rtlCol="0">
            <a:norm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62" dirty="0"/>
              <a:t>Click the “Debug” button and then Settings</a:t>
            </a:r>
          </a:p>
          <a:p>
            <a:endParaRPr lang="en-US" sz="1662" dirty="0"/>
          </a:p>
          <a:p>
            <a:pPr marL="0" indent="0">
              <a:buNone/>
            </a:pPr>
            <a:endParaRPr lang="en-US" sz="1662" dirty="0"/>
          </a:p>
          <a:p>
            <a:r>
              <a:rPr lang="en-US" sz="1662" dirty="0"/>
              <a:t>Select the STLINK/V2 and the download checkbox</a:t>
            </a:r>
          </a:p>
          <a:p>
            <a:endParaRPr lang="en-US" sz="1662" dirty="0"/>
          </a:p>
        </p:txBody>
      </p:sp>
      <p:pic>
        <p:nvPicPr>
          <p:cNvPr id="14" name="Picture 13"/>
          <p:cNvPicPr>
            <a:picLocks noChangeAspect="1"/>
          </p:cNvPicPr>
          <p:nvPr/>
        </p:nvPicPr>
        <p:blipFill>
          <a:blip r:embed="rId2"/>
          <a:stretch>
            <a:fillRect/>
          </a:stretch>
        </p:blipFill>
        <p:spPr>
          <a:xfrm>
            <a:off x="773725" y="1793631"/>
            <a:ext cx="3156438" cy="879231"/>
          </a:xfrm>
          <a:prstGeom prst="rect">
            <a:avLst/>
          </a:prstGeom>
        </p:spPr>
      </p:pic>
      <p:pic>
        <p:nvPicPr>
          <p:cNvPr id="5" name="Picture 4"/>
          <p:cNvPicPr>
            <a:picLocks noChangeAspect="1"/>
          </p:cNvPicPr>
          <p:nvPr/>
        </p:nvPicPr>
        <p:blipFill>
          <a:blip r:embed="rId3"/>
          <a:stretch>
            <a:fillRect/>
          </a:stretch>
        </p:blipFill>
        <p:spPr>
          <a:xfrm>
            <a:off x="773723" y="3229593"/>
            <a:ext cx="7317786" cy="1062967"/>
          </a:xfrm>
          <a:prstGeom prst="rect">
            <a:avLst/>
          </a:prstGeom>
        </p:spPr>
      </p:pic>
      <p:pic>
        <p:nvPicPr>
          <p:cNvPr id="6" name="Picture 5"/>
          <p:cNvPicPr>
            <a:picLocks noChangeAspect="1"/>
          </p:cNvPicPr>
          <p:nvPr/>
        </p:nvPicPr>
        <p:blipFill>
          <a:blip r:embed="rId4"/>
          <a:stretch>
            <a:fillRect/>
          </a:stretch>
        </p:blipFill>
        <p:spPr>
          <a:xfrm>
            <a:off x="773724" y="4857384"/>
            <a:ext cx="2224454" cy="659423"/>
          </a:xfrm>
          <a:prstGeom prst="rect">
            <a:avLst/>
          </a:prstGeom>
        </p:spPr>
      </p:pic>
      <p:pic>
        <p:nvPicPr>
          <p:cNvPr id="8" name="Picture 7"/>
          <p:cNvPicPr>
            <a:picLocks noChangeAspect="1"/>
          </p:cNvPicPr>
          <p:nvPr/>
        </p:nvPicPr>
        <p:blipFill>
          <a:blip r:embed="rId5"/>
          <a:stretch>
            <a:fillRect/>
          </a:stretch>
        </p:blipFill>
        <p:spPr>
          <a:xfrm>
            <a:off x="3660039" y="4857382"/>
            <a:ext cx="1820008" cy="773723"/>
          </a:xfrm>
          <a:prstGeom prst="rect">
            <a:avLst/>
          </a:prstGeom>
        </p:spPr>
      </p:pic>
    </p:spTree>
    <p:extLst>
      <p:ext uri="{BB962C8B-B14F-4D97-AF65-F5344CB8AC3E}">
        <p14:creationId xmlns:p14="http://schemas.microsoft.com/office/powerpoint/2010/main" val="3868605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System </a:t>
            </a:r>
            <a:r>
              <a:rPr lang="fr-FR" dirty="0" err="1" smtClean="0"/>
              <a:t>Workbench</a:t>
            </a:r>
            <a:r>
              <a:rPr lang="fr-FR" dirty="0" smtClean="0"/>
              <a:t> for STM32</a:t>
            </a:r>
            <a:endParaRPr lang="fr-FR" dirty="0"/>
          </a:p>
        </p:txBody>
      </p:sp>
      <p:sp>
        <p:nvSpPr>
          <p:cNvPr id="3" name="Content Placeholder 2"/>
          <p:cNvSpPr>
            <a:spLocks noGrp="1"/>
          </p:cNvSpPr>
          <p:nvPr>
            <p:ph sz="half" idx="1"/>
          </p:nvPr>
        </p:nvSpPr>
        <p:spPr>
          <a:xfrm>
            <a:off x="457200" y="1288148"/>
            <a:ext cx="4038600" cy="2646878"/>
          </a:xfrm>
        </p:spPr>
        <p:txBody>
          <a:bodyPr/>
          <a:lstStyle/>
          <a:p>
            <a:r>
              <a:rPr lang="fr-FR" dirty="0" smtClean="0"/>
              <a:t>How to </a:t>
            </a:r>
            <a:r>
              <a:rPr lang="fr-FR" dirty="0" err="1" smtClean="0"/>
              <a:t>download</a:t>
            </a:r>
            <a:r>
              <a:rPr lang="fr-FR" dirty="0" smtClean="0"/>
              <a:t> SW4STM32 ?</a:t>
            </a:r>
          </a:p>
          <a:p>
            <a:pPr lvl="1"/>
            <a:r>
              <a:rPr lang="fr-FR" dirty="0" smtClean="0"/>
              <a:t>Go to </a:t>
            </a:r>
            <a:r>
              <a:rPr lang="fr-FR" dirty="0" err="1" smtClean="0"/>
              <a:t>associated</a:t>
            </a:r>
            <a:r>
              <a:rPr lang="fr-FR" dirty="0" smtClean="0"/>
              <a:t> collaborative site at </a:t>
            </a:r>
            <a:r>
              <a:rPr lang="fr-FR" dirty="0" smtClean="0">
                <a:hlinkClick r:id="rId2"/>
              </a:rPr>
              <a:t>www.openstm32.org</a:t>
            </a:r>
            <a:endParaRPr lang="fr-FR" dirty="0" smtClean="0"/>
          </a:p>
          <a:p>
            <a:pPr lvl="1"/>
            <a:r>
              <a:rPr lang="fr-FR" dirty="0" err="1" smtClean="0"/>
              <a:t>Register</a:t>
            </a:r>
            <a:r>
              <a:rPr lang="fr-FR" dirty="0" smtClean="0"/>
              <a:t> to </a:t>
            </a:r>
            <a:r>
              <a:rPr lang="fr-FR" dirty="0" err="1" smtClean="0"/>
              <a:t>this</a:t>
            </a:r>
            <a:r>
              <a:rPr lang="fr-FR" dirty="0" smtClean="0"/>
              <a:t> site.</a:t>
            </a:r>
          </a:p>
          <a:p>
            <a:pPr lvl="1"/>
            <a:r>
              <a:rPr lang="fr-FR" dirty="0" err="1" smtClean="0"/>
              <a:t>Get</a:t>
            </a:r>
            <a:r>
              <a:rPr lang="fr-FR" dirty="0" smtClean="0"/>
              <a:t> installation instructions at the Documentation &gt; System </a:t>
            </a:r>
            <a:r>
              <a:rPr lang="fr-FR" dirty="0" err="1" smtClean="0"/>
              <a:t>Workbench</a:t>
            </a:r>
            <a:r>
              <a:rPr lang="fr-FR" dirty="0" smtClean="0"/>
              <a:t> page.</a:t>
            </a:r>
          </a:p>
          <a:p>
            <a:pPr lvl="1"/>
            <a:r>
              <a:rPr lang="fr-FR" dirty="0" err="1" smtClean="0"/>
              <a:t>Proceed</a:t>
            </a:r>
            <a:r>
              <a:rPr lang="fr-FR" dirty="0" smtClean="0"/>
              <a:t> </a:t>
            </a:r>
            <a:r>
              <a:rPr lang="fr-FR" dirty="0" err="1" smtClean="0"/>
              <a:t>with</a:t>
            </a:r>
            <a:r>
              <a:rPr lang="fr-FR" dirty="0" smtClean="0"/>
              <a:t> </a:t>
            </a:r>
            <a:r>
              <a:rPr lang="fr-FR" dirty="0" err="1" smtClean="0"/>
              <a:t>immediate</a:t>
            </a:r>
            <a:r>
              <a:rPr lang="fr-FR" dirty="0" smtClean="0"/>
              <a:t> </a:t>
            </a:r>
            <a:r>
              <a:rPr lang="fr-FR" dirty="0" err="1" smtClean="0"/>
              <a:t>download</a:t>
            </a:r>
            <a:r>
              <a:rPr lang="fr-FR" dirty="0" smtClean="0"/>
              <a:t> of the </a:t>
            </a:r>
            <a:r>
              <a:rPr lang="fr-FR" dirty="0" err="1" smtClean="0"/>
              <a:t>toolchain</a:t>
            </a:r>
            <a:r>
              <a:rPr lang="fr-FR" dirty="0" smtClean="0"/>
              <a:t>.</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48" y="476672"/>
            <a:ext cx="844168" cy="568088"/>
          </a:xfrm>
          <a:prstGeom prst="rect">
            <a:avLst/>
          </a:prstGeom>
        </p:spPr>
      </p:pic>
      <p:sp>
        <p:nvSpPr>
          <p:cNvPr id="9" name="Content Placeholder 8"/>
          <p:cNvSpPr>
            <a:spLocks noGrp="1"/>
          </p:cNvSpPr>
          <p:nvPr>
            <p:ph sz="half" idx="14"/>
          </p:nvPr>
        </p:nvSpPr>
        <p:spPr>
          <a:xfrm>
            <a:off x="4637856" y="1288148"/>
            <a:ext cx="4038600" cy="1754326"/>
          </a:xfrm>
        </p:spPr>
        <p:txBody>
          <a:bodyPr/>
          <a:lstStyle/>
          <a:p>
            <a:r>
              <a:rPr lang="fr-FR" dirty="0" err="1" smtClean="0"/>
              <a:t>Technical</a:t>
            </a:r>
            <a:r>
              <a:rPr lang="fr-FR" dirty="0" smtClean="0"/>
              <a:t> support :</a:t>
            </a:r>
          </a:p>
          <a:p>
            <a:pPr lvl="1"/>
            <a:r>
              <a:rPr lang="fr-FR" dirty="0" err="1" smtClean="0"/>
              <a:t>Handled</a:t>
            </a:r>
            <a:r>
              <a:rPr lang="fr-FR" dirty="0" smtClean="0"/>
              <a:t> </a:t>
            </a:r>
            <a:r>
              <a:rPr lang="fr-FR" dirty="0" err="1" smtClean="0"/>
              <a:t>through</a:t>
            </a:r>
            <a:r>
              <a:rPr lang="fr-FR" dirty="0" smtClean="0"/>
              <a:t> the </a:t>
            </a:r>
            <a:r>
              <a:rPr lang="fr-FR" dirty="0" err="1" smtClean="0"/>
              <a:t>associated</a:t>
            </a:r>
            <a:r>
              <a:rPr lang="fr-FR" dirty="0" smtClean="0"/>
              <a:t> Openstm32 </a:t>
            </a:r>
            <a:r>
              <a:rPr lang="fr-FR" dirty="0" err="1" smtClean="0"/>
              <a:t>website</a:t>
            </a:r>
            <a:r>
              <a:rPr lang="fr-FR" dirty="0" smtClean="0"/>
              <a:t>.</a:t>
            </a:r>
          </a:p>
          <a:p>
            <a:pPr lvl="1"/>
            <a:r>
              <a:rPr lang="fr-FR" dirty="0" smtClean="0"/>
              <a:t>Documentation, forum, blog, trainings are </a:t>
            </a:r>
            <a:r>
              <a:rPr lang="fr-FR" dirty="0" err="1" smtClean="0"/>
              <a:t>available</a:t>
            </a:r>
            <a:r>
              <a:rPr lang="fr-FR" dirty="0" smtClean="0"/>
              <a:t> to </a:t>
            </a:r>
            <a:r>
              <a:rPr lang="fr-FR" dirty="0" err="1" smtClean="0"/>
              <a:t>provide</a:t>
            </a:r>
            <a:r>
              <a:rPr lang="fr-FR" dirty="0" smtClean="0"/>
              <a:t> assistance to </a:t>
            </a:r>
            <a:r>
              <a:rPr lang="fr-FR" dirty="0" err="1" smtClean="0"/>
              <a:t>users</a:t>
            </a:r>
            <a:r>
              <a:rPr lang="fr-FR" dirty="0" smtClean="0"/>
              <a:t>.</a:t>
            </a:r>
            <a:endParaRPr lang="fr-FR" dirty="0"/>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139952" y="4073741"/>
            <a:ext cx="4752528" cy="2451603"/>
          </a:xfrm>
          <a:prstGeom prst="rect">
            <a:avLst/>
          </a:prstGeom>
          <a:noFill/>
          <a:ln w="9525">
            <a:solidFill>
              <a:schemeClr val="tx2">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62957788"/>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CoIDE</a:t>
            </a:r>
            <a:endParaRPr lang="fr-FR" dirty="0"/>
          </a:p>
        </p:txBody>
      </p:sp>
      <p:sp>
        <p:nvSpPr>
          <p:cNvPr id="3" name="Content Placeholder 2"/>
          <p:cNvSpPr>
            <a:spLocks noGrp="1"/>
          </p:cNvSpPr>
          <p:nvPr>
            <p:ph sz="half" idx="1"/>
          </p:nvPr>
        </p:nvSpPr>
        <p:spPr>
          <a:xfrm>
            <a:off x="457200" y="1288148"/>
            <a:ext cx="4038600" cy="3893374"/>
          </a:xfrm>
        </p:spPr>
        <p:txBody>
          <a:bodyPr/>
          <a:lstStyle/>
          <a:p>
            <a:r>
              <a:rPr lang="fr-FR" dirty="0" smtClean="0">
                <a:solidFill>
                  <a:schemeClr val="tx2"/>
                </a:solidFill>
              </a:rPr>
              <a:t>Free</a:t>
            </a:r>
            <a:r>
              <a:rPr lang="fr-FR" dirty="0" smtClean="0"/>
              <a:t> Eclipse-</a:t>
            </a:r>
            <a:r>
              <a:rPr lang="fr-FR" dirty="0" err="1" smtClean="0"/>
              <a:t>based</a:t>
            </a:r>
            <a:r>
              <a:rPr lang="fr-FR" dirty="0" smtClean="0"/>
              <a:t> </a:t>
            </a:r>
            <a:r>
              <a:rPr lang="fr-FR" dirty="0" err="1" smtClean="0"/>
              <a:t>simplified</a:t>
            </a:r>
            <a:r>
              <a:rPr lang="fr-FR" dirty="0" smtClean="0"/>
              <a:t> software </a:t>
            </a:r>
            <a:r>
              <a:rPr lang="fr-FR" dirty="0" err="1" smtClean="0"/>
              <a:t>development</a:t>
            </a:r>
            <a:r>
              <a:rPr lang="fr-FR" dirty="0" smtClean="0"/>
              <a:t> </a:t>
            </a:r>
            <a:r>
              <a:rPr lang="fr-FR" dirty="0" err="1" smtClean="0"/>
              <a:t>environment</a:t>
            </a:r>
            <a:r>
              <a:rPr lang="fr-FR" dirty="0" smtClean="0"/>
              <a:t>:</a:t>
            </a:r>
          </a:p>
          <a:p>
            <a:pPr lvl="1"/>
            <a:r>
              <a:rPr lang="fr-FR" dirty="0" smtClean="0"/>
              <a:t>Supports all STM32 </a:t>
            </a:r>
            <a:r>
              <a:rPr lang="fr-FR" dirty="0" err="1" smtClean="0"/>
              <a:t>mcus</a:t>
            </a:r>
            <a:r>
              <a:rPr lang="fr-FR" dirty="0" smtClean="0"/>
              <a:t> and </a:t>
            </a:r>
            <a:r>
              <a:rPr lang="fr-FR" dirty="0" err="1" smtClean="0"/>
              <a:t>Nucleo</a:t>
            </a:r>
            <a:r>
              <a:rPr lang="fr-FR" dirty="0" smtClean="0"/>
              <a:t> </a:t>
            </a:r>
            <a:r>
              <a:rPr lang="fr-FR" dirty="0" err="1" smtClean="0"/>
              <a:t>boards</a:t>
            </a:r>
            <a:r>
              <a:rPr lang="fr-FR" dirty="0" smtClean="0"/>
              <a:t>.</a:t>
            </a:r>
          </a:p>
          <a:p>
            <a:pPr lvl="1"/>
            <a:r>
              <a:rPr lang="fr-FR" dirty="0" smtClean="0"/>
              <a:t>Supports STM32Cube </a:t>
            </a:r>
            <a:r>
              <a:rPr lang="fr-FR" dirty="0" err="1" smtClean="0"/>
              <a:t>firmware</a:t>
            </a:r>
            <a:r>
              <a:rPr lang="fr-FR" dirty="0" smtClean="0"/>
              <a:t> (HAL).</a:t>
            </a:r>
          </a:p>
          <a:p>
            <a:pPr lvl="1"/>
            <a:r>
              <a:rPr lang="fr-FR" dirty="0" err="1" smtClean="0"/>
              <a:t>Download</a:t>
            </a:r>
            <a:r>
              <a:rPr lang="fr-FR" dirty="0" smtClean="0"/>
              <a:t> and </a:t>
            </a:r>
            <a:r>
              <a:rPr lang="fr-FR" dirty="0" err="1" smtClean="0"/>
              <a:t>Technical</a:t>
            </a:r>
            <a:r>
              <a:rPr lang="fr-FR" dirty="0" smtClean="0"/>
              <a:t> support </a:t>
            </a:r>
            <a:r>
              <a:rPr lang="fr-FR" dirty="0" err="1" smtClean="0"/>
              <a:t>available</a:t>
            </a:r>
            <a:r>
              <a:rPr lang="fr-FR" dirty="0" smtClean="0"/>
              <a:t> </a:t>
            </a:r>
            <a:r>
              <a:rPr lang="fr-FR" dirty="0" err="1" smtClean="0"/>
              <a:t>through</a:t>
            </a:r>
            <a:r>
              <a:rPr lang="fr-FR" dirty="0" smtClean="0"/>
              <a:t> collaborative</a:t>
            </a:r>
            <a:br>
              <a:rPr lang="fr-FR" dirty="0" smtClean="0"/>
            </a:br>
            <a:r>
              <a:rPr lang="fr-FR" dirty="0" smtClean="0"/>
              <a:t>site at </a:t>
            </a:r>
            <a:r>
              <a:rPr lang="fr-FR" dirty="0" smtClean="0">
                <a:hlinkClick r:id="rId2"/>
              </a:rPr>
              <a:t>www.coocox.org</a:t>
            </a:r>
            <a:endParaRPr lang="fr-FR" dirty="0" smtClean="0"/>
          </a:p>
          <a:p>
            <a:pPr lvl="1"/>
            <a:endParaRPr lang="fr-FR" dirty="0" smtClean="0"/>
          </a:p>
          <a:p>
            <a:pPr lvl="1"/>
            <a:endParaRPr lang="fr-FR" dirty="0" smtClean="0"/>
          </a:p>
          <a:p>
            <a:pPr lvl="1"/>
            <a:endParaRPr lang="fr-FR" dirty="0" smtClean="0"/>
          </a:p>
          <a:p>
            <a:pPr lvl="1"/>
            <a:endParaRPr lang="fr-FR" dirty="0"/>
          </a:p>
        </p:txBody>
      </p:sp>
      <p:sp>
        <p:nvSpPr>
          <p:cNvPr id="6" name="Content Placeholder 5"/>
          <p:cNvSpPr>
            <a:spLocks noGrp="1"/>
          </p:cNvSpPr>
          <p:nvPr>
            <p:ph sz="half" idx="14"/>
          </p:nvPr>
        </p:nvSpPr>
        <p:spPr>
          <a:xfrm>
            <a:off x="4637856" y="1288148"/>
            <a:ext cx="4038600" cy="2231380"/>
          </a:xfrm>
        </p:spPr>
        <p:txBody>
          <a:bodyPr/>
          <a:lstStyle/>
          <a:p>
            <a:r>
              <a:rPr lang="fr-FR" dirty="0" smtClean="0"/>
              <a:t>Key </a:t>
            </a:r>
            <a:r>
              <a:rPr lang="fr-FR" dirty="0" err="1" smtClean="0"/>
              <a:t>features</a:t>
            </a:r>
            <a:r>
              <a:rPr lang="fr-FR" dirty="0" smtClean="0"/>
              <a:t> :</a:t>
            </a:r>
          </a:p>
          <a:p>
            <a:pPr lvl="1"/>
            <a:r>
              <a:rPr lang="fr-FR" dirty="0" smtClean="0"/>
              <a:t>GCC C/C++ compiler.</a:t>
            </a:r>
          </a:p>
          <a:p>
            <a:pPr lvl="1"/>
            <a:r>
              <a:rPr lang="fr-FR" dirty="0" smtClean="0"/>
              <a:t>GDB-</a:t>
            </a:r>
            <a:r>
              <a:rPr lang="fr-FR" dirty="0" err="1" smtClean="0"/>
              <a:t>based</a:t>
            </a:r>
            <a:r>
              <a:rPr lang="fr-FR" dirty="0" smtClean="0"/>
              <a:t> debugger.</a:t>
            </a:r>
          </a:p>
          <a:p>
            <a:pPr lvl="1"/>
            <a:r>
              <a:rPr lang="fr-FR" dirty="0" smtClean="0"/>
              <a:t>No code size </a:t>
            </a:r>
            <a:r>
              <a:rPr lang="fr-FR" dirty="0" err="1" smtClean="0"/>
              <a:t>limit</a:t>
            </a:r>
            <a:r>
              <a:rPr lang="fr-FR" dirty="0" smtClean="0"/>
              <a:t>.</a:t>
            </a:r>
          </a:p>
          <a:p>
            <a:pPr lvl="1"/>
            <a:r>
              <a:rPr lang="fr-FR" dirty="0" smtClean="0"/>
              <a:t>ST-Link support.</a:t>
            </a:r>
          </a:p>
          <a:p>
            <a:pPr lvl="1"/>
            <a:r>
              <a:rPr lang="fr-FR" dirty="0" smtClean="0"/>
              <a:t>English and </a:t>
            </a:r>
            <a:r>
              <a:rPr lang="fr-FR" dirty="0" err="1" smtClean="0"/>
              <a:t>Chinese</a:t>
            </a:r>
            <a:r>
              <a:rPr lang="fr-FR" dirty="0" smtClean="0"/>
              <a:t> </a:t>
            </a:r>
            <a:r>
              <a:rPr lang="fr-FR" dirty="0" err="1" smtClean="0"/>
              <a:t>languages</a:t>
            </a:r>
            <a:r>
              <a:rPr lang="fr-FR" dirty="0" smtClean="0"/>
              <a:t> </a:t>
            </a:r>
            <a:br>
              <a:rPr lang="fr-FR" dirty="0" smtClean="0"/>
            </a:br>
            <a:r>
              <a:rPr lang="fr-FR" dirty="0" smtClean="0"/>
              <a:t>are </a:t>
            </a:r>
            <a:r>
              <a:rPr lang="fr-FR" dirty="0" err="1" smtClean="0"/>
              <a:t>supported</a:t>
            </a:r>
            <a:r>
              <a:rPr lang="fr-FR" dirty="0" smtClean="0"/>
              <a:t>.</a:t>
            </a:r>
            <a:endParaRPr lang="fr-FR" dirty="0"/>
          </a:p>
        </p:txBody>
      </p:sp>
      <p:pic>
        <p:nvPicPr>
          <p:cNvPr id="7"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23528" y="548680"/>
            <a:ext cx="1080120" cy="30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3817902"/>
            <a:ext cx="3923870" cy="2635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06271"/>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MDK-ARM</a:t>
            </a:r>
            <a:endParaRPr lang="fr-FR" dirty="0"/>
          </a:p>
        </p:txBody>
      </p:sp>
      <p:sp>
        <p:nvSpPr>
          <p:cNvPr id="3" name="Content Placeholder 2"/>
          <p:cNvSpPr>
            <a:spLocks noGrp="1"/>
          </p:cNvSpPr>
          <p:nvPr>
            <p:ph sz="half" idx="1"/>
          </p:nvPr>
        </p:nvSpPr>
        <p:spPr>
          <a:xfrm>
            <a:off x="457200" y="1288148"/>
            <a:ext cx="4038600" cy="4909036"/>
          </a:xfrm>
        </p:spPr>
        <p:txBody>
          <a:bodyPr/>
          <a:lstStyle/>
          <a:p>
            <a:r>
              <a:rPr lang="fr-FR" dirty="0" err="1" smtClean="0"/>
              <a:t>Comprehensive</a:t>
            </a:r>
            <a:r>
              <a:rPr lang="fr-FR" dirty="0" smtClean="0"/>
              <a:t> software </a:t>
            </a:r>
            <a:r>
              <a:rPr lang="fr-FR" dirty="0" err="1" smtClean="0"/>
              <a:t>development</a:t>
            </a:r>
            <a:r>
              <a:rPr lang="fr-FR" dirty="0" smtClean="0"/>
              <a:t> </a:t>
            </a:r>
            <a:r>
              <a:rPr lang="fr-FR" dirty="0" err="1" smtClean="0"/>
              <a:t>environment</a:t>
            </a:r>
            <a:r>
              <a:rPr lang="fr-FR" dirty="0" smtClean="0"/>
              <a:t> for Cortex-M </a:t>
            </a:r>
            <a:r>
              <a:rPr lang="fr-FR" dirty="0" err="1" smtClean="0"/>
              <a:t>devices</a:t>
            </a:r>
            <a:r>
              <a:rPr lang="fr-FR" dirty="0" smtClean="0"/>
              <a:t> :</a:t>
            </a:r>
          </a:p>
          <a:p>
            <a:pPr lvl="1"/>
            <a:r>
              <a:rPr lang="fr-FR" dirty="0" smtClean="0">
                <a:solidFill>
                  <a:schemeClr val="tx2"/>
                </a:solidFill>
              </a:rPr>
              <a:t>Free</a:t>
            </a:r>
            <a:r>
              <a:rPr lang="fr-FR" dirty="0" smtClean="0"/>
              <a:t> version for ST supports all STM32F0 and STM32L0 </a:t>
            </a:r>
            <a:r>
              <a:rPr lang="fr-FR" dirty="0" err="1" smtClean="0"/>
              <a:t>mcus</a:t>
            </a:r>
            <a:r>
              <a:rPr lang="fr-FR" dirty="0"/>
              <a:t> </a:t>
            </a:r>
            <a:r>
              <a:rPr lang="fr-FR" dirty="0" smtClean="0"/>
              <a:t>and </a:t>
            </a:r>
            <a:r>
              <a:rPr lang="fr-FR" dirty="0" err="1" smtClean="0"/>
              <a:t>associated</a:t>
            </a:r>
            <a:r>
              <a:rPr lang="fr-FR" dirty="0" smtClean="0"/>
              <a:t> </a:t>
            </a:r>
            <a:r>
              <a:rPr lang="fr-FR" dirty="0" err="1" smtClean="0"/>
              <a:t>boards</a:t>
            </a:r>
            <a:r>
              <a:rPr lang="fr-FR" dirty="0" smtClean="0"/>
              <a:t> (</a:t>
            </a:r>
            <a:r>
              <a:rPr lang="fr-FR" dirty="0" err="1" smtClean="0"/>
              <a:t>Nucleo</a:t>
            </a:r>
            <a:r>
              <a:rPr lang="fr-FR" dirty="0" smtClean="0"/>
              <a:t>, </a:t>
            </a:r>
            <a:r>
              <a:rPr lang="fr-FR" dirty="0" err="1" smtClean="0"/>
              <a:t>Discovery</a:t>
            </a:r>
            <a:r>
              <a:rPr lang="fr-FR" dirty="0" smtClean="0"/>
              <a:t>, </a:t>
            </a:r>
            <a:r>
              <a:rPr lang="fr-FR" dirty="0" err="1" smtClean="0"/>
              <a:t>Eval</a:t>
            </a:r>
            <a:r>
              <a:rPr lang="fr-FR" dirty="0" smtClean="0"/>
              <a:t>).</a:t>
            </a:r>
          </a:p>
          <a:p>
            <a:pPr lvl="1"/>
            <a:r>
              <a:rPr lang="fr-FR" dirty="0" err="1" smtClean="0"/>
              <a:t>Comprehensive</a:t>
            </a:r>
            <a:r>
              <a:rPr lang="fr-FR" dirty="0" smtClean="0"/>
              <a:t> support for STM32 </a:t>
            </a:r>
            <a:r>
              <a:rPr lang="fr-FR" dirty="0" err="1" smtClean="0"/>
              <a:t>firmware</a:t>
            </a:r>
            <a:r>
              <a:rPr lang="fr-FR" dirty="0" smtClean="0"/>
              <a:t> (</a:t>
            </a:r>
            <a:r>
              <a:rPr lang="fr-FR" dirty="0" err="1" smtClean="0"/>
              <a:t>Std</a:t>
            </a:r>
            <a:r>
              <a:rPr lang="fr-FR" dirty="0" smtClean="0"/>
              <a:t> </a:t>
            </a:r>
            <a:r>
              <a:rPr lang="fr-FR" dirty="0" err="1"/>
              <a:t>P</a:t>
            </a:r>
            <a:r>
              <a:rPr lang="fr-FR" dirty="0" err="1" smtClean="0"/>
              <a:t>eripheral</a:t>
            </a:r>
            <a:r>
              <a:rPr lang="fr-FR" dirty="0" smtClean="0"/>
              <a:t> </a:t>
            </a:r>
            <a:r>
              <a:rPr lang="fr-FR" dirty="0" err="1" smtClean="0"/>
              <a:t>library</a:t>
            </a:r>
            <a:r>
              <a:rPr lang="fr-FR" dirty="0" smtClean="0"/>
              <a:t> or Cube HAL).</a:t>
            </a:r>
          </a:p>
          <a:p>
            <a:pPr lvl="1"/>
            <a:r>
              <a:rPr lang="fr-FR" dirty="0" err="1"/>
              <a:t>Technical</a:t>
            </a:r>
            <a:r>
              <a:rPr lang="fr-FR" dirty="0"/>
              <a:t> support </a:t>
            </a:r>
            <a:r>
              <a:rPr lang="fr-FR" dirty="0" err="1"/>
              <a:t>available</a:t>
            </a:r>
            <a:r>
              <a:rPr lang="fr-FR" dirty="0"/>
              <a:t> </a:t>
            </a:r>
            <a:r>
              <a:rPr lang="fr-FR" dirty="0" err="1"/>
              <a:t>through</a:t>
            </a:r>
            <a:r>
              <a:rPr lang="fr-FR" dirty="0"/>
              <a:t> the ARM </a:t>
            </a:r>
            <a:r>
              <a:rPr lang="fr-FR" dirty="0" err="1"/>
              <a:t>Connected</a:t>
            </a:r>
            <a:r>
              <a:rPr lang="fr-FR" dirty="0"/>
              <a:t> </a:t>
            </a:r>
            <a:r>
              <a:rPr lang="fr-FR" dirty="0" err="1"/>
              <a:t>Community</a:t>
            </a:r>
            <a:r>
              <a:rPr lang="fr-FR" dirty="0"/>
              <a:t> site at </a:t>
            </a:r>
            <a:r>
              <a:rPr lang="fr-FR" dirty="0" smtClean="0">
                <a:hlinkClick r:id="rId2"/>
              </a:rPr>
              <a:t>community.arm.com</a:t>
            </a:r>
            <a:endParaRPr lang="fr-FR" dirty="0" smtClean="0"/>
          </a:p>
          <a:p>
            <a:pPr lvl="1"/>
            <a:endParaRPr lang="fr-FR" dirty="0" smtClean="0"/>
          </a:p>
          <a:p>
            <a:pPr lvl="1"/>
            <a:endParaRPr lang="fr-FR" dirty="0" smtClean="0"/>
          </a:p>
          <a:p>
            <a:pPr lvl="1"/>
            <a:endParaRPr lang="fr-FR" dirty="0" smtClean="0"/>
          </a:p>
          <a:p>
            <a:pPr lvl="1"/>
            <a:endParaRPr lang="fr-FR" dirty="0"/>
          </a:p>
        </p:txBody>
      </p:sp>
      <p:sp>
        <p:nvSpPr>
          <p:cNvPr id="6" name="Content Placeholder 5"/>
          <p:cNvSpPr>
            <a:spLocks noGrp="1"/>
          </p:cNvSpPr>
          <p:nvPr>
            <p:ph sz="half" idx="14"/>
          </p:nvPr>
        </p:nvSpPr>
        <p:spPr>
          <a:xfrm>
            <a:off x="4499992" y="1288148"/>
            <a:ext cx="4326632" cy="3293209"/>
          </a:xfrm>
        </p:spPr>
        <p:txBody>
          <a:bodyPr/>
          <a:lstStyle/>
          <a:p>
            <a:r>
              <a:rPr lang="fr-FR" dirty="0" smtClean="0"/>
              <a:t>Key  </a:t>
            </a:r>
            <a:r>
              <a:rPr lang="fr-FR" dirty="0" err="1" smtClean="0"/>
              <a:t>features</a:t>
            </a:r>
            <a:r>
              <a:rPr lang="fr-FR" dirty="0" smtClean="0"/>
              <a:t> :</a:t>
            </a:r>
          </a:p>
          <a:p>
            <a:pPr lvl="1"/>
            <a:r>
              <a:rPr lang="fr-FR" dirty="0" smtClean="0"/>
              <a:t>ARM C/C++ compiler.</a:t>
            </a:r>
          </a:p>
          <a:p>
            <a:pPr lvl="1"/>
            <a:r>
              <a:rPr lang="fr-FR" dirty="0" err="1" smtClean="0"/>
              <a:t>uVision</a:t>
            </a:r>
            <a:r>
              <a:rPr lang="fr-FR" dirty="0" smtClean="0"/>
              <a:t> IDE, debugger and simulation </a:t>
            </a:r>
            <a:r>
              <a:rPr lang="fr-FR" dirty="0" err="1" smtClean="0"/>
              <a:t>environment</a:t>
            </a:r>
            <a:r>
              <a:rPr lang="fr-FR" dirty="0" smtClean="0"/>
              <a:t>.</a:t>
            </a:r>
          </a:p>
          <a:p>
            <a:pPr lvl="1"/>
            <a:r>
              <a:rPr lang="fr-FR" dirty="0" smtClean="0"/>
              <a:t>CMSIS-</a:t>
            </a:r>
            <a:r>
              <a:rPr lang="fr-FR" dirty="0" err="1" smtClean="0"/>
              <a:t>compliant</a:t>
            </a:r>
            <a:r>
              <a:rPr lang="fr-FR" dirty="0" smtClean="0"/>
              <a:t>.</a:t>
            </a:r>
          </a:p>
          <a:p>
            <a:pPr lvl="1"/>
            <a:r>
              <a:rPr lang="fr-FR" dirty="0" smtClean="0"/>
              <a:t>ST-Link support.</a:t>
            </a:r>
          </a:p>
          <a:p>
            <a:pPr lvl="1"/>
            <a:r>
              <a:rPr lang="fr-FR" dirty="0" smtClean="0"/>
              <a:t>English, </a:t>
            </a:r>
            <a:r>
              <a:rPr lang="fr-FR" dirty="0" err="1" smtClean="0"/>
              <a:t>Chinese</a:t>
            </a:r>
            <a:r>
              <a:rPr lang="fr-FR" dirty="0" smtClean="0"/>
              <a:t>, </a:t>
            </a:r>
            <a:r>
              <a:rPr lang="fr-FR" dirty="0" err="1" smtClean="0"/>
              <a:t>Japanese</a:t>
            </a:r>
            <a:r>
              <a:rPr lang="fr-FR" dirty="0" smtClean="0"/>
              <a:t>, </a:t>
            </a:r>
            <a:r>
              <a:rPr lang="fr-FR" dirty="0" err="1" smtClean="0"/>
              <a:t>Korean</a:t>
            </a:r>
            <a:r>
              <a:rPr lang="fr-FR" dirty="0" smtClean="0"/>
              <a:t> </a:t>
            </a:r>
            <a:r>
              <a:rPr lang="fr-FR" dirty="0" err="1" smtClean="0"/>
              <a:t>languages</a:t>
            </a:r>
            <a:r>
              <a:rPr lang="fr-FR" dirty="0" smtClean="0"/>
              <a:t> are </a:t>
            </a:r>
            <a:r>
              <a:rPr lang="fr-FR" dirty="0" err="1" smtClean="0"/>
              <a:t>supported</a:t>
            </a:r>
            <a:r>
              <a:rPr lang="fr-FR" dirty="0" smtClean="0"/>
              <a:t>.</a:t>
            </a:r>
          </a:p>
          <a:p>
            <a:pPr lvl="1"/>
            <a:r>
              <a:rPr lang="fr-FR" dirty="0" smtClean="0"/>
              <a:t>The setup of </a:t>
            </a:r>
            <a:r>
              <a:rPr lang="fr-FR" dirty="0" err="1" smtClean="0"/>
              <a:t>peripherals</a:t>
            </a:r>
            <a:r>
              <a:rPr lang="fr-FR" dirty="0" smtClean="0"/>
              <a:t> </a:t>
            </a:r>
            <a:r>
              <a:rPr lang="fr-FR" dirty="0" err="1" smtClean="0"/>
              <a:t>configured</a:t>
            </a:r>
            <a:r>
              <a:rPr lang="fr-FR" dirty="0" smtClean="0"/>
              <a:t> by </a:t>
            </a:r>
            <a:r>
              <a:rPr lang="fr-FR" dirty="0" err="1" smtClean="0"/>
              <a:t>CubeMX</a:t>
            </a:r>
            <a:r>
              <a:rPr lang="fr-FR" dirty="0" smtClean="0"/>
              <a:t> </a:t>
            </a:r>
            <a:r>
              <a:rPr lang="fr-FR" dirty="0" err="1" smtClean="0"/>
              <a:t>is</a:t>
            </a:r>
            <a:r>
              <a:rPr lang="fr-FR" dirty="0" smtClean="0"/>
              <a:t> </a:t>
            </a:r>
            <a:r>
              <a:rPr lang="fr-FR" dirty="0" err="1" smtClean="0"/>
              <a:t>directly</a:t>
            </a:r>
            <a:r>
              <a:rPr lang="fr-FR" dirty="0" smtClean="0"/>
              <a:t> </a:t>
            </a:r>
            <a:r>
              <a:rPr lang="fr-FR" dirty="0" err="1" smtClean="0"/>
              <a:t>exported</a:t>
            </a:r>
            <a:r>
              <a:rPr lang="fr-FR" dirty="0" smtClean="0"/>
              <a:t> to MDK.</a:t>
            </a:r>
            <a:endParaRPr lang="fr-FR" dirty="0"/>
          </a:p>
        </p:txBody>
      </p:sp>
      <p:pic>
        <p:nvPicPr>
          <p:cNvPr id="7" name="Picture 2" descr="C:\Users\hanusl\Documents\MMS\Marketing\Marcom\Logos\ARMKeil high-r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76672"/>
            <a:ext cx="1440160" cy="5279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2386" y="4382620"/>
            <a:ext cx="4378086" cy="2070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193856"/>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788024" y="2060848"/>
            <a:ext cx="3816424" cy="2664296"/>
          </a:xfrm>
          <a:prstGeom prst="roundRect">
            <a:avLst>
              <a:gd name="adj" fmla="val 118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p:txBody>
          <a:bodyPr/>
          <a:lstStyle/>
          <a:p>
            <a:r>
              <a:rPr lang="fr-FR" dirty="0" smtClean="0"/>
              <a:t>Free MDK-ARM for ST</a:t>
            </a:r>
            <a:endParaRPr lang="fr-FR" dirty="0"/>
          </a:p>
        </p:txBody>
      </p:sp>
      <p:sp>
        <p:nvSpPr>
          <p:cNvPr id="3" name="Content Placeholder 2"/>
          <p:cNvSpPr>
            <a:spLocks noGrp="1"/>
          </p:cNvSpPr>
          <p:nvPr>
            <p:ph sz="half" idx="1"/>
          </p:nvPr>
        </p:nvSpPr>
        <p:spPr>
          <a:xfrm>
            <a:off x="457200" y="1288148"/>
            <a:ext cx="4038600" cy="5124480"/>
          </a:xfrm>
        </p:spPr>
        <p:txBody>
          <a:bodyPr/>
          <a:lstStyle/>
          <a:p>
            <a:r>
              <a:rPr lang="fr-FR" dirty="0" smtClean="0">
                <a:solidFill>
                  <a:schemeClr val="tx2"/>
                </a:solidFill>
              </a:rPr>
              <a:t>Free</a:t>
            </a:r>
            <a:r>
              <a:rPr lang="fr-FR" dirty="0" smtClean="0"/>
              <a:t> </a:t>
            </a:r>
            <a:r>
              <a:rPr lang="fr-FR" dirty="0" err="1" smtClean="0"/>
              <a:t>licenses</a:t>
            </a:r>
            <a:r>
              <a:rPr lang="fr-FR" dirty="0" smtClean="0"/>
              <a:t> for STM32 </a:t>
            </a:r>
            <a:r>
              <a:rPr lang="fr-FR" dirty="0" err="1" smtClean="0"/>
              <a:t>devices</a:t>
            </a:r>
            <a:r>
              <a:rPr lang="fr-FR" dirty="0" smtClean="0"/>
              <a:t> </a:t>
            </a:r>
            <a:r>
              <a:rPr lang="fr-FR" dirty="0" err="1" smtClean="0"/>
              <a:t>based</a:t>
            </a:r>
            <a:r>
              <a:rPr lang="fr-FR" dirty="0" smtClean="0"/>
              <a:t> on Cortex-M0/M0+ </a:t>
            </a:r>
            <a:r>
              <a:rPr lang="fr-FR" dirty="0" err="1" smtClean="0"/>
              <a:t>cores</a:t>
            </a:r>
            <a:r>
              <a:rPr lang="fr-FR" dirty="0" smtClean="0"/>
              <a:t> :</a:t>
            </a:r>
          </a:p>
          <a:p>
            <a:pPr lvl="1"/>
            <a:r>
              <a:rPr lang="fr-FR" dirty="0" smtClean="0"/>
              <a:t>Applicable </a:t>
            </a:r>
            <a:r>
              <a:rPr lang="fr-FR" dirty="0" err="1" smtClean="0"/>
              <a:t>immediately</a:t>
            </a:r>
            <a:r>
              <a:rPr lang="fr-FR" dirty="0" smtClean="0"/>
              <a:t> to all STM32F0 and STM32L0 </a:t>
            </a:r>
            <a:r>
              <a:rPr lang="fr-FR" dirty="0" err="1" smtClean="0"/>
              <a:t>mcus</a:t>
            </a:r>
            <a:r>
              <a:rPr lang="fr-FR" dirty="0" smtClean="0"/>
              <a:t>.</a:t>
            </a:r>
          </a:p>
          <a:p>
            <a:pPr lvl="1"/>
            <a:r>
              <a:rPr lang="fr-FR" dirty="0" smtClean="0"/>
              <a:t>PC-</a:t>
            </a:r>
            <a:r>
              <a:rPr lang="fr-FR" dirty="0" err="1" smtClean="0"/>
              <a:t>locked</a:t>
            </a:r>
            <a:r>
              <a:rPr lang="fr-FR" dirty="0" smtClean="0"/>
              <a:t> multi-</a:t>
            </a:r>
            <a:r>
              <a:rPr lang="fr-FR" dirty="0" err="1" smtClean="0"/>
              <a:t>year</a:t>
            </a:r>
            <a:r>
              <a:rPr lang="fr-FR" dirty="0" smtClean="0"/>
              <a:t> </a:t>
            </a:r>
            <a:r>
              <a:rPr lang="fr-FR" dirty="0" err="1" smtClean="0"/>
              <a:t>licenses</a:t>
            </a:r>
            <a:r>
              <a:rPr lang="fr-FR" dirty="0" smtClean="0"/>
              <a:t>.</a:t>
            </a:r>
          </a:p>
          <a:p>
            <a:pPr lvl="1"/>
            <a:r>
              <a:rPr lang="fr-FR" dirty="0" smtClean="0"/>
              <a:t>No code size </a:t>
            </a:r>
            <a:r>
              <a:rPr lang="fr-FR" dirty="0" err="1" smtClean="0"/>
              <a:t>limit</a:t>
            </a:r>
            <a:r>
              <a:rPr lang="fr-FR" dirty="0" smtClean="0"/>
              <a:t>.</a:t>
            </a:r>
          </a:p>
          <a:p>
            <a:pPr lvl="1"/>
            <a:r>
              <a:rPr lang="fr-FR" dirty="0" smtClean="0"/>
              <a:t>Multiple </a:t>
            </a:r>
            <a:r>
              <a:rPr lang="fr-FR" dirty="0" err="1" smtClean="0"/>
              <a:t>language</a:t>
            </a:r>
            <a:r>
              <a:rPr lang="fr-FR" dirty="0" smtClean="0"/>
              <a:t> support.</a:t>
            </a:r>
          </a:p>
          <a:p>
            <a:pPr lvl="1"/>
            <a:r>
              <a:rPr lang="fr-FR" dirty="0" err="1" smtClean="0"/>
              <a:t>Technical</a:t>
            </a:r>
            <a:r>
              <a:rPr lang="fr-FR" dirty="0" smtClean="0"/>
              <a:t> support </a:t>
            </a:r>
            <a:r>
              <a:rPr lang="fr-FR" dirty="0" err="1" smtClean="0"/>
              <a:t>included</a:t>
            </a:r>
            <a:r>
              <a:rPr lang="fr-FR" dirty="0" smtClean="0"/>
              <a:t>.</a:t>
            </a:r>
          </a:p>
          <a:p>
            <a:r>
              <a:rPr lang="fr-FR" dirty="0"/>
              <a:t>Direct </a:t>
            </a:r>
            <a:r>
              <a:rPr lang="fr-FR" dirty="0" err="1"/>
              <a:t>download</a:t>
            </a:r>
            <a:r>
              <a:rPr lang="fr-FR" dirty="0"/>
              <a:t> </a:t>
            </a:r>
            <a:r>
              <a:rPr lang="fr-FR" dirty="0" err="1"/>
              <a:t>from</a:t>
            </a:r>
            <a:r>
              <a:rPr lang="fr-FR" dirty="0"/>
              <a:t> </a:t>
            </a:r>
            <a:r>
              <a:rPr lang="fr-FR" dirty="0" err="1"/>
              <a:t>Keil</a:t>
            </a:r>
            <a:r>
              <a:rPr lang="fr-FR" dirty="0"/>
              <a:t> </a:t>
            </a:r>
            <a:r>
              <a:rPr lang="fr-FR" dirty="0" err="1"/>
              <a:t>website</a:t>
            </a:r>
            <a:r>
              <a:rPr lang="fr-FR" dirty="0"/>
              <a:t> :</a:t>
            </a:r>
          </a:p>
          <a:p>
            <a:pPr lvl="1"/>
            <a:r>
              <a:rPr lang="fr-FR" dirty="0"/>
              <a:t>No </a:t>
            </a:r>
            <a:r>
              <a:rPr lang="fr-FR" dirty="0" err="1"/>
              <a:t>limit</a:t>
            </a:r>
            <a:r>
              <a:rPr lang="fr-FR" dirty="0"/>
              <a:t> of </a:t>
            </a:r>
            <a:r>
              <a:rPr lang="fr-FR" dirty="0" err="1"/>
              <a:t>number</a:t>
            </a:r>
            <a:r>
              <a:rPr lang="fr-FR" dirty="0"/>
              <a:t> of </a:t>
            </a:r>
            <a:r>
              <a:rPr lang="fr-FR" dirty="0" err="1"/>
              <a:t>downloads</a:t>
            </a:r>
            <a:r>
              <a:rPr lang="fr-FR" dirty="0"/>
              <a:t> by </a:t>
            </a:r>
            <a:r>
              <a:rPr lang="fr-FR" dirty="0" err="1"/>
              <a:t>customer</a:t>
            </a:r>
            <a:r>
              <a:rPr lang="fr-FR" dirty="0"/>
              <a:t>.</a:t>
            </a:r>
          </a:p>
          <a:p>
            <a:pPr lvl="1"/>
            <a:r>
              <a:rPr lang="fr-FR" dirty="0"/>
              <a:t>Direct </a:t>
            </a:r>
            <a:r>
              <a:rPr lang="fr-FR" dirty="0" err="1"/>
              <a:t>access</a:t>
            </a:r>
            <a:r>
              <a:rPr lang="fr-FR" dirty="0"/>
              <a:t> to configuration files for </a:t>
            </a:r>
            <a:r>
              <a:rPr lang="fr-FR" dirty="0" smtClean="0"/>
              <a:t>STM32 and </a:t>
            </a:r>
            <a:r>
              <a:rPr lang="fr-FR" dirty="0" err="1" smtClean="0"/>
              <a:t>associated</a:t>
            </a:r>
            <a:r>
              <a:rPr lang="fr-FR" dirty="0" smtClean="0"/>
              <a:t> </a:t>
            </a:r>
            <a:r>
              <a:rPr lang="fr-FR" dirty="0" err="1" smtClean="0"/>
              <a:t>boards</a:t>
            </a:r>
            <a:r>
              <a:rPr lang="fr-FR" dirty="0" smtClean="0"/>
              <a:t>.</a:t>
            </a:r>
            <a:endParaRPr lang="fr-FR" dirty="0"/>
          </a:p>
          <a:p>
            <a:pPr lvl="1"/>
            <a:r>
              <a:rPr lang="fr-FR" dirty="0"/>
              <a:t>Free </a:t>
            </a:r>
            <a:r>
              <a:rPr lang="fr-FR" dirty="0" err="1"/>
              <a:t>access</a:t>
            </a:r>
            <a:r>
              <a:rPr lang="fr-FR" dirty="0"/>
              <a:t> to MDK-ARM </a:t>
            </a:r>
            <a:r>
              <a:rPr lang="fr-FR" dirty="0" err="1"/>
              <a:t>periodic</a:t>
            </a:r>
            <a:r>
              <a:rPr lang="fr-FR" dirty="0"/>
              <a:t> updates.</a:t>
            </a:r>
          </a:p>
          <a:p>
            <a:pPr lvl="1"/>
            <a:endParaRPr lang="fr-FR" dirty="0"/>
          </a:p>
        </p:txBody>
      </p:sp>
      <p:sp>
        <p:nvSpPr>
          <p:cNvPr id="6" name="Content Placeholder 5"/>
          <p:cNvSpPr>
            <a:spLocks noGrp="1"/>
          </p:cNvSpPr>
          <p:nvPr>
            <p:ph sz="half" idx="14"/>
          </p:nvPr>
        </p:nvSpPr>
        <p:spPr>
          <a:xfrm>
            <a:off x="4637856" y="1288148"/>
            <a:ext cx="4038600" cy="3647152"/>
          </a:xfrm>
        </p:spPr>
        <p:txBody>
          <a:bodyPr/>
          <a:lstStyle/>
          <a:p>
            <a:r>
              <a:rPr lang="fr-FR" dirty="0" smtClean="0"/>
              <a:t>How to </a:t>
            </a:r>
            <a:r>
              <a:rPr lang="fr-FR" dirty="0" err="1" smtClean="0"/>
              <a:t>get</a:t>
            </a:r>
            <a:r>
              <a:rPr lang="fr-FR" dirty="0" smtClean="0"/>
              <a:t> free MDK-ARM </a:t>
            </a:r>
            <a:r>
              <a:rPr lang="fr-FR" dirty="0" err="1" smtClean="0"/>
              <a:t>licenses</a:t>
            </a:r>
            <a:r>
              <a:rPr lang="fr-FR" dirty="0" smtClean="0"/>
              <a:t> for STM32F0 and STM32L0 ?</a:t>
            </a:r>
          </a:p>
          <a:p>
            <a:pPr lvl="1"/>
            <a:endParaRPr lang="fr-FR" dirty="0" smtClean="0"/>
          </a:p>
          <a:p>
            <a:pPr lvl="1"/>
            <a:r>
              <a:rPr lang="fr-FR" dirty="0" smtClean="0"/>
              <a:t>Go to </a:t>
            </a:r>
            <a:r>
              <a:rPr lang="fr-FR" dirty="0" err="1" smtClean="0"/>
              <a:t>Keil</a:t>
            </a:r>
            <a:r>
              <a:rPr lang="fr-FR" dirty="0" smtClean="0"/>
              <a:t> </a:t>
            </a:r>
            <a:r>
              <a:rPr lang="fr-FR" dirty="0" err="1" smtClean="0"/>
              <a:t>website</a:t>
            </a:r>
            <a:r>
              <a:rPr lang="fr-FR" dirty="0"/>
              <a:t> </a:t>
            </a:r>
            <a:r>
              <a:rPr lang="fr-FR" dirty="0" smtClean="0"/>
              <a:t>at : </a:t>
            </a:r>
            <a:r>
              <a:rPr lang="fr-FR" dirty="0" smtClean="0">
                <a:solidFill>
                  <a:schemeClr val="tx2"/>
                </a:solidFill>
                <a:hlinkClick r:id="rId2"/>
              </a:rPr>
              <a:t>www.keil.com/mdk-st</a:t>
            </a:r>
            <a:endParaRPr lang="fr-FR" dirty="0" smtClean="0">
              <a:solidFill>
                <a:schemeClr val="tx2"/>
              </a:solidFill>
            </a:endParaRPr>
          </a:p>
          <a:p>
            <a:pPr marL="355600" lvl="1" indent="0">
              <a:buNone/>
            </a:pPr>
            <a:endParaRPr lang="fr-FR" dirty="0" smtClean="0"/>
          </a:p>
          <a:p>
            <a:pPr lvl="1"/>
            <a:r>
              <a:rPr lang="fr-FR" dirty="0" err="1" smtClean="0"/>
              <a:t>Download</a:t>
            </a:r>
            <a:r>
              <a:rPr lang="fr-FR" dirty="0" smtClean="0"/>
              <a:t> MDK-ARM </a:t>
            </a:r>
            <a:r>
              <a:rPr lang="fr-FR" dirty="0" err="1" smtClean="0"/>
              <a:t>toolchain</a:t>
            </a:r>
            <a:r>
              <a:rPr lang="fr-FR" dirty="0" smtClean="0"/>
              <a:t>.</a:t>
            </a:r>
          </a:p>
          <a:p>
            <a:pPr lvl="1"/>
            <a:endParaRPr lang="fr-FR" dirty="0" smtClean="0"/>
          </a:p>
          <a:p>
            <a:pPr lvl="1"/>
            <a:r>
              <a:rPr lang="fr-FR" dirty="0" err="1" smtClean="0"/>
              <a:t>Activate</a:t>
            </a:r>
            <a:r>
              <a:rPr lang="fr-FR" dirty="0" smtClean="0"/>
              <a:t> the free </a:t>
            </a:r>
            <a:r>
              <a:rPr lang="fr-FR" dirty="0" err="1" smtClean="0"/>
              <a:t>license</a:t>
            </a:r>
            <a:r>
              <a:rPr lang="fr-FR" dirty="0" smtClean="0"/>
              <a:t> </a:t>
            </a:r>
            <a:r>
              <a:rPr lang="fr-FR" dirty="0" err="1" smtClean="0"/>
              <a:t>using</a:t>
            </a:r>
            <a:r>
              <a:rPr lang="fr-FR" dirty="0" smtClean="0"/>
              <a:t> </a:t>
            </a:r>
            <a:r>
              <a:rPr lang="fr-FR" dirty="0" err="1" smtClean="0"/>
              <a:t>this</a:t>
            </a:r>
            <a:r>
              <a:rPr lang="fr-FR" dirty="0" smtClean="0"/>
              <a:t> Product Serial </a:t>
            </a:r>
            <a:r>
              <a:rPr lang="fr-FR" dirty="0" err="1" smtClean="0"/>
              <a:t>Number</a:t>
            </a:r>
            <a:r>
              <a:rPr lang="fr-FR" dirty="0" smtClean="0"/>
              <a:t> (PSN) :</a:t>
            </a:r>
            <a:br>
              <a:rPr lang="fr-FR" dirty="0" smtClean="0"/>
            </a:br>
            <a:r>
              <a:rPr lang="en-US" b="1" dirty="0" smtClean="0">
                <a:solidFill>
                  <a:schemeClr val="tx2"/>
                </a:solidFill>
              </a:rPr>
              <a:t>U1E21-CM9GY-L3G4L</a:t>
            </a:r>
            <a:endParaRPr lang="fr-FR" b="1" dirty="0">
              <a:solidFill>
                <a:schemeClr val="tx2"/>
              </a:solidFill>
            </a:endParaRPr>
          </a:p>
          <a:p>
            <a:pPr marL="355600" lvl="1" indent="0">
              <a:buNone/>
            </a:pPr>
            <a:endParaRPr lang="fr-FR" dirty="0" smtClean="0"/>
          </a:p>
        </p:txBody>
      </p:sp>
      <p:pic>
        <p:nvPicPr>
          <p:cNvPr id="7" name="Picture 2" descr="C:\Users\hanusl\Documents\MMS\Marketing\Marcom\Logos\ARMKeil high-r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76672"/>
            <a:ext cx="1440160" cy="52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136304"/>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err="1" smtClean="0"/>
              <a:t>Comprehensive</a:t>
            </a:r>
            <a:r>
              <a:rPr lang="fr-FR" dirty="0" smtClean="0"/>
              <a:t> </a:t>
            </a:r>
            <a:r>
              <a:rPr lang="fr-FR" dirty="0" err="1" smtClean="0"/>
              <a:t>choice</a:t>
            </a:r>
            <a:r>
              <a:rPr lang="fr-FR" dirty="0" smtClean="0"/>
              <a:t> of STM32 </a:t>
            </a:r>
            <a:r>
              <a:rPr lang="fr-FR" dirty="0" smtClean="0">
                <a:solidFill>
                  <a:schemeClr val="tx2"/>
                </a:solidFill>
              </a:rPr>
              <a:t>free</a:t>
            </a:r>
            <a:r>
              <a:rPr lang="fr-FR" dirty="0" smtClean="0"/>
              <a:t> </a:t>
            </a:r>
            <a:r>
              <a:rPr lang="fr-FR" dirty="0" err="1" smtClean="0"/>
              <a:t>IDEs</a:t>
            </a:r>
            <a:endParaRPr lang="fr-FR" dirty="0"/>
          </a:p>
        </p:txBody>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15816" y="1599176"/>
            <a:ext cx="1080120" cy="30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4572000" y="1196752"/>
            <a:ext cx="1872208" cy="1050496"/>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latin typeface="Times New Roman"/>
              <a:ea typeface="Times New Roman"/>
            </a:endParaRPr>
          </a:p>
        </p:txBody>
      </p:sp>
      <p:sp>
        <p:nvSpPr>
          <p:cNvPr id="9" name="Rounded Rectangle 8"/>
          <p:cNvSpPr/>
          <p:nvPr/>
        </p:nvSpPr>
        <p:spPr>
          <a:xfrm>
            <a:off x="2627784" y="1196752"/>
            <a:ext cx="1656184" cy="1050496"/>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sp>
        <p:nvSpPr>
          <p:cNvPr id="13" name="Rounded Rectangle 12"/>
          <p:cNvSpPr/>
          <p:nvPr/>
        </p:nvSpPr>
        <p:spPr>
          <a:xfrm>
            <a:off x="743113" y="1196752"/>
            <a:ext cx="1656184" cy="1050496"/>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1026" name="Picture 2" descr="C:\Users\hanusl\Documents\MMS\Marketing\Marcom\Logos\ARMKeil high-r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454758"/>
            <a:ext cx="1440160" cy="52797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1484784"/>
            <a:ext cx="844168" cy="568088"/>
          </a:xfrm>
          <a:prstGeom prst="rect">
            <a:avLst/>
          </a:prstGeom>
        </p:spPr>
      </p:pic>
      <p:pic>
        <p:nvPicPr>
          <p:cNvPr id="1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6390" y="4170562"/>
            <a:ext cx="410566" cy="41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4908" y="3450482"/>
            <a:ext cx="360040" cy="39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Window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876" y="2996952"/>
            <a:ext cx="934844" cy="1986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indow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7076" y="2996952"/>
            <a:ext cx="934844" cy="1986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ndow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5308" y="2996952"/>
            <a:ext cx="934844" cy="19865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319707" y="3861048"/>
            <a:ext cx="587997" cy="214490"/>
          </a:xfrm>
          <a:prstGeom prst="rect">
            <a:avLst/>
          </a:prstGeom>
          <a:noFill/>
        </p:spPr>
        <p:txBody>
          <a:bodyPr wrap="none" lIns="75255" tIns="37628" rIns="75255" bIns="37628" rtlCol="0">
            <a:spAutoFit/>
          </a:bodyPr>
          <a:lstStyle/>
          <a:p>
            <a:r>
              <a:rPr lang="fr-FR" sz="900" dirty="0" smtClean="0">
                <a:solidFill>
                  <a:schemeClr val="accent4"/>
                </a:solidFill>
              </a:rPr>
              <a:t>Q2’2015</a:t>
            </a:r>
            <a:endParaRPr lang="fr-FR" sz="900" dirty="0">
              <a:solidFill>
                <a:schemeClr val="accent4"/>
              </a:solidFill>
            </a:endParaRPr>
          </a:p>
        </p:txBody>
      </p:sp>
      <p:sp>
        <p:nvSpPr>
          <p:cNvPr id="29" name="TextBox 28"/>
          <p:cNvSpPr txBox="1"/>
          <p:nvPr/>
        </p:nvSpPr>
        <p:spPr>
          <a:xfrm>
            <a:off x="1331640" y="4582662"/>
            <a:ext cx="587997" cy="214490"/>
          </a:xfrm>
          <a:prstGeom prst="rect">
            <a:avLst/>
          </a:prstGeom>
          <a:noFill/>
        </p:spPr>
        <p:txBody>
          <a:bodyPr wrap="none" lIns="75255" tIns="37628" rIns="75255" bIns="37628" rtlCol="0">
            <a:spAutoFit/>
          </a:bodyPr>
          <a:lstStyle/>
          <a:p>
            <a:r>
              <a:rPr lang="fr-FR" sz="900" dirty="0" smtClean="0">
                <a:solidFill>
                  <a:schemeClr val="accent4"/>
                </a:solidFill>
              </a:rPr>
              <a:t>Q2’2015</a:t>
            </a:r>
            <a:endParaRPr lang="fr-FR" sz="900" dirty="0">
              <a:solidFill>
                <a:schemeClr val="accent4"/>
              </a:solidFill>
            </a:endParaRPr>
          </a:p>
        </p:txBody>
      </p:sp>
      <p:sp>
        <p:nvSpPr>
          <p:cNvPr id="30" name="Rounded Rectangle 29"/>
          <p:cNvSpPr/>
          <p:nvPr/>
        </p:nvSpPr>
        <p:spPr>
          <a:xfrm>
            <a:off x="755576" y="4970792"/>
            <a:ext cx="3528392" cy="1050496"/>
          </a:xfrm>
          <a:prstGeom prst="roundRect">
            <a:avLst/>
          </a:prstGeom>
          <a:solidFill>
            <a:schemeClr val="accent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b="1" dirty="0" smtClean="0">
                <a:solidFill>
                  <a:schemeClr val="tx2"/>
                </a:solidFill>
                <a:ea typeface="Times New Roman"/>
              </a:rPr>
              <a:t>Free</a:t>
            </a:r>
            <a:r>
              <a:rPr lang="fr-FR" b="1" dirty="0" smtClean="0">
                <a:solidFill>
                  <a:schemeClr val="bg2"/>
                </a:solidFill>
                <a:ea typeface="Times New Roman"/>
              </a:rPr>
              <a:t> </a:t>
            </a:r>
            <a:r>
              <a:rPr lang="fr-FR" b="1" dirty="0" err="1" smtClean="0">
                <a:solidFill>
                  <a:schemeClr val="bg1"/>
                </a:solidFill>
                <a:ea typeface="Times New Roman"/>
              </a:rPr>
              <a:t>licenses</a:t>
            </a:r>
            <a:r>
              <a:rPr lang="fr-FR" b="1" dirty="0" smtClean="0">
                <a:solidFill>
                  <a:schemeClr val="bg1"/>
                </a:solidFill>
                <a:ea typeface="Times New Roman"/>
              </a:rPr>
              <a:t> for all STM32 </a:t>
            </a:r>
            <a:r>
              <a:rPr lang="fr-FR" b="1" dirty="0" err="1" smtClean="0">
                <a:solidFill>
                  <a:schemeClr val="bg1"/>
                </a:solidFill>
                <a:ea typeface="Times New Roman"/>
              </a:rPr>
              <a:t>microcontrollers</a:t>
            </a:r>
            <a:endParaRPr lang="fr-FR" b="1" dirty="0">
              <a:solidFill>
                <a:schemeClr val="bg1"/>
              </a:solidFill>
              <a:ea typeface="Times New Roman"/>
            </a:endParaRPr>
          </a:p>
        </p:txBody>
      </p:sp>
      <p:sp>
        <p:nvSpPr>
          <p:cNvPr id="31" name="Rounded Rectangle 30"/>
          <p:cNvSpPr/>
          <p:nvPr/>
        </p:nvSpPr>
        <p:spPr>
          <a:xfrm>
            <a:off x="4572000" y="4970792"/>
            <a:ext cx="1872208" cy="1050496"/>
          </a:xfrm>
          <a:prstGeom prst="roundRect">
            <a:avLst/>
          </a:prstGeom>
          <a:solidFill>
            <a:schemeClr val="accent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b="1" dirty="0" smtClean="0">
                <a:solidFill>
                  <a:schemeClr val="tx2"/>
                </a:solidFill>
                <a:ea typeface="Times New Roman"/>
              </a:rPr>
              <a:t>Free</a:t>
            </a:r>
            <a:r>
              <a:rPr lang="fr-FR" sz="1600" b="1" dirty="0" smtClean="0">
                <a:solidFill>
                  <a:schemeClr val="bg1"/>
                </a:solidFill>
                <a:ea typeface="Times New Roman"/>
              </a:rPr>
              <a:t> </a:t>
            </a:r>
            <a:r>
              <a:rPr lang="fr-FR" sz="1600" b="1" dirty="0" err="1" smtClean="0">
                <a:solidFill>
                  <a:schemeClr val="bg1"/>
                </a:solidFill>
                <a:ea typeface="Times New Roman"/>
              </a:rPr>
              <a:t>licenses</a:t>
            </a:r>
            <a:r>
              <a:rPr lang="fr-FR" sz="1600" b="1" dirty="0" smtClean="0">
                <a:solidFill>
                  <a:schemeClr val="bg1"/>
                </a:solidFill>
                <a:ea typeface="Times New Roman"/>
              </a:rPr>
              <a:t> for STM32F0 </a:t>
            </a:r>
            <a:br>
              <a:rPr lang="fr-FR" sz="1600" b="1" dirty="0" smtClean="0">
                <a:solidFill>
                  <a:schemeClr val="bg1"/>
                </a:solidFill>
                <a:ea typeface="Times New Roman"/>
              </a:rPr>
            </a:br>
            <a:r>
              <a:rPr lang="fr-FR" sz="1600" b="1" dirty="0" smtClean="0">
                <a:solidFill>
                  <a:schemeClr val="bg1"/>
                </a:solidFill>
                <a:ea typeface="Times New Roman"/>
              </a:rPr>
              <a:t>&amp; STM32L0</a:t>
            </a:r>
            <a:endParaRPr lang="fr-FR" sz="1600" b="1" dirty="0">
              <a:solidFill>
                <a:schemeClr val="bg1"/>
              </a:solidFill>
              <a:ea typeface="Times New Roman"/>
            </a:endParaRPr>
          </a:p>
        </p:txBody>
      </p:sp>
      <p:sp>
        <p:nvSpPr>
          <p:cNvPr id="32" name="Rounded Rectangle 31"/>
          <p:cNvSpPr/>
          <p:nvPr/>
        </p:nvSpPr>
        <p:spPr>
          <a:xfrm>
            <a:off x="6732240" y="1196752"/>
            <a:ext cx="1872208" cy="1050496"/>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3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5062" y="4170562"/>
            <a:ext cx="410566" cy="41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3580" y="3450482"/>
            <a:ext cx="360040" cy="39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descr="Windows">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5548" y="2996952"/>
            <a:ext cx="934844" cy="19865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p:cNvPicPr>
            <a:picLocks noChangeAspect="1" noChangeArrowheads="1"/>
          </p:cNvPicPr>
          <p:nvPr/>
        </p:nvPicPr>
        <p:blipFill>
          <a:blip r:embed="rId10" cstate="print"/>
          <a:srcRect/>
          <a:stretch>
            <a:fillRect/>
          </a:stretch>
        </p:blipFill>
        <p:spPr bwMode="auto">
          <a:xfrm>
            <a:off x="7236296" y="1403491"/>
            <a:ext cx="792088" cy="729365"/>
          </a:xfrm>
          <a:prstGeom prst="rect">
            <a:avLst/>
          </a:prstGeom>
          <a:noFill/>
          <a:ln w="12700" cap="flat">
            <a:noFill/>
            <a:miter lim="800000"/>
            <a:headEnd/>
            <a:tailEnd/>
          </a:ln>
        </p:spPr>
      </p:pic>
      <p:sp>
        <p:nvSpPr>
          <p:cNvPr id="37" name="Rounded Rectangle 36"/>
          <p:cNvSpPr/>
          <p:nvPr/>
        </p:nvSpPr>
        <p:spPr>
          <a:xfrm>
            <a:off x="6732240" y="4970792"/>
            <a:ext cx="1872208" cy="1050496"/>
          </a:xfrm>
          <a:prstGeom prst="roundRect">
            <a:avLst/>
          </a:prstGeom>
          <a:solidFill>
            <a:schemeClr val="accent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b="1" dirty="0" smtClean="0">
                <a:solidFill>
                  <a:schemeClr val="tx2"/>
                </a:solidFill>
                <a:ea typeface="Times New Roman"/>
              </a:rPr>
              <a:t>Free</a:t>
            </a:r>
            <a:r>
              <a:rPr lang="fr-FR" sz="1600" b="1" dirty="0" smtClean="0">
                <a:solidFill>
                  <a:schemeClr val="bg2"/>
                </a:solidFill>
                <a:ea typeface="Times New Roman"/>
              </a:rPr>
              <a:t> </a:t>
            </a:r>
            <a:r>
              <a:rPr lang="fr-FR" sz="1600" b="1" dirty="0" err="1" smtClean="0">
                <a:solidFill>
                  <a:schemeClr val="bg1"/>
                </a:solidFill>
                <a:ea typeface="Times New Roman"/>
              </a:rPr>
              <a:t>access</a:t>
            </a:r>
            <a:r>
              <a:rPr lang="fr-FR" sz="1600" b="1" dirty="0" smtClean="0">
                <a:solidFill>
                  <a:schemeClr val="bg1"/>
                </a:solidFill>
                <a:ea typeface="Times New Roman"/>
              </a:rPr>
              <a:t> to all STM32Nucleo </a:t>
            </a:r>
            <a:r>
              <a:rPr lang="fr-FR" sz="1600" b="1" dirty="0" err="1" smtClean="0">
                <a:solidFill>
                  <a:schemeClr val="bg1"/>
                </a:solidFill>
                <a:ea typeface="Times New Roman"/>
              </a:rPr>
              <a:t>users</a:t>
            </a:r>
            <a:endParaRPr lang="fr-FR" sz="1600" b="1" dirty="0">
              <a:solidFill>
                <a:schemeClr val="bg1"/>
              </a:solidFill>
              <a:ea typeface="Times New Roman"/>
            </a:endParaRPr>
          </a:p>
        </p:txBody>
      </p:sp>
      <p:sp>
        <p:nvSpPr>
          <p:cNvPr id="38" name="Rounded Rectangle 37"/>
          <p:cNvSpPr/>
          <p:nvPr/>
        </p:nvSpPr>
        <p:spPr>
          <a:xfrm>
            <a:off x="755576" y="2183672"/>
            <a:ext cx="1656184" cy="525248"/>
          </a:xfrm>
          <a:prstGeom prst="roundRect">
            <a:avLst/>
          </a:prstGeom>
          <a:solidFill>
            <a:schemeClr val="tx2"/>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dirty="0" smtClean="0">
                <a:solidFill>
                  <a:schemeClr val="bg1"/>
                </a:solidFill>
                <a:ea typeface="Times New Roman"/>
              </a:rPr>
              <a:t>System </a:t>
            </a:r>
            <a:r>
              <a:rPr lang="fr-FR" sz="1600" dirty="0" err="1" smtClean="0">
                <a:solidFill>
                  <a:schemeClr val="bg1"/>
                </a:solidFill>
                <a:ea typeface="Times New Roman"/>
              </a:rPr>
              <a:t>Workbench</a:t>
            </a:r>
            <a:endParaRPr lang="fr-FR" sz="1600" dirty="0">
              <a:solidFill>
                <a:schemeClr val="bg1"/>
              </a:solidFill>
              <a:ea typeface="Times New Roman"/>
            </a:endParaRPr>
          </a:p>
        </p:txBody>
      </p:sp>
      <p:sp>
        <p:nvSpPr>
          <p:cNvPr id="39" name="Rounded Rectangle 38"/>
          <p:cNvSpPr/>
          <p:nvPr/>
        </p:nvSpPr>
        <p:spPr>
          <a:xfrm>
            <a:off x="2627784" y="2183672"/>
            <a:ext cx="1656184" cy="525248"/>
          </a:xfrm>
          <a:prstGeom prst="roundRect">
            <a:avLst/>
          </a:prstGeom>
          <a:solidFill>
            <a:schemeClr val="tx2"/>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dirty="0" err="1" smtClean="0">
                <a:solidFill>
                  <a:schemeClr val="bg1"/>
                </a:solidFill>
                <a:ea typeface="Times New Roman"/>
              </a:rPr>
              <a:t>CoIDE</a:t>
            </a:r>
            <a:endParaRPr lang="fr-FR" sz="1600" dirty="0">
              <a:solidFill>
                <a:schemeClr val="bg1"/>
              </a:solidFill>
              <a:ea typeface="Times New Roman"/>
            </a:endParaRPr>
          </a:p>
        </p:txBody>
      </p:sp>
      <p:sp>
        <p:nvSpPr>
          <p:cNvPr id="40" name="Rounded Rectangle 39"/>
          <p:cNvSpPr/>
          <p:nvPr/>
        </p:nvSpPr>
        <p:spPr>
          <a:xfrm>
            <a:off x="4572000" y="2183672"/>
            <a:ext cx="1872208" cy="525248"/>
          </a:xfrm>
          <a:prstGeom prst="roundRect">
            <a:avLst/>
          </a:prstGeom>
          <a:solidFill>
            <a:schemeClr val="tx2"/>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1600" dirty="0" smtClean="0">
                <a:solidFill>
                  <a:schemeClr val="bg1"/>
                </a:solidFill>
                <a:ea typeface="Times New Roman"/>
              </a:rPr>
              <a:t>MDK-ARM</a:t>
            </a:r>
            <a:endParaRPr lang="fr-FR" sz="1600" dirty="0">
              <a:solidFill>
                <a:schemeClr val="bg1"/>
              </a:solidFill>
              <a:ea typeface="Times New Roman"/>
            </a:endParaRPr>
          </a:p>
        </p:txBody>
      </p:sp>
    </p:spTree>
    <p:extLst>
      <p:ext uri="{BB962C8B-B14F-4D97-AF65-F5344CB8AC3E}">
        <p14:creationId xmlns:p14="http://schemas.microsoft.com/office/powerpoint/2010/main" val="1575104183"/>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2800" dirty="0" smtClean="0"/>
              <a:t>STM32 Embedded Software Offer - Overview</a:t>
            </a:r>
            <a:endParaRPr lang="en-US" sz="2800" dirty="0"/>
          </a:p>
        </p:txBody>
      </p:sp>
      <p:sp>
        <p:nvSpPr>
          <p:cNvPr id="10" name="Espace réservé du numéro de diapositive 9"/>
          <p:cNvSpPr>
            <a:spLocks noGrp="1"/>
          </p:cNvSpPr>
          <p:nvPr>
            <p:ph type="sldNum" sz="quarter" idx="12"/>
          </p:nvPr>
        </p:nvSpPr>
        <p:spPr/>
        <p:txBody>
          <a:bodyPr/>
          <a:lstStyle/>
          <a:p>
            <a:fld id="{5B31B9E4-8E4D-4C86-BFD7-412B282B373B}" type="slidenum">
              <a:rPr lang="fr-FR" smtClean="0"/>
              <a:pPr/>
              <a:t>16</a:t>
            </a:fld>
            <a:endParaRPr lang="fr-FR" dirty="0"/>
          </a:p>
        </p:txBody>
      </p:sp>
      <p:sp>
        <p:nvSpPr>
          <p:cNvPr id="42" name="Rectangle 41"/>
          <p:cNvSpPr/>
          <p:nvPr/>
        </p:nvSpPr>
        <p:spPr>
          <a:xfrm>
            <a:off x="7690158" y="5957976"/>
            <a:ext cx="144016" cy="1353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44" name="Text Box 20"/>
          <p:cNvSpPr txBox="1">
            <a:spLocks noChangeArrowheads="1"/>
          </p:cNvSpPr>
          <p:nvPr/>
        </p:nvSpPr>
        <p:spPr bwMode="auto">
          <a:xfrm>
            <a:off x="7834174" y="5910711"/>
            <a:ext cx="1189061" cy="229849"/>
          </a:xfrm>
          <a:prstGeom prst="rect">
            <a:avLst/>
          </a:prstGeom>
          <a:noFill/>
          <a:ln w="9525">
            <a:noFill/>
            <a:miter lim="800000"/>
            <a:headEnd/>
            <a:tailEnd/>
          </a:ln>
        </p:spPr>
        <p:txBody>
          <a:bodyPr wrap="none" lIns="75224" tIns="37613" rIns="75224" bIns="37613">
            <a:spAutoFit/>
          </a:bodyPr>
          <a:lstStyle/>
          <a:p>
            <a:pPr eaLnBrk="0" hangingPunct="0"/>
            <a:r>
              <a:rPr lang="fr-FR" sz="1000" b="1" dirty="0" smtClean="0">
                <a:solidFill>
                  <a:srgbClr val="002152"/>
                </a:solidFill>
              </a:rPr>
              <a:t>ST </a:t>
            </a:r>
            <a:r>
              <a:rPr lang="fr-FR" sz="1000" b="1" dirty="0" err="1" smtClean="0">
                <a:solidFill>
                  <a:srgbClr val="002152"/>
                </a:solidFill>
              </a:rPr>
              <a:t>Offering</a:t>
            </a:r>
            <a:r>
              <a:rPr lang="fr-FR" sz="1000" b="1" dirty="0" smtClean="0">
                <a:solidFill>
                  <a:srgbClr val="002152"/>
                </a:solidFill>
              </a:rPr>
              <a:t>. </a:t>
            </a:r>
            <a:r>
              <a:rPr lang="fr-FR" sz="1000" b="1" dirty="0" smtClean="0">
                <a:solidFill>
                  <a:schemeClr val="accent2"/>
                </a:solidFill>
              </a:rPr>
              <a:t>Free</a:t>
            </a:r>
          </a:p>
        </p:txBody>
      </p:sp>
      <p:sp>
        <p:nvSpPr>
          <p:cNvPr id="45" name="Rectangle 44"/>
          <p:cNvSpPr/>
          <p:nvPr/>
        </p:nvSpPr>
        <p:spPr>
          <a:xfrm>
            <a:off x="7690158" y="6198944"/>
            <a:ext cx="144016" cy="13532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050" dirty="0"/>
          </a:p>
        </p:txBody>
      </p:sp>
      <p:sp>
        <p:nvSpPr>
          <p:cNvPr id="46" name="Text Box 20"/>
          <p:cNvSpPr txBox="1">
            <a:spLocks noChangeArrowheads="1"/>
          </p:cNvSpPr>
          <p:nvPr/>
        </p:nvSpPr>
        <p:spPr bwMode="auto">
          <a:xfrm>
            <a:off x="7837390" y="6151679"/>
            <a:ext cx="1011127" cy="229849"/>
          </a:xfrm>
          <a:prstGeom prst="rect">
            <a:avLst/>
          </a:prstGeom>
          <a:noFill/>
          <a:ln w="9525">
            <a:noFill/>
            <a:miter lim="800000"/>
            <a:headEnd/>
            <a:tailEnd/>
          </a:ln>
        </p:spPr>
        <p:txBody>
          <a:bodyPr wrap="none" lIns="75224" tIns="37613" rIns="75224" bIns="37613">
            <a:spAutoFit/>
          </a:bodyPr>
          <a:lstStyle/>
          <a:p>
            <a:pPr eaLnBrk="0" hangingPunct="0"/>
            <a:r>
              <a:rPr lang="fr-FR" sz="1000" b="1" dirty="0" err="1" smtClean="0">
                <a:solidFill>
                  <a:srgbClr val="002152"/>
                </a:solidFill>
              </a:rPr>
              <a:t>Partners</a:t>
            </a:r>
            <a:r>
              <a:rPr lang="fr-FR" sz="1000" b="1" dirty="0" smtClean="0">
                <a:solidFill>
                  <a:srgbClr val="002152"/>
                </a:solidFill>
              </a:rPr>
              <a:t> </a:t>
            </a:r>
            <a:r>
              <a:rPr lang="fr-FR" sz="1000" b="1" dirty="0" err="1" smtClean="0">
                <a:solidFill>
                  <a:srgbClr val="002152"/>
                </a:solidFill>
              </a:rPr>
              <a:t>Offer</a:t>
            </a:r>
            <a:endParaRPr lang="fr-FR" sz="1000" b="1" dirty="0" smtClean="0">
              <a:solidFill>
                <a:srgbClr val="002152"/>
              </a:solidFill>
            </a:endParaRPr>
          </a:p>
        </p:txBody>
      </p:sp>
      <p:grpSp>
        <p:nvGrpSpPr>
          <p:cNvPr id="11" name="Group 10"/>
          <p:cNvGrpSpPr/>
          <p:nvPr/>
        </p:nvGrpSpPr>
        <p:grpSpPr>
          <a:xfrm>
            <a:off x="179512" y="1340768"/>
            <a:ext cx="9145016" cy="4480544"/>
            <a:chOff x="218808" y="1533123"/>
            <a:chExt cx="9320569" cy="3875463"/>
          </a:xfrm>
        </p:grpSpPr>
        <p:sp>
          <p:nvSpPr>
            <p:cNvPr id="5" name="Text Box 4"/>
            <p:cNvSpPr txBox="1">
              <a:spLocks noChangeArrowheads="1"/>
            </p:cNvSpPr>
            <p:nvPr/>
          </p:nvSpPr>
          <p:spPr bwMode="auto">
            <a:xfrm>
              <a:off x="218808" y="1533123"/>
              <a:ext cx="1062265" cy="358519"/>
            </a:xfrm>
            <a:prstGeom prst="rect">
              <a:avLst/>
            </a:prstGeom>
            <a:noFill/>
            <a:ln w="63500" algn="ctr">
              <a:noFill/>
              <a:miter lim="800000"/>
              <a:headEnd/>
              <a:tailEnd/>
            </a:ln>
          </p:spPr>
          <p:txBody>
            <a:bodyPr wrap="square" lIns="75203" tIns="37603" rIns="75203" bIns="37603">
              <a:spAutoFit/>
            </a:bodyPr>
            <a:lstStyle/>
            <a:p>
              <a:pPr algn="ctr" eaLnBrk="0" hangingPunct="0">
                <a:spcBef>
                  <a:spcPct val="50000"/>
                </a:spcBef>
              </a:pPr>
              <a:r>
                <a:rPr lang="en-US" sz="1100" b="1" dirty="0" smtClean="0">
                  <a:solidFill>
                    <a:schemeClr val="bg1">
                      <a:lumMod val="50000"/>
                    </a:schemeClr>
                  </a:solidFill>
                </a:rPr>
                <a:t>Abstraction </a:t>
              </a:r>
              <a:br>
                <a:rPr lang="en-US" sz="1100" b="1" dirty="0" smtClean="0">
                  <a:solidFill>
                    <a:schemeClr val="bg1">
                      <a:lumMod val="50000"/>
                    </a:schemeClr>
                  </a:solidFill>
                </a:rPr>
              </a:br>
              <a:r>
                <a:rPr lang="en-US" sz="1100" b="1" dirty="0" smtClean="0">
                  <a:solidFill>
                    <a:schemeClr val="bg1">
                      <a:lumMod val="50000"/>
                    </a:schemeClr>
                  </a:solidFill>
                </a:rPr>
                <a:t>Level</a:t>
              </a:r>
              <a:endParaRPr lang="en-US" sz="1100" b="1" dirty="0">
                <a:solidFill>
                  <a:schemeClr val="bg1">
                    <a:lumMod val="50000"/>
                  </a:schemeClr>
                </a:solidFill>
              </a:endParaRPr>
            </a:p>
          </p:txBody>
        </p:sp>
        <p:sp>
          <p:nvSpPr>
            <p:cNvPr id="8" name="Text Box 4"/>
            <p:cNvSpPr txBox="1">
              <a:spLocks noChangeArrowheads="1"/>
            </p:cNvSpPr>
            <p:nvPr/>
          </p:nvSpPr>
          <p:spPr bwMode="auto">
            <a:xfrm>
              <a:off x="7378723" y="4616030"/>
              <a:ext cx="2160654" cy="212102"/>
            </a:xfrm>
            <a:prstGeom prst="rect">
              <a:avLst/>
            </a:prstGeom>
            <a:noFill/>
            <a:ln w="63500" algn="ctr">
              <a:noFill/>
              <a:miter lim="800000"/>
              <a:headEnd/>
              <a:tailEnd/>
            </a:ln>
          </p:spPr>
          <p:txBody>
            <a:bodyPr wrap="square" lIns="75203" tIns="37603" rIns="75203" bIns="37603">
              <a:spAutoFit/>
            </a:bodyPr>
            <a:lstStyle/>
            <a:p>
              <a:pPr algn="ctr" eaLnBrk="0" hangingPunct="0">
                <a:spcBef>
                  <a:spcPct val="50000"/>
                </a:spcBef>
              </a:pPr>
              <a:r>
                <a:rPr lang="en-US" sz="1100" b="1" dirty="0" smtClean="0">
                  <a:solidFill>
                    <a:schemeClr val="bg1">
                      <a:lumMod val="50000"/>
                    </a:schemeClr>
                  </a:solidFill>
                </a:rPr>
                <a:t>Portability Level</a:t>
              </a:r>
              <a:endParaRPr lang="en-US" sz="1100" b="1" dirty="0">
                <a:solidFill>
                  <a:schemeClr val="bg1">
                    <a:lumMod val="50000"/>
                  </a:schemeClr>
                </a:solidFill>
              </a:endParaRPr>
            </a:p>
          </p:txBody>
        </p:sp>
        <p:sp>
          <p:nvSpPr>
            <p:cNvPr id="6" name="Line 6"/>
            <p:cNvSpPr>
              <a:spLocks noChangeShapeType="1"/>
            </p:cNvSpPr>
            <p:nvPr/>
          </p:nvSpPr>
          <p:spPr bwMode="auto">
            <a:xfrm flipH="1" flipV="1">
              <a:off x="758209" y="1874638"/>
              <a:ext cx="16654" cy="2994523"/>
            </a:xfrm>
            <a:prstGeom prst="line">
              <a:avLst/>
            </a:prstGeom>
            <a:ln w="28575">
              <a:headEnd/>
              <a:tailEnd type="triangle" w="med" len="med"/>
            </a:ln>
          </p:spPr>
          <p:style>
            <a:lnRef idx="1">
              <a:schemeClr val="accent3"/>
            </a:lnRef>
            <a:fillRef idx="0">
              <a:schemeClr val="accent3"/>
            </a:fillRef>
            <a:effectRef idx="0">
              <a:schemeClr val="accent3"/>
            </a:effectRef>
            <a:fontRef idx="minor">
              <a:schemeClr val="tx1"/>
            </a:fontRef>
          </p:style>
          <p:txBody>
            <a:bodyPr wrap="none" lIns="61918" tIns="30960" rIns="61918" bIns="30960"/>
            <a:lstStyle/>
            <a:p>
              <a:pPr>
                <a:defRPr/>
              </a:pPr>
              <a:endParaRPr lang="en-US">
                <a:solidFill>
                  <a:prstClr val="black"/>
                </a:solidFill>
              </a:endParaRPr>
            </a:p>
          </p:txBody>
        </p:sp>
        <p:sp>
          <p:nvSpPr>
            <p:cNvPr id="7" name="Line 5"/>
            <p:cNvSpPr>
              <a:spLocks noChangeShapeType="1"/>
            </p:cNvSpPr>
            <p:nvPr/>
          </p:nvSpPr>
          <p:spPr bwMode="auto">
            <a:xfrm>
              <a:off x="760620" y="4867782"/>
              <a:ext cx="8275875" cy="0"/>
            </a:xfrm>
            <a:prstGeom prst="line">
              <a:avLst/>
            </a:prstGeom>
            <a:ln w="28575">
              <a:headEnd/>
              <a:tailEnd type="triangle" w="med" len="med"/>
            </a:ln>
          </p:spPr>
          <p:style>
            <a:lnRef idx="1">
              <a:schemeClr val="accent3"/>
            </a:lnRef>
            <a:fillRef idx="0">
              <a:schemeClr val="accent3"/>
            </a:fillRef>
            <a:effectRef idx="0">
              <a:schemeClr val="accent3"/>
            </a:effectRef>
            <a:fontRef idx="minor">
              <a:schemeClr val="tx1"/>
            </a:fontRef>
          </p:style>
          <p:txBody>
            <a:bodyPr wrap="none" lIns="61918" tIns="30960" rIns="61918" bIns="30960"/>
            <a:lstStyle/>
            <a:p>
              <a:pPr>
                <a:defRPr/>
              </a:pPr>
              <a:endParaRPr lang="en-US">
                <a:solidFill>
                  <a:prstClr val="black"/>
                </a:solidFill>
              </a:endParaRPr>
            </a:p>
          </p:txBody>
        </p:sp>
        <p:cxnSp>
          <p:nvCxnSpPr>
            <p:cNvPr id="18" name="Straight Connector 17"/>
            <p:cNvCxnSpPr/>
            <p:nvPr/>
          </p:nvCxnSpPr>
          <p:spPr>
            <a:xfrm flipV="1">
              <a:off x="1937539" y="1875326"/>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119268" y="1875325"/>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300997" y="1867407"/>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488284" y="1867407"/>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653439" y="1867407"/>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838789" y="1867407"/>
              <a:ext cx="0" cy="299314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28" name="Rectangle 27">
              <a:hlinkClick r:id="rId2"/>
            </p:cNvPr>
            <p:cNvSpPr/>
            <p:nvPr/>
          </p:nvSpPr>
          <p:spPr>
            <a:xfrm>
              <a:off x="774863" y="4335885"/>
              <a:ext cx="1159200" cy="5325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smtClean="0"/>
            </a:p>
            <a:p>
              <a:pPr algn="ctr"/>
              <a:r>
                <a:rPr lang="fr-FR" sz="1000" b="1" dirty="0" smtClean="0"/>
                <a:t>STM32Snippets</a:t>
              </a:r>
              <a:endParaRPr lang="fr-FR" sz="1000" b="1" dirty="0"/>
            </a:p>
          </p:txBody>
        </p:sp>
        <p:sp>
          <p:nvSpPr>
            <p:cNvPr id="29" name="Rectangle 28">
              <a:hlinkClick r:id="rId3"/>
            </p:cNvPr>
            <p:cNvSpPr/>
            <p:nvPr/>
          </p:nvSpPr>
          <p:spPr>
            <a:xfrm>
              <a:off x="1944455" y="3831829"/>
              <a:ext cx="1181729" cy="50405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smtClean="0"/>
                <a:t>Standard </a:t>
              </a:r>
              <a:r>
                <a:rPr lang="fr-FR" sz="1050" b="1" dirty="0" err="1" smtClean="0"/>
                <a:t>Peripheral</a:t>
              </a:r>
              <a:r>
                <a:rPr lang="fr-FR" sz="1050" b="1" dirty="0" smtClean="0"/>
                <a:t> </a:t>
              </a:r>
              <a:r>
                <a:rPr lang="fr-FR" sz="1050" b="1" dirty="0" err="1" smtClean="0"/>
                <a:t>Libraries</a:t>
              </a:r>
              <a:endParaRPr lang="fr-FR" sz="1050" b="1" dirty="0"/>
            </a:p>
          </p:txBody>
        </p:sp>
        <p:sp>
          <p:nvSpPr>
            <p:cNvPr id="30" name="Rectangle 29">
              <a:hlinkClick r:id="rId4"/>
            </p:cNvPr>
            <p:cNvSpPr/>
            <p:nvPr/>
          </p:nvSpPr>
          <p:spPr>
            <a:xfrm>
              <a:off x="3124826" y="3650765"/>
              <a:ext cx="1181729" cy="5325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fr-FR" sz="1050" dirty="0" smtClean="0"/>
            </a:p>
            <a:p>
              <a:pPr algn="r"/>
              <a:endParaRPr lang="fr-FR" sz="1050" dirty="0" smtClean="0"/>
            </a:p>
            <a:p>
              <a:pPr algn="ctr"/>
              <a:r>
                <a:rPr lang="fr-FR" sz="1050" b="1" dirty="0" smtClean="0"/>
                <a:t>STM32Cube</a:t>
              </a:r>
              <a:endParaRPr lang="fr-FR" sz="1050" b="1" dirty="0"/>
            </a:p>
          </p:txBody>
        </p:sp>
        <p:sp>
          <p:nvSpPr>
            <p:cNvPr id="31" name="Rectangle 30">
              <a:hlinkClick r:id="rId5"/>
            </p:cNvPr>
            <p:cNvSpPr/>
            <p:nvPr/>
          </p:nvSpPr>
          <p:spPr>
            <a:xfrm>
              <a:off x="4306555" y="3277064"/>
              <a:ext cx="1181729" cy="50405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fr-FR" sz="1050" dirty="0" smtClean="0"/>
            </a:p>
            <a:p>
              <a:pPr algn="r"/>
              <a:endParaRPr lang="fr-FR" sz="1050" dirty="0"/>
            </a:p>
            <a:p>
              <a:pPr algn="ctr"/>
              <a:r>
                <a:rPr lang="fr-FR" sz="1050" b="1" dirty="0" err="1" smtClean="0"/>
                <a:t>Mbed</a:t>
              </a:r>
              <a:r>
                <a:rPr lang="fr-FR" sz="1050" b="1" dirty="0" smtClean="0"/>
                <a:t> </a:t>
              </a:r>
              <a:r>
                <a:rPr lang="fr-FR" sz="1050" b="1" dirty="0" err="1" smtClean="0"/>
                <a:t>Core</a:t>
              </a:r>
              <a:endParaRPr lang="fr-FR" sz="1050" b="1" dirty="0"/>
            </a:p>
          </p:txBody>
        </p:sp>
        <p:sp>
          <p:nvSpPr>
            <p:cNvPr id="32" name="Rectangle 31">
              <a:hlinkClick r:id="rId6"/>
            </p:cNvPr>
            <p:cNvSpPr/>
            <p:nvPr/>
          </p:nvSpPr>
          <p:spPr>
            <a:xfrm>
              <a:off x="5492661" y="3526198"/>
              <a:ext cx="1160777" cy="75504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050" b="1" dirty="0" smtClean="0">
                  <a:solidFill>
                    <a:schemeClr val="bg1"/>
                  </a:solidFill>
                </a:rPr>
                <a:t>« C » </a:t>
              </a:r>
              <a:r>
                <a:rPr lang="fr-FR" sz="1050" b="1" dirty="0" err="1" smtClean="0">
                  <a:solidFill>
                    <a:schemeClr val="bg1"/>
                  </a:solidFill>
                </a:rPr>
                <a:t>partners</a:t>
              </a:r>
              <a:endParaRPr lang="fr-FR" sz="1050" b="1" dirty="0" smtClean="0">
                <a:solidFill>
                  <a:schemeClr val="bg1"/>
                </a:solidFill>
              </a:endParaRPr>
            </a:p>
            <a:p>
              <a:pPr algn="ctr"/>
              <a:endParaRPr lang="fr-FR" sz="600" b="1" dirty="0" smtClean="0">
                <a:solidFill>
                  <a:schemeClr val="bg1"/>
                </a:solidFill>
              </a:endParaRPr>
            </a:p>
            <a:p>
              <a:pPr algn="ctr"/>
              <a:r>
                <a:rPr lang="fr-FR" sz="800" b="1" dirty="0" err="1" smtClean="0">
                  <a:solidFill>
                    <a:schemeClr val="bg1"/>
                  </a:solidFill>
                </a:rPr>
                <a:t>Micrium</a:t>
              </a:r>
              <a:r>
                <a:rPr lang="fr-FR" sz="800" b="1" dirty="0" smtClean="0">
                  <a:solidFill>
                    <a:schemeClr val="bg1"/>
                  </a:solidFill>
                </a:rPr>
                <a:t>, SEGGER, </a:t>
              </a:r>
            </a:p>
            <a:p>
              <a:pPr algn="ctr"/>
              <a:r>
                <a:rPr lang="fr-FR" sz="800" b="1" dirty="0" smtClean="0">
                  <a:solidFill>
                    <a:schemeClr val="bg1"/>
                  </a:solidFill>
                </a:rPr>
                <a:t>HCC, ….</a:t>
              </a:r>
              <a:endParaRPr lang="fr-FR" sz="800" b="1" dirty="0">
                <a:solidFill>
                  <a:schemeClr val="bg1"/>
                </a:solidFill>
              </a:endParaRPr>
            </a:p>
          </p:txBody>
        </p:sp>
        <p:sp>
          <p:nvSpPr>
            <p:cNvPr id="35" name="Rectangle 34">
              <a:hlinkClick r:id="rId7"/>
            </p:cNvPr>
            <p:cNvSpPr/>
            <p:nvPr/>
          </p:nvSpPr>
          <p:spPr>
            <a:xfrm>
              <a:off x="6664553" y="2529660"/>
              <a:ext cx="1181729" cy="9256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050" b="1" dirty="0" smtClean="0">
                  <a:solidFill>
                    <a:schemeClr val="bg1"/>
                  </a:solidFill>
                </a:rPr>
                <a:t>Virtual Machines</a:t>
              </a:r>
            </a:p>
            <a:p>
              <a:pPr algn="ctr"/>
              <a:r>
                <a:rPr lang="fr-FR" sz="1050" b="1" dirty="0" err="1" smtClean="0">
                  <a:solidFill>
                    <a:schemeClr val="bg1"/>
                  </a:solidFill>
                </a:rPr>
                <a:t>With</a:t>
              </a:r>
              <a:r>
                <a:rPr lang="fr-FR" sz="1050" b="1" dirty="0" smtClean="0">
                  <a:solidFill>
                    <a:schemeClr val="bg1"/>
                  </a:solidFill>
                </a:rPr>
                <a:t> </a:t>
              </a:r>
              <a:r>
                <a:rPr lang="fr-FR" sz="1050" b="1" dirty="0" err="1" smtClean="0">
                  <a:solidFill>
                    <a:schemeClr val="bg1"/>
                  </a:solidFill>
                </a:rPr>
                <a:t>partners</a:t>
              </a:r>
              <a:endParaRPr lang="fr-FR" sz="1050" b="1" dirty="0" smtClean="0">
                <a:solidFill>
                  <a:schemeClr val="bg1"/>
                </a:solidFill>
              </a:endParaRPr>
            </a:p>
            <a:p>
              <a:pPr algn="ctr"/>
              <a:r>
                <a:rPr lang="fr-FR" sz="800" b="1" dirty="0">
                  <a:solidFill>
                    <a:schemeClr val="bg1"/>
                  </a:solidFill>
                </a:rPr>
                <a:t>.Net, Java</a:t>
              </a:r>
            </a:p>
            <a:p>
              <a:pPr algn="ctr"/>
              <a:endParaRPr lang="fr-FR" sz="1050" b="1" dirty="0" smtClean="0">
                <a:solidFill>
                  <a:schemeClr val="bg1"/>
                </a:solidFill>
              </a:endParaRPr>
            </a:p>
            <a:p>
              <a:pPr algn="ctr"/>
              <a:r>
                <a:rPr lang="fr-FR" sz="800" b="1" dirty="0" smtClean="0">
                  <a:solidFill>
                    <a:schemeClr val="bg1"/>
                  </a:solidFill>
                </a:rPr>
                <a:t>IS2T, Oracle, </a:t>
              </a:r>
              <a:r>
                <a:rPr lang="fr-FR" sz="800" b="1" dirty="0" err="1" smtClean="0">
                  <a:solidFill>
                    <a:schemeClr val="bg1"/>
                  </a:solidFill>
                </a:rPr>
                <a:t>Mountainer</a:t>
              </a:r>
              <a:r>
                <a:rPr lang="fr-FR" sz="800" b="1" dirty="0" smtClean="0">
                  <a:solidFill>
                    <a:schemeClr val="bg1"/>
                  </a:solidFill>
                </a:rPr>
                <a:t>, .…</a:t>
              </a:r>
              <a:endParaRPr lang="fr-FR" sz="800" b="1" dirty="0">
                <a:solidFill>
                  <a:schemeClr val="bg1"/>
                </a:solidFill>
              </a:endParaRPr>
            </a:p>
          </p:txBody>
        </p:sp>
        <p:sp>
          <p:nvSpPr>
            <p:cNvPr id="36" name="Text Box 20"/>
            <p:cNvSpPr txBox="1">
              <a:spLocks noChangeArrowheads="1"/>
            </p:cNvSpPr>
            <p:nvPr/>
          </p:nvSpPr>
          <p:spPr bwMode="auto">
            <a:xfrm>
              <a:off x="831851" y="4940994"/>
              <a:ext cx="1079550" cy="465021"/>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STM32 </a:t>
              </a:r>
              <a:r>
                <a:rPr lang="fr-FR" sz="1000" b="1" dirty="0" err="1" smtClean="0">
                  <a:solidFill>
                    <a:srgbClr val="002152"/>
                  </a:solidFill>
                </a:rPr>
                <a:t>Device</a:t>
              </a:r>
              <a:endParaRPr lang="fr-FR" sz="1000" b="1" dirty="0" smtClean="0">
                <a:solidFill>
                  <a:srgbClr val="002152"/>
                </a:solidFill>
              </a:endParaRPr>
            </a:p>
            <a:p>
              <a:pPr algn="ctr" eaLnBrk="0" hangingPunct="0"/>
              <a:r>
                <a:rPr lang="fr-FR" sz="1000" b="1" dirty="0" smtClean="0">
                  <a:solidFill>
                    <a:srgbClr val="002152"/>
                  </a:solidFill>
                </a:rPr>
                <a:t>-</a:t>
              </a:r>
              <a:r>
                <a:rPr lang="fr-FR" sz="1000" b="1" dirty="0" err="1" smtClean="0">
                  <a:solidFill>
                    <a:srgbClr val="002152"/>
                  </a:solidFill>
                </a:rPr>
                <a:t>specific</a:t>
              </a:r>
              <a:endParaRPr lang="fr-FR" sz="1000" b="1" dirty="0" smtClean="0">
                <a:solidFill>
                  <a:srgbClr val="002152"/>
                </a:solidFill>
              </a:endParaRPr>
            </a:p>
            <a:p>
              <a:pPr algn="ctr" eaLnBrk="0" hangingPunct="0"/>
              <a:r>
                <a:rPr lang="fr-FR" sz="1000" i="1" dirty="0" err="1" smtClean="0">
                  <a:solidFill>
                    <a:srgbClr val="002152"/>
                  </a:solidFill>
                </a:rPr>
                <a:t>f.i</a:t>
              </a:r>
              <a:r>
                <a:rPr lang="fr-FR" sz="1000" i="1" dirty="0" smtClean="0">
                  <a:solidFill>
                    <a:srgbClr val="002152"/>
                  </a:solidFill>
                </a:rPr>
                <a:t>.: STM32F072</a:t>
              </a:r>
            </a:p>
          </p:txBody>
        </p:sp>
        <p:sp>
          <p:nvSpPr>
            <p:cNvPr id="37" name="Text Box 20"/>
            <p:cNvSpPr txBox="1">
              <a:spLocks noChangeArrowheads="1"/>
            </p:cNvSpPr>
            <p:nvPr/>
          </p:nvSpPr>
          <p:spPr bwMode="auto">
            <a:xfrm>
              <a:off x="2080697" y="4943565"/>
              <a:ext cx="999496" cy="465021"/>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STM32 </a:t>
              </a:r>
              <a:r>
                <a:rPr lang="fr-FR" sz="1000" b="1" dirty="0" err="1" smtClean="0">
                  <a:solidFill>
                    <a:srgbClr val="002152"/>
                  </a:solidFill>
                </a:rPr>
                <a:t>Series</a:t>
              </a:r>
              <a:endParaRPr lang="fr-FR" sz="1000" b="1" dirty="0">
                <a:solidFill>
                  <a:srgbClr val="002152"/>
                </a:solidFill>
              </a:endParaRPr>
            </a:p>
            <a:p>
              <a:pPr algn="ctr" eaLnBrk="0" hangingPunct="0"/>
              <a:r>
                <a:rPr lang="fr-FR" sz="1000" b="1" dirty="0" smtClean="0">
                  <a:solidFill>
                    <a:srgbClr val="002152"/>
                  </a:solidFill>
                </a:rPr>
                <a:t>-</a:t>
              </a:r>
              <a:r>
                <a:rPr lang="fr-FR" sz="1000" b="1" dirty="0" err="1" smtClean="0">
                  <a:solidFill>
                    <a:srgbClr val="002152"/>
                  </a:solidFill>
                </a:rPr>
                <a:t>specific</a:t>
              </a:r>
              <a:endParaRPr lang="fr-FR" sz="1000" b="1" dirty="0" smtClean="0">
                <a:solidFill>
                  <a:srgbClr val="002152"/>
                </a:solidFill>
              </a:endParaRPr>
            </a:p>
            <a:p>
              <a:pPr algn="ctr" eaLnBrk="0" hangingPunct="0"/>
              <a:r>
                <a:rPr lang="fr-FR" sz="1000" i="1" dirty="0" err="1">
                  <a:solidFill>
                    <a:srgbClr val="002152"/>
                  </a:solidFill>
                </a:rPr>
                <a:t>f.i</a:t>
              </a:r>
              <a:r>
                <a:rPr lang="fr-FR" sz="1000" i="1" dirty="0">
                  <a:solidFill>
                    <a:srgbClr val="002152"/>
                  </a:solidFill>
                </a:rPr>
                <a:t>.: </a:t>
              </a:r>
              <a:r>
                <a:rPr lang="fr-FR" sz="1000" i="1" dirty="0" smtClean="0">
                  <a:solidFill>
                    <a:srgbClr val="002152"/>
                  </a:solidFill>
                </a:rPr>
                <a:t>STM32F1</a:t>
              </a:r>
              <a:endParaRPr lang="en-US" sz="1000" i="1" dirty="0">
                <a:solidFill>
                  <a:srgbClr val="002152"/>
                </a:solidFill>
              </a:endParaRPr>
            </a:p>
          </p:txBody>
        </p:sp>
        <p:sp>
          <p:nvSpPr>
            <p:cNvPr id="38" name="Text Box 20"/>
            <p:cNvSpPr txBox="1">
              <a:spLocks noChangeArrowheads="1"/>
            </p:cNvSpPr>
            <p:nvPr/>
          </p:nvSpPr>
          <p:spPr bwMode="auto">
            <a:xfrm>
              <a:off x="3185329" y="4941744"/>
              <a:ext cx="1022367" cy="331915"/>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STM32 </a:t>
              </a:r>
              <a:r>
                <a:rPr lang="fr-FR" sz="1000" b="1" dirty="0" err="1" smtClean="0">
                  <a:solidFill>
                    <a:srgbClr val="002152"/>
                  </a:solidFill>
                </a:rPr>
                <a:t>Family</a:t>
              </a:r>
              <a:endParaRPr lang="fr-FR" sz="1000" b="1" dirty="0" smtClean="0">
                <a:solidFill>
                  <a:srgbClr val="002152"/>
                </a:solidFill>
              </a:endParaRPr>
            </a:p>
            <a:p>
              <a:pPr algn="ctr" eaLnBrk="0" hangingPunct="0"/>
              <a:r>
                <a:rPr lang="fr-FR" sz="1000" b="1" dirty="0" smtClean="0">
                  <a:solidFill>
                    <a:srgbClr val="002152"/>
                  </a:solidFill>
                </a:rPr>
                <a:t>-</a:t>
              </a:r>
              <a:r>
                <a:rPr lang="fr-FR" sz="1000" b="1" dirty="0" err="1" smtClean="0">
                  <a:solidFill>
                    <a:srgbClr val="002152"/>
                  </a:solidFill>
                </a:rPr>
                <a:t>specific</a:t>
              </a:r>
              <a:endParaRPr lang="fr-FR" sz="1000" b="1" dirty="0" smtClean="0">
                <a:solidFill>
                  <a:srgbClr val="002152"/>
                </a:solidFill>
              </a:endParaRPr>
            </a:p>
          </p:txBody>
        </p:sp>
        <p:sp>
          <p:nvSpPr>
            <p:cNvPr id="39" name="Text Box 20"/>
            <p:cNvSpPr txBox="1">
              <a:spLocks noChangeArrowheads="1"/>
            </p:cNvSpPr>
            <p:nvPr/>
          </p:nvSpPr>
          <p:spPr bwMode="auto">
            <a:xfrm>
              <a:off x="4301850" y="4940994"/>
              <a:ext cx="1133465" cy="465021"/>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Cortex-M </a:t>
              </a:r>
              <a:r>
                <a:rPr lang="fr-FR" sz="1000" b="1" dirty="0" err="1" smtClean="0">
                  <a:solidFill>
                    <a:srgbClr val="002152"/>
                  </a:solidFill>
                </a:rPr>
                <a:t>based</a:t>
              </a:r>
              <a:endParaRPr lang="fr-FR" sz="1000" b="1" dirty="0" smtClean="0">
                <a:solidFill>
                  <a:srgbClr val="002152"/>
                </a:solidFill>
              </a:endParaRPr>
            </a:p>
            <a:p>
              <a:pPr algn="ctr" eaLnBrk="0" hangingPunct="0"/>
              <a:r>
                <a:rPr lang="fr-FR" sz="1000" b="1" dirty="0" err="1" smtClean="0">
                  <a:solidFill>
                    <a:srgbClr val="002152"/>
                  </a:solidFill>
                </a:rPr>
                <a:t>MCUs</a:t>
              </a:r>
              <a:endParaRPr lang="fr-FR" sz="1000" b="1" dirty="0" smtClean="0">
                <a:solidFill>
                  <a:srgbClr val="002152"/>
                </a:solidFill>
              </a:endParaRPr>
            </a:p>
            <a:p>
              <a:pPr algn="ctr" eaLnBrk="0" hangingPunct="0"/>
              <a:r>
                <a:rPr lang="fr-FR" sz="1000" b="1" dirty="0" smtClean="0">
                  <a:solidFill>
                    <a:srgbClr val="002152"/>
                  </a:solidFill>
                </a:rPr>
                <a:t>-</a:t>
              </a:r>
              <a:r>
                <a:rPr lang="fr-FR" sz="1000" b="1" dirty="0" err="1" smtClean="0">
                  <a:solidFill>
                    <a:srgbClr val="002152"/>
                  </a:solidFill>
                </a:rPr>
                <a:t>specific</a:t>
              </a:r>
              <a:endParaRPr lang="fr-FR" sz="1000" b="1" dirty="0" smtClean="0">
                <a:solidFill>
                  <a:srgbClr val="002152"/>
                </a:solidFill>
              </a:endParaRPr>
            </a:p>
          </p:txBody>
        </p:sp>
        <p:sp>
          <p:nvSpPr>
            <p:cNvPr id="40" name="Text Box 20"/>
            <p:cNvSpPr txBox="1">
              <a:spLocks noChangeArrowheads="1"/>
            </p:cNvSpPr>
            <p:nvPr/>
          </p:nvSpPr>
          <p:spPr bwMode="auto">
            <a:xfrm>
              <a:off x="5711756" y="4948685"/>
              <a:ext cx="722586" cy="229849"/>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err="1" smtClean="0">
                  <a:solidFill>
                    <a:srgbClr val="002152"/>
                  </a:solidFill>
                </a:rPr>
                <a:t>Any</a:t>
              </a:r>
              <a:r>
                <a:rPr lang="fr-FR" sz="1000" b="1" dirty="0" smtClean="0">
                  <a:solidFill>
                    <a:srgbClr val="002152"/>
                  </a:solidFill>
                </a:rPr>
                <a:t> MCU</a:t>
              </a:r>
            </a:p>
          </p:txBody>
        </p:sp>
        <p:sp>
          <p:nvSpPr>
            <p:cNvPr id="41" name="Text Box 20"/>
            <p:cNvSpPr txBox="1">
              <a:spLocks noChangeArrowheads="1"/>
            </p:cNvSpPr>
            <p:nvPr/>
          </p:nvSpPr>
          <p:spPr bwMode="auto">
            <a:xfrm>
              <a:off x="6780310" y="4948684"/>
              <a:ext cx="950213" cy="383737"/>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err="1" smtClean="0">
                  <a:solidFill>
                    <a:srgbClr val="002152"/>
                  </a:solidFill>
                </a:rPr>
                <a:t>Beyond</a:t>
              </a:r>
              <a:r>
                <a:rPr lang="fr-FR" sz="1000" b="1" dirty="0" smtClean="0">
                  <a:solidFill>
                    <a:srgbClr val="002152"/>
                  </a:solidFill>
                </a:rPr>
                <a:t> MCU</a:t>
              </a:r>
            </a:p>
            <a:p>
              <a:pPr algn="ctr" eaLnBrk="0" hangingPunct="0"/>
              <a:r>
                <a:rPr lang="fr-FR" sz="1000" b="1" dirty="0" smtClean="0">
                  <a:solidFill>
                    <a:srgbClr val="002152"/>
                  </a:solidFill>
                </a:rPr>
                <a:t>world</a:t>
              </a:r>
            </a:p>
          </p:txBody>
        </p:sp>
      </p:grpSp>
      <p:pic>
        <p:nvPicPr>
          <p:cNvPr id="47" name="Picture 2" descr="C:\Users\ldesseig\Documents\My ST Documents\MCD\Projects\STM32Cube V1\Branding Visuals\STM32_Cube_128x128px.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2831" t="10708" r="-7078" b="35752"/>
          <a:stretch/>
        </p:blipFill>
        <p:spPr bwMode="auto">
          <a:xfrm>
            <a:off x="3375716" y="3818374"/>
            <a:ext cx="431999" cy="360000"/>
          </a:xfrm>
          <a:prstGeom prst="snip2DiagRect">
            <a:avLst>
              <a:gd name="adj1" fmla="val 0"/>
              <a:gd name="adj2" fmla="val 30558"/>
            </a:avLst>
          </a:prstGeom>
          <a:noFill/>
          <a:extLst>
            <a:ext uri="{909E8E84-426E-40DD-AFC4-6F175D3DCCD1}">
              <a14:hiddenFill xmlns:a14="http://schemas.microsoft.com/office/drawing/2010/main">
                <a:solidFill>
                  <a:srgbClr val="FFFFFF"/>
                </a:solidFill>
              </a14:hiddenFill>
            </a:ext>
          </a:extLst>
        </p:spPr>
      </p:pic>
      <p:pic>
        <p:nvPicPr>
          <p:cNvPr id="48" name="Picture 2" descr="C:\Users\ldesseig\Documents\My ST Documents\MCD\Projects\Nucleo\mbed-enable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6826" y="3429000"/>
            <a:ext cx="293706" cy="2937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ldesseig\Documents\My ST Documents\MCD\Projects\STM32Snippets\Branding Visuals\code_snippe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3267" y="4614302"/>
            <a:ext cx="334697" cy="33469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851028" y="4096893"/>
            <a:ext cx="305817" cy="307855"/>
          </a:xfrm>
          <a:prstGeom prst="rect">
            <a:avLst/>
          </a:prstGeom>
        </p:spPr>
      </p:pic>
    </p:spTree>
    <p:extLst>
      <p:ext uri="{BB962C8B-B14F-4D97-AF65-F5344CB8AC3E}">
        <p14:creationId xmlns:p14="http://schemas.microsoft.com/office/powerpoint/2010/main" val="3967781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STM32Snippets</a:t>
            </a:r>
            <a:endParaRPr lang="fr-FR" dirty="0"/>
          </a:p>
        </p:txBody>
      </p:sp>
      <p:sp>
        <p:nvSpPr>
          <p:cNvPr id="3" name="Content Placeholder 2"/>
          <p:cNvSpPr>
            <a:spLocks noGrp="1"/>
          </p:cNvSpPr>
          <p:nvPr>
            <p:ph idx="1"/>
          </p:nvPr>
        </p:nvSpPr>
        <p:spPr>
          <a:xfrm>
            <a:off x="457200" y="1277496"/>
            <a:ext cx="8686800" cy="2092881"/>
          </a:xfrm>
        </p:spPr>
        <p:txBody>
          <a:bodyPr/>
          <a:lstStyle/>
          <a:p>
            <a:pPr lvl="0"/>
            <a:r>
              <a:rPr lang="en-US" dirty="0" smtClean="0"/>
              <a:t>What is it ?</a:t>
            </a:r>
          </a:p>
          <a:p>
            <a:pPr lvl="1"/>
            <a:r>
              <a:rPr lang="en-US" sz="1500" dirty="0" smtClean="0"/>
              <a:t>A collection of code examples, directly based on STM32 peripheral registers, available in documentation and as software bundles</a:t>
            </a:r>
          </a:p>
          <a:p>
            <a:pPr lvl="0"/>
            <a:r>
              <a:rPr lang="en-US" dirty="0" smtClean="0"/>
              <a:t>Target Audience</a:t>
            </a:r>
          </a:p>
          <a:p>
            <a:pPr lvl="1"/>
            <a:r>
              <a:rPr lang="en-US" sz="1500" dirty="0" smtClean="0"/>
              <a:t>low level embedded system developers, typically coming from an 8 bit background, used to assembly or C with little abstraction</a:t>
            </a:r>
          </a:p>
        </p:txBody>
      </p:sp>
      <p:sp>
        <p:nvSpPr>
          <p:cNvPr id="4" name="Slide Number Placeholder 3"/>
          <p:cNvSpPr>
            <a:spLocks noGrp="1"/>
          </p:cNvSpPr>
          <p:nvPr>
            <p:ph type="sldNum" sz="quarter" idx="12"/>
          </p:nvPr>
        </p:nvSpPr>
        <p:spPr/>
        <p:txBody>
          <a:bodyPr/>
          <a:lstStyle/>
          <a:p>
            <a:fld id="{5B31B9E4-8E4D-4C86-BFD7-412B282B373B}" type="slidenum">
              <a:rPr lang="fr-FR" smtClean="0"/>
              <a:pPr/>
              <a:t>17</a:t>
            </a:fld>
            <a:endParaRPr lang="fr-FR" dirty="0"/>
          </a:p>
        </p:txBody>
      </p:sp>
      <p:pic>
        <p:nvPicPr>
          <p:cNvPr id="6" name="Picture 2" descr="C:\Users\ldesseig\Documents\My ST Documents\MCD\Projects\STM32Snippets\Branding Visuals\code_snipp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56" y="260648"/>
            <a:ext cx="935484" cy="9354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nvPr>
        </p:nvGraphicFramePr>
        <p:xfrm>
          <a:off x="1273340" y="6098704"/>
          <a:ext cx="7259100" cy="640080"/>
        </p:xfrm>
        <a:graphic>
          <a:graphicData uri="http://schemas.openxmlformats.org/drawingml/2006/table">
            <a:tbl>
              <a:tblPr firstRow="1" bandRow="1">
                <a:tableStyleId>{93296810-A885-4BE3-A3E7-6D5BEEA58F35}</a:tableStyleId>
              </a:tblPr>
              <a:tblGrid>
                <a:gridCol w="1411862"/>
                <a:gridCol w="1411862"/>
                <a:gridCol w="1411862"/>
                <a:gridCol w="1411862"/>
                <a:gridCol w="1611652"/>
              </a:tblGrid>
              <a:tr h="250879">
                <a:tc>
                  <a:txBody>
                    <a:bodyPr/>
                    <a:lstStyle/>
                    <a:p>
                      <a:pPr algn="ctr"/>
                      <a:r>
                        <a:rPr lang="en-US" sz="1200" b="1" noProof="0" dirty="0" smtClean="0">
                          <a:solidFill>
                            <a:schemeClr val="bg1"/>
                          </a:solidFill>
                        </a:rPr>
                        <a:t>Portability</a:t>
                      </a:r>
                      <a:endParaRPr lang="en-US" sz="1200" b="1" noProof="0" dirty="0">
                        <a:solidFill>
                          <a:schemeClr val="bg1"/>
                        </a:solidFill>
                      </a:endParaRPr>
                    </a:p>
                  </a:txBody>
                  <a:tcPr marL="0" marR="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Optimization</a:t>
                      </a:r>
                    </a:p>
                    <a:p>
                      <a:pPr algn="ctr"/>
                      <a:r>
                        <a:rPr lang="en-US" sz="1200" b="1" noProof="0" dirty="0" smtClean="0">
                          <a:solidFill>
                            <a:schemeClr val="bg1"/>
                          </a:solidFill>
                        </a:rPr>
                        <a:t>(Memory</a:t>
                      </a:r>
                      <a:r>
                        <a:rPr lang="en-US" sz="1200" b="1" baseline="0" noProof="0" dirty="0" smtClean="0">
                          <a:solidFill>
                            <a:schemeClr val="bg1"/>
                          </a:solidFill>
                        </a:rPr>
                        <a:t> &amp; </a:t>
                      </a:r>
                      <a:r>
                        <a:rPr lang="en-US" sz="1200" b="1" baseline="0" noProof="0" dirty="0" err="1" smtClean="0">
                          <a:solidFill>
                            <a:schemeClr val="bg1"/>
                          </a:solidFill>
                        </a:rPr>
                        <a:t>Mips</a:t>
                      </a:r>
                      <a:r>
                        <a:rPr lang="en-US" sz="1200" b="1" baseline="0" noProof="0" dirty="0" smtClean="0">
                          <a:solidFill>
                            <a:schemeClr val="bg1"/>
                          </a:solidFill>
                        </a:rPr>
                        <a:t>)</a:t>
                      </a:r>
                      <a:endParaRPr lang="en-US" sz="1200" b="1" noProof="0" dirty="0">
                        <a:solidFill>
                          <a:schemeClr val="bg1"/>
                        </a:solidFill>
                      </a:endParaRPr>
                    </a:p>
                  </a:txBody>
                  <a:tcPr marL="0" marR="0"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Easy</a:t>
                      </a:r>
                      <a:endParaRPr lang="en-US" sz="1200" b="1" baseline="0" noProof="0" dirty="0" smtClean="0">
                        <a:solidFill>
                          <a:schemeClr val="bg1"/>
                        </a:solidFill>
                      </a:endParaRPr>
                    </a:p>
                  </a:txBody>
                  <a:tcPr marL="0" marR="0"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Readiness</a:t>
                      </a:r>
                      <a:endParaRPr lang="en-US" sz="1200" b="1" noProof="0" dirty="0">
                        <a:solidFill>
                          <a:schemeClr val="bg1"/>
                        </a:solidFill>
                      </a:endParaRPr>
                    </a:p>
                  </a:txBody>
                  <a:tcPr marL="0" marR="0" marT="0" marB="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Hardware</a:t>
                      </a:r>
                      <a:r>
                        <a:rPr lang="en-US" sz="1200" b="1" baseline="0" noProof="0" dirty="0" smtClean="0">
                          <a:solidFill>
                            <a:schemeClr val="bg1"/>
                          </a:solidFill>
                        </a:rPr>
                        <a:t> coverage</a:t>
                      </a:r>
                      <a:endParaRPr lang="en-US" sz="1200" b="1" noProof="0" dirty="0">
                        <a:solidFill>
                          <a:schemeClr val="bg1"/>
                        </a:solidFill>
                      </a:endParaRPr>
                    </a:p>
                  </a:txBody>
                  <a:tcPr marL="0" marR="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r>
              <a:tr h="20906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kern="1200" dirty="0" smtClean="0">
                        <a:solidFill>
                          <a:schemeClr val="accent4"/>
                        </a:solidFill>
                        <a:latin typeface="+mn-lt"/>
                        <a:ea typeface="+mn-ea"/>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r>
            </a:tbl>
          </a:graphicData>
        </a:graphic>
      </p:graphicFrame>
      <p:sp>
        <p:nvSpPr>
          <p:cNvPr id="13" name="Content Placeholder 2"/>
          <p:cNvSpPr txBox="1">
            <a:spLocks/>
          </p:cNvSpPr>
          <p:nvPr/>
        </p:nvSpPr>
        <p:spPr>
          <a:xfrm>
            <a:off x="457200" y="3645024"/>
            <a:ext cx="4320480" cy="1938992"/>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Features:</a:t>
            </a:r>
          </a:p>
          <a:p>
            <a:pPr lvl="1"/>
            <a:r>
              <a:rPr lang="en-US" sz="1500" dirty="0" smtClean="0"/>
              <a:t>Highly Optimized</a:t>
            </a:r>
          </a:p>
          <a:p>
            <a:pPr lvl="1"/>
            <a:r>
              <a:rPr lang="en-US" sz="1500" dirty="0" smtClean="0"/>
              <a:t>Register Level Access</a:t>
            </a:r>
          </a:p>
          <a:p>
            <a:pPr lvl="1"/>
            <a:r>
              <a:rPr lang="en-US" sz="1500" dirty="0" smtClean="0"/>
              <a:t>Small code expressions</a:t>
            </a:r>
          </a:p>
          <a:p>
            <a:pPr lvl="1"/>
            <a:r>
              <a:rPr lang="en-US" sz="1500" dirty="0" smtClean="0"/>
              <a:t>Closely follows the reference manual</a:t>
            </a:r>
          </a:p>
          <a:p>
            <a:pPr lvl="1"/>
            <a:r>
              <a:rPr lang="en-US" sz="1500" dirty="0" smtClean="0"/>
              <a:t>Debugging close to register level</a:t>
            </a:r>
          </a:p>
        </p:txBody>
      </p:sp>
      <p:sp>
        <p:nvSpPr>
          <p:cNvPr id="14" name="Content Placeholder 2"/>
          <p:cNvSpPr txBox="1">
            <a:spLocks/>
          </p:cNvSpPr>
          <p:nvPr/>
        </p:nvSpPr>
        <p:spPr>
          <a:xfrm>
            <a:off x="4355976" y="3645024"/>
            <a:ext cx="4788024" cy="2416046"/>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Limitations:</a:t>
            </a:r>
          </a:p>
          <a:p>
            <a:pPr lvl="1"/>
            <a:r>
              <a:rPr lang="en-US" sz="1500" dirty="0" smtClean="0"/>
              <a:t>Specific to STM32 devices, not portable directly between series</a:t>
            </a:r>
          </a:p>
          <a:p>
            <a:pPr lvl="1"/>
            <a:r>
              <a:rPr lang="en-US" sz="1500" dirty="0" smtClean="0"/>
              <a:t>Not matching complex peripherals such as USB</a:t>
            </a:r>
          </a:p>
          <a:p>
            <a:pPr lvl="1"/>
            <a:r>
              <a:rPr lang="en-US" sz="1500" dirty="0" smtClean="0"/>
              <a:t>Lack of abstraction means developers must understand peripheral operation at register level</a:t>
            </a:r>
          </a:p>
          <a:p>
            <a:pPr lvl="1"/>
            <a:r>
              <a:rPr lang="en-US" sz="1500" dirty="0" smtClean="0"/>
              <a:t>Available (today) on STM32 L0 and F0 series</a:t>
            </a:r>
          </a:p>
          <a:p>
            <a:pPr lvl="1"/>
            <a:endParaRPr lang="en-US" dirty="0" smtClean="0"/>
          </a:p>
        </p:txBody>
      </p:sp>
    </p:spTree>
    <p:extLst>
      <p:ext uri="{BB962C8B-B14F-4D97-AF65-F5344CB8AC3E}">
        <p14:creationId xmlns:p14="http://schemas.microsoft.com/office/powerpoint/2010/main" val="1777577936"/>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Standard </a:t>
            </a:r>
            <a:r>
              <a:rPr lang="fr-FR" dirty="0" err="1" smtClean="0"/>
              <a:t>Peripheral</a:t>
            </a:r>
            <a:r>
              <a:rPr lang="fr-FR" dirty="0" smtClean="0"/>
              <a:t> </a:t>
            </a:r>
            <a:r>
              <a:rPr lang="fr-FR" dirty="0" err="1" smtClean="0"/>
              <a:t>Libraries</a:t>
            </a:r>
            <a:r>
              <a:rPr lang="fr-FR" dirty="0" smtClean="0"/>
              <a:t> (SPL)</a:t>
            </a:r>
            <a:endParaRPr lang="fr-FR"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18</a:t>
            </a:fld>
            <a:endParaRPr lang="fr-FR" dirty="0"/>
          </a:p>
        </p:txBody>
      </p:sp>
      <p:graphicFrame>
        <p:nvGraphicFramePr>
          <p:cNvPr id="9" name="Table 8"/>
          <p:cNvGraphicFramePr>
            <a:graphicFrameLocks noGrp="1"/>
          </p:cNvGraphicFramePr>
          <p:nvPr>
            <p:extLst/>
          </p:nvPr>
        </p:nvGraphicFramePr>
        <p:xfrm>
          <a:off x="1274400" y="6098400"/>
          <a:ext cx="7272808" cy="640080"/>
        </p:xfrm>
        <a:graphic>
          <a:graphicData uri="http://schemas.openxmlformats.org/drawingml/2006/table">
            <a:tbl>
              <a:tblPr firstRow="1" bandRow="1">
                <a:tableStyleId>{93296810-A885-4BE3-A3E7-6D5BEEA58F35}</a:tableStyleId>
              </a:tblPr>
              <a:tblGrid>
                <a:gridCol w="1435578"/>
                <a:gridCol w="1435578"/>
                <a:gridCol w="1435578"/>
                <a:gridCol w="1435578"/>
                <a:gridCol w="1530496"/>
              </a:tblGrid>
              <a:tr h="276266">
                <a:tc>
                  <a:txBody>
                    <a:bodyPr/>
                    <a:lstStyle/>
                    <a:p>
                      <a:pPr algn="ctr"/>
                      <a:r>
                        <a:rPr lang="en-US" sz="1200" b="1" noProof="0" dirty="0" smtClean="0">
                          <a:solidFill>
                            <a:schemeClr val="bg1"/>
                          </a:solidFill>
                        </a:rPr>
                        <a:t>Portability</a:t>
                      </a:r>
                      <a:endParaRPr lang="en-US" sz="1200" b="1" noProof="0" dirty="0">
                        <a:solidFill>
                          <a:schemeClr val="bg1"/>
                        </a:solidFill>
                      </a:endParaRPr>
                    </a:p>
                  </a:txBody>
                  <a:tcPr marL="0" marR="0" marT="0" marB="0" anchor="ct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Optimization</a:t>
                      </a:r>
                    </a:p>
                    <a:p>
                      <a:pPr algn="ctr"/>
                      <a:r>
                        <a:rPr lang="en-US" sz="1200" b="1" noProof="0" dirty="0" smtClean="0">
                          <a:solidFill>
                            <a:schemeClr val="bg1"/>
                          </a:solidFill>
                        </a:rPr>
                        <a:t>(Memory</a:t>
                      </a:r>
                      <a:r>
                        <a:rPr lang="en-US" sz="1200" b="1" baseline="0" noProof="0" dirty="0" smtClean="0">
                          <a:solidFill>
                            <a:schemeClr val="bg1"/>
                          </a:solidFill>
                        </a:rPr>
                        <a:t> &amp; </a:t>
                      </a:r>
                      <a:r>
                        <a:rPr lang="en-US" sz="1200" b="1" baseline="0" noProof="0" dirty="0" err="1" smtClean="0">
                          <a:solidFill>
                            <a:schemeClr val="bg1"/>
                          </a:solidFill>
                        </a:rPr>
                        <a:t>Mips</a:t>
                      </a:r>
                      <a:r>
                        <a:rPr lang="en-US" sz="1200" b="1" baseline="0" noProof="0" dirty="0" smtClean="0">
                          <a:solidFill>
                            <a:schemeClr val="bg1"/>
                          </a:solidFill>
                        </a:rPr>
                        <a:t>)</a:t>
                      </a:r>
                      <a:endParaRPr lang="en-US" sz="1200" b="1" noProof="0" dirty="0">
                        <a:solidFill>
                          <a:schemeClr val="bg1"/>
                        </a:solidFill>
                      </a:endParaRPr>
                    </a:p>
                  </a:txBody>
                  <a:tcPr marL="0" marR="0" marT="0" marB="0"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Easy</a:t>
                      </a:r>
                      <a:endParaRPr lang="en-US" sz="1200" b="1" baseline="0" noProof="0" dirty="0" smtClean="0">
                        <a:solidFill>
                          <a:schemeClr val="bg1"/>
                        </a:solidFill>
                      </a:endParaRPr>
                    </a:p>
                  </a:txBody>
                  <a:tcPr marL="0" marR="0" marT="0" marB="0"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Readiness</a:t>
                      </a:r>
                      <a:endParaRPr lang="en-US" sz="1200" b="1" noProof="0" dirty="0">
                        <a:solidFill>
                          <a:schemeClr val="bg1"/>
                        </a:solidFill>
                      </a:endParaRPr>
                    </a:p>
                  </a:txBody>
                  <a:tcPr marL="0" marR="0" marT="0" marB="0"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200" b="1" noProof="0" dirty="0" smtClean="0">
                          <a:solidFill>
                            <a:schemeClr val="bg1"/>
                          </a:solidFill>
                        </a:rPr>
                        <a:t>Hardware</a:t>
                      </a:r>
                      <a:r>
                        <a:rPr lang="en-US" sz="1200" b="1" baseline="0" noProof="0" dirty="0" smtClean="0">
                          <a:solidFill>
                            <a:schemeClr val="bg1"/>
                          </a:solidFill>
                        </a:rPr>
                        <a:t> coverage</a:t>
                      </a:r>
                      <a:endParaRPr lang="en-US" sz="1200" b="1" noProof="0" dirty="0">
                        <a:solidFill>
                          <a:schemeClr val="bg1"/>
                        </a:solidFill>
                      </a:endParaRPr>
                    </a:p>
                  </a:txBody>
                  <a:tcPr marL="0" marR="0"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accent1"/>
                    </a:solidFill>
                  </a:tcPr>
                </a:tc>
              </a:tr>
              <a:tr h="25298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8" name="Picture 7"/>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8956" y="119077"/>
            <a:ext cx="873084" cy="878904"/>
          </a:xfrm>
          <a:prstGeom prst="rect">
            <a:avLst/>
          </a:prstGeom>
        </p:spPr>
      </p:pic>
      <p:sp>
        <p:nvSpPr>
          <p:cNvPr id="15" name="Content Placeholder 2"/>
          <p:cNvSpPr>
            <a:spLocks noGrp="1"/>
          </p:cNvSpPr>
          <p:nvPr>
            <p:ph idx="1"/>
          </p:nvPr>
        </p:nvSpPr>
        <p:spPr>
          <a:xfrm>
            <a:off x="457200" y="1277496"/>
            <a:ext cx="8686800" cy="2169825"/>
          </a:xfrm>
        </p:spPr>
        <p:txBody>
          <a:bodyPr/>
          <a:lstStyle/>
          <a:p>
            <a:pPr lvl="0"/>
            <a:r>
              <a:rPr lang="en-US" dirty="0" smtClean="0"/>
              <a:t>What is it ?</a:t>
            </a:r>
          </a:p>
          <a:p>
            <a:pPr lvl="1"/>
            <a:r>
              <a:rPr lang="en-US" sz="1500" dirty="0" smtClean="0"/>
              <a:t>Collection of C Libraries covering STM32 peripherals</a:t>
            </a:r>
          </a:p>
          <a:p>
            <a:pPr lvl="0"/>
            <a:r>
              <a:rPr lang="en-US" dirty="0" smtClean="0"/>
              <a:t>Target Audience</a:t>
            </a:r>
          </a:p>
          <a:p>
            <a:pPr lvl="1"/>
            <a:r>
              <a:rPr lang="en-US" sz="1500" dirty="0"/>
              <a:t>Embedded systems developers with </a:t>
            </a:r>
            <a:r>
              <a:rPr lang="en-US" sz="1500" dirty="0" smtClean="0"/>
              <a:t>procedural </a:t>
            </a:r>
            <a:r>
              <a:rPr lang="en-US" sz="1500" dirty="0"/>
              <a:t>C background. </a:t>
            </a:r>
            <a:r>
              <a:rPr lang="en-US" sz="1500" dirty="0" smtClean="0"/>
              <a:t>All </a:t>
            </a:r>
            <a:r>
              <a:rPr lang="en-US" sz="1500" dirty="0"/>
              <a:t>existing STM32 customer base prior to the </a:t>
            </a:r>
            <a:r>
              <a:rPr lang="en-US" sz="1500" dirty="0" smtClean="0"/>
              <a:t>STM32Cube launch, willing to keep same supporting technology for future projects, and same STM32 series.</a:t>
            </a:r>
          </a:p>
        </p:txBody>
      </p:sp>
      <p:sp>
        <p:nvSpPr>
          <p:cNvPr id="16" name="Content Placeholder 2"/>
          <p:cNvSpPr txBox="1">
            <a:spLocks/>
          </p:cNvSpPr>
          <p:nvPr/>
        </p:nvSpPr>
        <p:spPr>
          <a:xfrm>
            <a:off x="457200" y="3447321"/>
            <a:ext cx="4320480" cy="2400657"/>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Features:</a:t>
            </a:r>
          </a:p>
          <a:p>
            <a:pPr lvl="1"/>
            <a:r>
              <a:rPr lang="en-US" sz="1500" dirty="0" smtClean="0"/>
              <a:t>Average optimization, fitting lots of situations</a:t>
            </a:r>
          </a:p>
          <a:p>
            <a:pPr lvl="1"/>
            <a:r>
              <a:rPr lang="en-US" sz="1500" dirty="0" smtClean="0"/>
              <a:t>No need </a:t>
            </a:r>
            <a:r>
              <a:rPr lang="en-US" sz="1500" dirty="0"/>
              <a:t>for direct register manipulation</a:t>
            </a:r>
          </a:p>
          <a:p>
            <a:pPr lvl="1"/>
            <a:r>
              <a:rPr lang="en-US" sz="1500" dirty="0"/>
              <a:t>100% coverage of all peripherals</a:t>
            </a:r>
          </a:p>
          <a:p>
            <a:pPr lvl="1"/>
            <a:r>
              <a:rPr lang="en-US" sz="1500" dirty="0" smtClean="0"/>
              <a:t>Easier </a:t>
            </a:r>
            <a:r>
              <a:rPr lang="en-US" sz="1500" dirty="0"/>
              <a:t>debugging of procedural </a:t>
            </a:r>
            <a:r>
              <a:rPr lang="en-US" sz="1500" dirty="0" smtClean="0"/>
              <a:t>code</a:t>
            </a:r>
            <a:endParaRPr lang="en-US" sz="1500" dirty="0"/>
          </a:p>
          <a:p>
            <a:pPr lvl="1"/>
            <a:r>
              <a:rPr lang="en-US" sz="1500" dirty="0" smtClean="0"/>
              <a:t>Extensions for complex </a:t>
            </a:r>
            <a:r>
              <a:rPr lang="en-US" sz="1500" dirty="0"/>
              <a:t>middleware such as </a:t>
            </a:r>
            <a:r>
              <a:rPr lang="en-US" sz="1500" dirty="0" smtClean="0"/>
              <a:t>USB/TCP-IP/Graphics/Touch Sense</a:t>
            </a:r>
            <a:endParaRPr lang="en-US" sz="1500" dirty="0"/>
          </a:p>
        </p:txBody>
      </p:sp>
      <p:sp>
        <p:nvSpPr>
          <p:cNvPr id="19" name="Content Placeholder 2"/>
          <p:cNvSpPr txBox="1">
            <a:spLocks/>
          </p:cNvSpPr>
          <p:nvPr/>
        </p:nvSpPr>
        <p:spPr>
          <a:xfrm>
            <a:off x="4355976" y="3447321"/>
            <a:ext cx="4788024" cy="2646878"/>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Limitations:</a:t>
            </a:r>
          </a:p>
          <a:p>
            <a:pPr lvl="1"/>
            <a:r>
              <a:rPr lang="en-US" sz="1500" dirty="0" smtClean="0"/>
              <a:t>Specific </a:t>
            </a:r>
            <a:r>
              <a:rPr lang="en-US" sz="1500" dirty="0"/>
              <a:t>to certain STM32 series.</a:t>
            </a:r>
          </a:p>
          <a:p>
            <a:pPr lvl="1"/>
            <a:r>
              <a:rPr lang="en-US" sz="1500" dirty="0"/>
              <a:t>No common HAL API prevents application portability between series</a:t>
            </a:r>
          </a:p>
          <a:p>
            <a:pPr lvl="1"/>
            <a:r>
              <a:rPr lang="en-US" sz="1500" dirty="0"/>
              <a:t>Middleware libraries may not be unified for each series</a:t>
            </a:r>
          </a:p>
          <a:p>
            <a:pPr lvl="1"/>
            <a:r>
              <a:rPr lang="en-US" sz="1500" dirty="0" smtClean="0"/>
              <a:t>Doesn’t support forward </a:t>
            </a:r>
            <a:r>
              <a:rPr lang="en-US" sz="1500" dirty="0"/>
              <a:t>STM32 series starting with </a:t>
            </a:r>
            <a:r>
              <a:rPr lang="en-US" sz="1500" dirty="0" smtClean="0"/>
              <a:t>STM32 L0 and F7</a:t>
            </a:r>
            <a:endParaRPr lang="en-US" sz="1500" dirty="0"/>
          </a:p>
          <a:p>
            <a:pPr lvl="1"/>
            <a:endParaRPr lang="en-US" dirty="0" smtClean="0"/>
          </a:p>
        </p:txBody>
      </p:sp>
    </p:spTree>
    <p:extLst>
      <p:ext uri="{BB962C8B-B14F-4D97-AF65-F5344CB8AC3E}">
        <p14:creationId xmlns:p14="http://schemas.microsoft.com/office/powerpoint/2010/main" val="212525258"/>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16632"/>
            <a:ext cx="8640960" cy="1143000"/>
          </a:xfrm>
        </p:spPr>
        <p:txBody>
          <a:bodyPr>
            <a:normAutofit/>
          </a:bodyPr>
          <a:lstStyle/>
          <a:p>
            <a:r>
              <a:rPr lang="fr-FR" dirty="0" smtClean="0"/>
              <a:t>STM32Cube - Embedded software</a:t>
            </a:r>
            <a:endParaRPr lang="fr-FR"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19</a:t>
            </a:fld>
            <a:endParaRPr lang="fr-FR" dirty="0"/>
          </a:p>
        </p:txBody>
      </p:sp>
      <p:grpSp>
        <p:nvGrpSpPr>
          <p:cNvPr id="3" name="Group 2"/>
          <p:cNvGrpSpPr/>
          <p:nvPr/>
        </p:nvGrpSpPr>
        <p:grpSpPr>
          <a:xfrm>
            <a:off x="6438465" y="1259632"/>
            <a:ext cx="2451776" cy="1756588"/>
            <a:chOff x="808475" y="2456136"/>
            <a:chExt cx="3715569" cy="2662040"/>
          </a:xfrm>
        </p:grpSpPr>
        <p:sp>
          <p:nvSpPr>
            <p:cNvPr id="35" name="Rounded Rectangle 34"/>
            <p:cNvSpPr/>
            <p:nvPr/>
          </p:nvSpPr>
          <p:spPr>
            <a:xfrm>
              <a:off x="808476" y="4385116"/>
              <a:ext cx="3715568" cy="733060"/>
            </a:xfrm>
            <a:prstGeom prst="roundRect">
              <a:avLst>
                <a:gd name="adj" fmla="val 7413"/>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600" b="1" dirty="0" smtClean="0">
                <a:solidFill>
                  <a:schemeClr val="accent1"/>
                </a:solidFill>
              </a:endParaRPr>
            </a:p>
            <a:p>
              <a:pPr algn="ctr"/>
              <a:r>
                <a:rPr lang="en-US" sz="1600" b="1" dirty="0" smtClean="0">
                  <a:solidFill>
                    <a:schemeClr val="accent1"/>
                  </a:solidFill>
                </a:rPr>
                <a:t>STM32Cube</a:t>
              </a:r>
            </a:p>
            <a:p>
              <a:pPr algn="ctr"/>
              <a:r>
                <a:rPr lang="en-US" sz="800" b="1" dirty="0" smtClean="0">
                  <a:solidFill>
                    <a:schemeClr val="accent1"/>
                  </a:solidFill>
                </a:rPr>
                <a:t>STM32 Hardware abstraction layer  </a:t>
              </a:r>
            </a:p>
            <a:p>
              <a:pPr algn="ctr"/>
              <a:endParaRPr lang="en-US" sz="800" b="1" dirty="0">
                <a:solidFill>
                  <a:schemeClr val="accent1"/>
                </a:solidFill>
              </a:endParaRPr>
            </a:p>
          </p:txBody>
        </p:sp>
        <p:sp>
          <p:nvSpPr>
            <p:cNvPr id="38" name="Rounded Rectangle 37"/>
            <p:cNvSpPr/>
            <p:nvPr/>
          </p:nvSpPr>
          <p:spPr>
            <a:xfrm>
              <a:off x="808476" y="2936583"/>
              <a:ext cx="3715568" cy="1368277"/>
            </a:xfrm>
            <a:prstGeom prst="roundRect">
              <a:avLst>
                <a:gd name="adj" fmla="val 9023"/>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sz="1600" b="1" dirty="0" smtClean="0">
                  <a:solidFill>
                    <a:schemeClr val="accent1"/>
                  </a:solidFill>
                </a:rPr>
                <a:t>STM32Cube</a:t>
              </a:r>
            </a:p>
            <a:p>
              <a:pPr algn="ctr"/>
              <a:r>
                <a:rPr lang="en-US" sz="800" b="1" dirty="0" smtClean="0">
                  <a:solidFill>
                    <a:schemeClr val="accent1"/>
                  </a:solidFill>
                </a:rPr>
                <a:t>Middleware</a:t>
              </a:r>
            </a:p>
          </p:txBody>
        </p:sp>
        <p:sp>
          <p:nvSpPr>
            <p:cNvPr id="39" name="Flowchart: Alternate Process 38"/>
            <p:cNvSpPr/>
            <p:nvPr/>
          </p:nvSpPr>
          <p:spPr>
            <a:xfrm>
              <a:off x="896217" y="3598563"/>
              <a:ext cx="673905" cy="575595"/>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0" name="Flowchart: Alternate Process 39"/>
            <p:cNvSpPr/>
            <p:nvPr/>
          </p:nvSpPr>
          <p:spPr>
            <a:xfrm>
              <a:off x="1642426" y="3600460"/>
              <a:ext cx="648071" cy="573698"/>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1" name="Flowchart: Alternate Process 40"/>
            <p:cNvSpPr/>
            <p:nvPr/>
          </p:nvSpPr>
          <p:spPr>
            <a:xfrm>
              <a:off x="2362505" y="3608931"/>
              <a:ext cx="648071" cy="564943"/>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2" name="Flowchart: Alternate Process 41"/>
            <p:cNvSpPr/>
            <p:nvPr/>
          </p:nvSpPr>
          <p:spPr>
            <a:xfrm>
              <a:off x="3082586" y="3604836"/>
              <a:ext cx="648071" cy="564943"/>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3" name="Flowchart: Alternate Process 42"/>
            <p:cNvSpPr/>
            <p:nvPr/>
          </p:nvSpPr>
          <p:spPr>
            <a:xfrm>
              <a:off x="3833270" y="3605478"/>
              <a:ext cx="545458" cy="564943"/>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endParaRPr lang="en-US" sz="900" b="1" dirty="0" smtClean="0"/>
            </a:p>
          </p:txBody>
        </p:sp>
        <p:sp>
          <p:nvSpPr>
            <p:cNvPr id="44" name="Flowchart: Alternate Process 43"/>
            <p:cNvSpPr/>
            <p:nvPr/>
          </p:nvSpPr>
          <p:spPr>
            <a:xfrm>
              <a:off x="808475" y="2456136"/>
              <a:ext cx="3715569" cy="397137"/>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smtClean="0">
                  <a:solidFill>
                    <a:schemeClr val="accent5"/>
                  </a:solidFill>
                </a:rPr>
                <a:t>User code</a:t>
              </a:r>
              <a:endParaRPr lang="en-US" sz="1600" b="1" dirty="0">
                <a:solidFill>
                  <a:schemeClr val="accent5"/>
                </a:solidFill>
              </a:endParaRPr>
            </a:p>
          </p:txBody>
        </p:sp>
        <p:pic>
          <p:nvPicPr>
            <p:cNvPr id="48" name="Picture 2" descr="C:\Users\claire long\Documents\Claire\STM32\STM32Cube\png_v5\pictos_stm32_cube-1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768" y="3628688"/>
              <a:ext cx="500567" cy="50390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claire long\Documents\Claire\STM32\STM32Cube\png_v5\pictos_stm32_cube-2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1998" y="3556680"/>
              <a:ext cx="667829" cy="67227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4542" y="3818836"/>
              <a:ext cx="453892" cy="16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 descr="C:\Users\claire long\Documents\Claire\STM32\STM32Cube\png_v5\pictos_stm32_cube-2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9751" y="3610551"/>
              <a:ext cx="563150" cy="56690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4945" y="3647476"/>
              <a:ext cx="523194" cy="526682"/>
            </a:xfrm>
            <a:prstGeom prst="rect">
              <a:avLst/>
            </a:prstGeom>
          </p:spPr>
        </p:pic>
      </p:grpSp>
      <p:graphicFrame>
        <p:nvGraphicFramePr>
          <p:cNvPr id="27" name="Table 26"/>
          <p:cNvGraphicFramePr>
            <a:graphicFrameLocks noGrp="1"/>
          </p:cNvGraphicFramePr>
          <p:nvPr>
            <p:extLst/>
          </p:nvPr>
        </p:nvGraphicFramePr>
        <p:xfrm>
          <a:off x="1197528" y="6113891"/>
          <a:ext cx="7268114" cy="640080"/>
        </p:xfrm>
        <a:graphic>
          <a:graphicData uri="http://schemas.openxmlformats.org/drawingml/2006/table">
            <a:tbl>
              <a:tblPr firstRow="1" bandRow="1">
                <a:tableStyleId>{93296810-A885-4BE3-A3E7-6D5BEEA58F35}</a:tableStyleId>
              </a:tblPr>
              <a:tblGrid>
                <a:gridCol w="1419190"/>
                <a:gridCol w="1419190"/>
                <a:gridCol w="1419190"/>
                <a:gridCol w="1419190"/>
                <a:gridCol w="1591354"/>
              </a:tblGrid>
              <a:tr h="181449">
                <a:tc>
                  <a:txBody>
                    <a:bodyPr/>
                    <a:lstStyle/>
                    <a:p>
                      <a:pPr algn="ctr"/>
                      <a:r>
                        <a:rPr lang="en-US" sz="1200" b="1" noProof="0" dirty="0" smtClean="0">
                          <a:solidFill>
                            <a:schemeClr val="bg1"/>
                          </a:solidFill>
                        </a:rPr>
                        <a:t>Portability</a:t>
                      </a:r>
                      <a:endParaRPr lang="en-US" sz="1200" b="1" noProof="0" dirty="0">
                        <a:solidFill>
                          <a:schemeClr val="bg1"/>
                        </a:solidFill>
                      </a:endParaRPr>
                    </a:p>
                  </a:txBody>
                  <a:tcPr marL="0" marR="0"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solidFill>
                      <a:schemeClr val="accent1"/>
                    </a:solidFill>
                  </a:tcPr>
                </a:tc>
                <a:tc>
                  <a:txBody>
                    <a:bodyPr/>
                    <a:lstStyle/>
                    <a:p>
                      <a:pPr algn="ctr"/>
                      <a:r>
                        <a:rPr lang="en-US" sz="1200" b="1" noProof="0" dirty="0" smtClean="0">
                          <a:solidFill>
                            <a:schemeClr val="bg1"/>
                          </a:solidFill>
                        </a:rPr>
                        <a:t>Optimization</a:t>
                      </a:r>
                    </a:p>
                    <a:p>
                      <a:pPr algn="ctr"/>
                      <a:r>
                        <a:rPr lang="en-US" sz="1200" b="1" noProof="0" dirty="0" smtClean="0">
                          <a:solidFill>
                            <a:schemeClr val="bg1"/>
                          </a:solidFill>
                        </a:rPr>
                        <a:t>(Memory</a:t>
                      </a:r>
                      <a:r>
                        <a:rPr lang="en-US" sz="1200" b="1" baseline="0" noProof="0" dirty="0" smtClean="0">
                          <a:solidFill>
                            <a:schemeClr val="bg1"/>
                          </a:solidFill>
                        </a:rPr>
                        <a:t> &amp; </a:t>
                      </a:r>
                      <a:r>
                        <a:rPr lang="en-US" sz="1200" b="1" baseline="0" noProof="0" dirty="0" err="1" smtClean="0">
                          <a:solidFill>
                            <a:schemeClr val="bg1"/>
                          </a:solidFill>
                        </a:rPr>
                        <a:t>Mips</a:t>
                      </a:r>
                      <a:r>
                        <a:rPr lang="en-US" sz="1200" b="1" baseline="0" noProof="0" dirty="0" smtClean="0">
                          <a:solidFill>
                            <a:schemeClr val="bg1"/>
                          </a:solidFill>
                        </a:rPr>
                        <a:t>)</a:t>
                      </a:r>
                      <a:endParaRPr lang="en-US" sz="1200" b="1" noProof="0" dirty="0">
                        <a:solidFill>
                          <a:schemeClr val="bg1"/>
                        </a:solidFill>
                      </a:endParaRPr>
                    </a:p>
                  </a:txBody>
                  <a:tcPr marL="0" marR="0" marT="0" marB="0" anchor="ctr">
                    <a:lnT w="12700" cap="flat" cmpd="sng" algn="ctr">
                      <a:solidFill>
                        <a:schemeClr val="accent1"/>
                      </a:solidFill>
                      <a:prstDash val="solid"/>
                      <a:round/>
                      <a:headEnd type="none" w="med" len="med"/>
                      <a:tailEnd type="none" w="med" len="med"/>
                    </a:lnT>
                    <a:solidFill>
                      <a:schemeClr val="accent1"/>
                    </a:solidFill>
                  </a:tcPr>
                </a:tc>
                <a:tc>
                  <a:txBody>
                    <a:bodyPr/>
                    <a:lstStyle/>
                    <a:p>
                      <a:pPr algn="ctr"/>
                      <a:r>
                        <a:rPr lang="en-US" sz="1200" b="1" noProof="0" dirty="0" smtClean="0">
                          <a:solidFill>
                            <a:schemeClr val="bg1"/>
                          </a:solidFill>
                        </a:rPr>
                        <a:t>Easy</a:t>
                      </a:r>
                      <a:endParaRPr lang="en-US" sz="1200" b="1" baseline="0" noProof="0" dirty="0" smtClean="0">
                        <a:solidFill>
                          <a:schemeClr val="bg1"/>
                        </a:solidFill>
                      </a:endParaRPr>
                    </a:p>
                  </a:txBody>
                  <a:tcPr marL="0" marR="0" marT="0" marB="0" anchor="ctr">
                    <a:lnT w="12700" cap="flat" cmpd="sng" algn="ctr">
                      <a:solidFill>
                        <a:schemeClr val="accent1"/>
                      </a:solidFill>
                      <a:prstDash val="solid"/>
                      <a:round/>
                      <a:headEnd type="none" w="med" len="med"/>
                      <a:tailEnd type="none" w="med" len="med"/>
                    </a:lnT>
                    <a:solidFill>
                      <a:schemeClr val="accent1"/>
                    </a:solidFill>
                  </a:tcPr>
                </a:tc>
                <a:tc>
                  <a:txBody>
                    <a:bodyPr/>
                    <a:lstStyle/>
                    <a:p>
                      <a:pPr algn="ctr"/>
                      <a:r>
                        <a:rPr lang="en-US" sz="1200" b="1" noProof="0" dirty="0" smtClean="0">
                          <a:solidFill>
                            <a:schemeClr val="bg1"/>
                          </a:solidFill>
                        </a:rPr>
                        <a:t>Readiness</a:t>
                      </a:r>
                      <a:endParaRPr lang="en-US" sz="1200" b="1" noProof="0" dirty="0">
                        <a:solidFill>
                          <a:schemeClr val="bg1"/>
                        </a:solidFill>
                      </a:endParaRPr>
                    </a:p>
                  </a:txBody>
                  <a:tcPr marL="0" marR="0" marT="0" marB="0" anchor="ctr">
                    <a:lnT w="12700" cap="flat" cmpd="sng" algn="ctr">
                      <a:solidFill>
                        <a:schemeClr val="accent1"/>
                      </a:solidFill>
                      <a:prstDash val="solid"/>
                      <a:round/>
                      <a:headEnd type="none" w="med" len="med"/>
                      <a:tailEnd type="none" w="med" len="med"/>
                    </a:lnT>
                    <a:solidFill>
                      <a:schemeClr val="accent1"/>
                    </a:solidFill>
                  </a:tcPr>
                </a:tc>
                <a:tc>
                  <a:txBody>
                    <a:bodyPr/>
                    <a:lstStyle/>
                    <a:p>
                      <a:pPr algn="ctr"/>
                      <a:r>
                        <a:rPr lang="en-US" sz="1200" b="1" noProof="0" dirty="0" smtClean="0">
                          <a:solidFill>
                            <a:schemeClr val="bg1"/>
                          </a:solidFill>
                        </a:rPr>
                        <a:t>Hardware</a:t>
                      </a:r>
                      <a:r>
                        <a:rPr lang="en-US" sz="1200" b="1" baseline="0" noProof="0" dirty="0" smtClean="0">
                          <a:solidFill>
                            <a:schemeClr val="bg1"/>
                          </a:solidFill>
                        </a:rPr>
                        <a:t> coverage</a:t>
                      </a:r>
                      <a:endParaRPr lang="en-US" sz="1200" b="1" noProof="0" dirty="0">
                        <a:solidFill>
                          <a:schemeClr val="bg1"/>
                        </a:solidFill>
                      </a:endParaRPr>
                    </a:p>
                  </a:txBody>
                  <a:tcPr marL="0" marR="0"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solidFill>
                      <a:schemeClr val="accent1"/>
                    </a:solidFill>
                  </a:tcPr>
                </a:tc>
              </a:tr>
              <a:tr h="15120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800" dirty="0" smtClean="0">
                          <a:solidFill>
                            <a:schemeClr val="accent4"/>
                          </a:solidFill>
                        </a:rPr>
                        <a:t>+++</a:t>
                      </a:r>
                      <a:endParaRPr lang="en-US" sz="1800" dirty="0">
                        <a:solidFill>
                          <a:schemeClr val="accent4"/>
                        </a:solidFill>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chemeClr val="bg1"/>
                    </a:solidFill>
                  </a:tcPr>
                </a:tc>
              </a:tr>
            </a:tbl>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432" y="215252"/>
            <a:ext cx="881096" cy="881096"/>
          </a:xfrm>
          <a:prstGeom prst="rect">
            <a:avLst/>
          </a:prstGeom>
        </p:spPr>
      </p:pic>
      <p:sp>
        <p:nvSpPr>
          <p:cNvPr id="28" name="Content Placeholder 2"/>
          <p:cNvSpPr txBox="1">
            <a:spLocks/>
          </p:cNvSpPr>
          <p:nvPr/>
        </p:nvSpPr>
        <p:spPr>
          <a:xfrm>
            <a:off x="457200" y="1277496"/>
            <a:ext cx="5864666" cy="2169825"/>
          </a:xfrm>
          <a:prstGeom prst="rect">
            <a:avLst/>
          </a:prstGeom>
        </p:spPr>
        <p:txBody>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What is it ?</a:t>
            </a:r>
          </a:p>
          <a:p>
            <a:pPr lvl="1"/>
            <a:r>
              <a:rPr lang="en-US" sz="1500" dirty="0" smtClean="0"/>
              <a:t>Full featured packages with drivers, USB, TCP/IP, Graphics, File system and RTOS</a:t>
            </a:r>
          </a:p>
          <a:p>
            <a:pPr lvl="1"/>
            <a:r>
              <a:rPr lang="en-US" sz="1500" dirty="0" smtClean="0"/>
              <a:t>Set of common application programming interfaces, ensuring high portability inside whole STM32 family</a:t>
            </a:r>
          </a:p>
        </p:txBody>
      </p:sp>
      <p:sp>
        <p:nvSpPr>
          <p:cNvPr id="29" name="Content Placeholder 2"/>
          <p:cNvSpPr txBox="1">
            <a:spLocks/>
          </p:cNvSpPr>
          <p:nvPr/>
        </p:nvSpPr>
        <p:spPr>
          <a:xfrm>
            <a:off x="457198" y="2770634"/>
            <a:ext cx="8579297" cy="938719"/>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Target Audience</a:t>
            </a:r>
          </a:p>
          <a:p>
            <a:pPr lvl="1"/>
            <a:r>
              <a:rPr lang="en-US" sz="1500" dirty="0"/>
              <a:t>Embedded system developers with a strong structured C </a:t>
            </a:r>
            <a:r>
              <a:rPr lang="en-US" sz="1500" dirty="0" smtClean="0"/>
              <a:t>background. New </a:t>
            </a:r>
            <a:r>
              <a:rPr lang="en-US" sz="1500" dirty="0"/>
              <a:t>customers looking for a </a:t>
            </a:r>
            <a:r>
              <a:rPr lang="en-US" sz="1500" dirty="0" smtClean="0"/>
              <a:t>fast </a:t>
            </a:r>
            <a:r>
              <a:rPr lang="en-US" sz="1500" dirty="0"/>
              <a:t>way to evaluate </a:t>
            </a:r>
            <a:r>
              <a:rPr lang="en-US" sz="1500" dirty="0" smtClean="0"/>
              <a:t>STM32 and easy portability</a:t>
            </a:r>
            <a:endParaRPr lang="en-US" sz="1500" dirty="0"/>
          </a:p>
        </p:txBody>
      </p:sp>
      <p:sp>
        <p:nvSpPr>
          <p:cNvPr id="30" name="Content Placeholder 2"/>
          <p:cNvSpPr txBox="1">
            <a:spLocks/>
          </p:cNvSpPr>
          <p:nvPr/>
        </p:nvSpPr>
        <p:spPr>
          <a:xfrm>
            <a:off x="4355976" y="3728186"/>
            <a:ext cx="4788024" cy="2339102"/>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Limitations:</a:t>
            </a:r>
          </a:p>
          <a:p>
            <a:pPr lvl="1"/>
            <a:r>
              <a:rPr lang="en-US" sz="1500" dirty="0" smtClean="0"/>
              <a:t>May </a:t>
            </a:r>
            <a:r>
              <a:rPr lang="en-US" sz="1500" dirty="0"/>
              <a:t>be challenging to low level C programmers in the embedded space. </a:t>
            </a:r>
            <a:endParaRPr lang="en-US" sz="1500" dirty="0" smtClean="0"/>
          </a:p>
          <a:p>
            <a:pPr lvl="1"/>
            <a:r>
              <a:rPr lang="en-US" sz="1500" dirty="0" smtClean="0"/>
              <a:t>Higher portability creates bigger software footprints or more time spent executing adaptation code</a:t>
            </a:r>
          </a:p>
          <a:p>
            <a:pPr lvl="1"/>
            <a:r>
              <a:rPr lang="en-US" sz="1500" dirty="0" smtClean="0"/>
              <a:t>Not Available </a:t>
            </a:r>
            <a:r>
              <a:rPr lang="en-US" sz="1500" dirty="0"/>
              <a:t>(today) on STM32 </a:t>
            </a:r>
            <a:r>
              <a:rPr lang="en-US" sz="1500" dirty="0" smtClean="0"/>
              <a:t>F1 series</a:t>
            </a:r>
            <a:endParaRPr lang="en-US" sz="1500" dirty="0"/>
          </a:p>
          <a:p>
            <a:pPr lvl="1"/>
            <a:endParaRPr lang="en-US" dirty="0" smtClean="0"/>
          </a:p>
        </p:txBody>
      </p:sp>
      <p:sp>
        <p:nvSpPr>
          <p:cNvPr id="31" name="Content Placeholder 2"/>
          <p:cNvSpPr txBox="1">
            <a:spLocks/>
          </p:cNvSpPr>
          <p:nvPr/>
        </p:nvSpPr>
        <p:spPr>
          <a:xfrm>
            <a:off x="457198" y="3728186"/>
            <a:ext cx="4402833" cy="2400657"/>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Features:</a:t>
            </a:r>
          </a:p>
          <a:p>
            <a:pPr lvl="1"/>
            <a:r>
              <a:rPr lang="en-US" sz="1500" dirty="0" smtClean="0"/>
              <a:t>High level and functional abstraction</a:t>
            </a:r>
          </a:p>
          <a:p>
            <a:pPr lvl="1"/>
            <a:r>
              <a:rPr lang="en-US" sz="1500" dirty="0" smtClean="0"/>
              <a:t>Easy port from one series to another</a:t>
            </a:r>
          </a:p>
          <a:p>
            <a:pPr lvl="1"/>
            <a:r>
              <a:rPr lang="en-US" sz="1500" dirty="0" smtClean="0"/>
              <a:t>100% coverage of all peripherals</a:t>
            </a:r>
          </a:p>
          <a:p>
            <a:pPr lvl="1"/>
            <a:r>
              <a:rPr lang="en-US" sz="1500" dirty="0" smtClean="0"/>
              <a:t>Integrates complex middleware such as USB/TCP-IP/Graphics/Touch Sense/RTOS</a:t>
            </a:r>
          </a:p>
          <a:p>
            <a:pPr lvl="1"/>
            <a:r>
              <a:rPr lang="en-US" sz="1500" dirty="0" smtClean="0"/>
              <a:t>Can work with STM32CubeMX tool on the PC to generate initialization code</a:t>
            </a:r>
            <a:endParaRPr lang="en-US" sz="1500" dirty="0"/>
          </a:p>
        </p:txBody>
      </p:sp>
    </p:spTree>
    <p:extLst>
      <p:ext uri="{BB962C8B-B14F-4D97-AF65-F5344CB8AC3E}">
        <p14:creationId xmlns:p14="http://schemas.microsoft.com/office/powerpoint/2010/main" val="3278688093"/>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Tools Overview</a:t>
            </a:r>
            <a:endParaRPr lang="pt-BR" dirty="0"/>
          </a:p>
        </p:txBody>
      </p:sp>
      <p:sp>
        <p:nvSpPr>
          <p:cNvPr id="3" name="Content Placeholder 2"/>
          <p:cNvSpPr>
            <a:spLocks noGrp="1"/>
          </p:cNvSpPr>
          <p:nvPr>
            <p:ph idx="1"/>
          </p:nvPr>
        </p:nvSpPr>
        <p:spPr>
          <a:xfrm>
            <a:off x="457200" y="1277496"/>
            <a:ext cx="8229600" cy="5940088"/>
          </a:xfrm>
        </p:spPr>
        <p:txBody>
          <a:bodyPr/>
          <a:lstStyle/>
          <a:p>
            <a:r>
              <a:rPr lang="pt-BR" dirty="0" smtClean="0"/>
              <a:t>Overview Portfolio</a:t>
            </a:r>
          </a:p>
          <a:p>
            <a:r>
              <a:rPr lang="pt-BR" dirty="0" smtClean="0"/>
              <a:t>Evaluation Boards</a:t>
            </a:r>
          </a:p>
          <a:p>
            <a:r>
              <a:rPr lang="pt-BR" dirty="0" smtClean="0"/>
              <a:t>Free IDEs </a:t>
            </a:r>
          </a:p>
          <a:p>
            <a:pPr lvl="1"/>
            <a:r>
              <a:rPr lang="pt-BR" dirty="0" smtClean="0"/>
              <a:t>AC6</a:t>
            </a:r>
          </a:p>
          <a:p>
            <a:pPr lvl="1"/>
            <a:r>
              <a:rPr lang="pt-BR" dirty="0" smtClean="0"/>
              <a:t>CoIDE</a:t>
            </a:r>
          </a:p>
          <a:p>
            <a:pPr lvl="1"/>
            <a:r>
              <a:rPr lang="pt-BR" dirty="0" smtClean="0"/>
              <a:t>Keil (M0/M0+)</a:t>
            </a:r>
          </a:p>
          <a:p>
            <a:pPr lvl="1"/>
            <a:r>
              <a:rPr lang="pt-BR" dirty="0" smtClean="0"/>
              <a:t>mbed</a:t>
            </a:r>
          </a:p>
          <a:p>
            <a:r>
              <a:rPr lang="pt-BR" dirty="0" smtClean="0"/>
              <a:t>Ecosystem</a:t>
            </a:r>
          </a:p>
          <a:p>
            <a:pPr lvl="1"/>
            <a:r>
              <a:rPr lang="pt-BR" dirty="0" smtClean="0"/>
              <a:t>STM32CubeMX</a:t>
            </a:r>
          </a:p>
          <a:p>
            <a:pPr lvl="1"/>
            <a:r>
              <a:rPr lang="pt-BR" dirty="0" smtClean="0"/>
              <a:t>STLink Utility</a:t>
            </a:r>
          </a:p>
          <a:p>
            <a:pPr lvl="1"/>
            <a:r>
              <a:rPr lang="pt-BR" dirty="0" smtClean="0"/>
              <a:t>ST Visual Programmer (STVP)</a:t>
            </a:r>
          </a:p>
          <a:p>
            <a:pPr lvl="1"/>
            <a:r>
              <a:rPr lang="pt-BR" dirty="0" smtClean="0"/>
              <a:t>STM32 Flash Loader Demonstrator</a:t>
            </a:r>
          </a:p>
          <a:p>
            <a:pPr lvl="1"/>
            <a:r>
              <a:rPr lang="pt-BR" dirty="0" smtClean="0"/>
              <a:t>Dfuse</a:t>
            </a:r>
          </a:p>
          <a:p>
            <a:pPr lvl="1"/>
            <a:r>
              <a:rPr lang="pt-BR" dirty="0" smtClean="0"/>
              <a:t>STM Studio</a:t>
            </a:r>
          </a:p>
          <a:p>
            <a:endParaRPr lang="pt-BR" dirty="0" smtClean="0"/>
          </a:p>
          <a:p>
            <a:endParaRPr lang="pt-BR" dirty="0"/>
          </a:p>
        </p:txBody>
      </p:sp>
      <p:sp>
        <p:nvSpPr>
          <p:cNvPr id="4" name="Slide Number Placeholder 3"/>
          <p:cNvSpPr>
            <a:spLocks noGrp="1"/>
          </p:cNvSpPr>
          <p:nvPr>
            <p:ph type="sldNum" sz="quarter" idx="10"/>
          </p:nvPr>
        </p:nvSpPr>
        <p:spPr/>
        <p:txBody>
          <a:bodyPr/>
          <a:lstStyle/>
          <a:p>
            <a:pPr>
              <a:defRPr/>
            </a:pPr>
            <a:fld id="{A1299FCA-C490-4C43-AA02-A6096FBC69E9}" type="slidenum">
              <a:rPr lang="fr-FR" smtClean="0"/>
              <a:pPr>
                <a:defRPr/>
              </a:pPr>
              <a:t>2</a:t>
            </a:fld>
            <a:endParaRPr lang="fr-FR" dirty="0"/>
          </a:p>
        </p:txBody>
      </p:sp>
      <p:sp>
        <p:nvSpPr>
          <p:cNvPr id="5" name="Date Placeholder 4"/>
          <p:cNvSpPr>
            <a:spLocks noGrp="1"/>
          </p:cNvSpPr>
          <p:nvPr>
            <p:ph type="dt" sz="half" idx="11"/>
          </p:nvPr>
        </p:nvSpPr>
        <p:spPr/>
        <p:txBody>
          <a:bodyPr/>
          <a:lstStyle/>
          <a:p>
            <a:pPr>
              <a:defRPr/>
            </a:pPr>
            <a:fld id="{72568207-DF40-45BA-9340-2AA41162000B}" type="datetime1">
              <a:rPr lang="fr-FR" smtClean="0"/>
              <a:t>13/10/2015</a:t>
            </a:fld>
            <a:endParaRPr lang="fr-FR"/>
          </a:p>
        </p:txBody>
      </p:sp>
      <p:sp>
        <p:nvSpPr>
          <p:cNvPr id="6" name="Footer Placeholder 5"/>
          <p:cNvSpPr>
            <a:spLocks noGrp="1"/>
          </p:cNvSpPr>
          <p:nvPr>
            <p:ph type="ftr" sz="quarter" idx="12"/>
          </p:nvPr>
        </p:nvSpPr>
        <p:spPr/>
        <p:txBody>
          <a:bodyPr/>
          <a:lstStyle/>
          <a:p>
            <a:pPr>
              <a:defRPr/>
            </a:pPr>
            <a:r>
              <a:rPr lang="en-US" smtClean="0"/>
              <a:t>STM32F42xx Technical Training              </a:t>
            </a:r>
            <a:endParaRPr lang="en-US"/>
          </a:p>
        </p:txBody>
      </p:sp>
    </p:spTree>
    <p:extLst>
      <p:ext uri="{BB962C8B-B14F-4D97-AF65-F5344CB8AC3E}">
        <p14:creationId xmlns:p14="http://schemas.microsoft.com/office/powerpoint/2010/main" val="1003064416"/>
      </p:ext>
    </p:extLst>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just"/>
            <a:r>
              <a:rPr lang="en-US" dirty="0" smtClean="0"/>
              <a:t>ST Embedded software offer – Comparison</a:t>
            </a:r>
            <a:endParaRPr lang="en-US" dirty="0"/>
          </a:p>
        </p:txBody>
      </p:sp>
      <p:graphicFrame>
        <p:nvGraphicFramePr>
          <p:cNvPr id="6" name="Table 5"/>
          <p:cNvGraphicFramePr>
            <a:graphicFrameLocks noGrp="1"/>
          </p:cNvGraphicFramePr>
          <p:nvPr>
            <p:extLst/>
          </p:nvPr>
        </p:nvGraphicFramePr>
        <p:xfrm>
          <a:off x="539552" y="1556792"/>
          <a:ext cx="8136907" cy="2701884"/>
        </p:xfrm>
        <a:graphic>
          <a:graphicData uri="http://schemas.openxmlformats.org/drawingml/2006/table">
            <a:tbl>
              <a:tblPr/>
              <a:tblGrid>
                <a:gridCol w="2448272"/>
                <a:gridCol w="1008112"/>
                <a:gridCol w="1368152"/>
                <a:gridCol w="1036917"/>
                <a:gridCol w="1137727"/>
                <a:gridCol w="1137727"/>
              </a:tblGrid>
              <a:tr h="57082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r>
                        <a:rPr kumimoji="0" lang="en-GB" sz="1400" b="1" u="none" strike="noStrike" cap="none" normalizeH="0" baseline="0" dirty="0" smtClean="0">
                          <a:ln>
                            <a:noFill/>
                          </a:ln>
                          <a:solidFill>
                            <a:schemeClr val="bg1"/>
                          </a:solidFill>
                          <a:effectLst/>
                        </a:rPr>
                        <a:t>Offer</a:t>
                      </a:r>
                      <a:endParaRPr kumimoji="0" lang="en-GB" sz="1400" b="1" i="0" u="none" strike="noStrike" cap="none" normalizeH="0" baseline="0" dirty="0" smtClean="0">
                        <a:ln>
                          <a:noFill/>
                        </a:ln>
                        <a:solidFill>
                          <a:schemeClr val="bg1"/>
                        </a:solidFill>
                        <a:effectLst/>
                        <a:latin typeface="Arial" pitchFamily="34" charset="0"/>
                      </a:endParaRPr>
                    </a:p>
                  </a:txBody>
                  <a:tcPr marL="59762" marR="59762" marT="37353" marB="3735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Portability</a:t>
                      </a:r>
                      <a:endParaRPr lang="en-US" sz="1200" b="1" noProof="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Optimization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1" noProof="0" dirty="0" smtClean="0">
                          <a:solidFill>
                            <a:schemeClr val="bg1"/>
                          </a:solidFill>
                        </a:rPr>
                        <a:t>(Memory</a:t>
                      </a:r>
                      <a:r>
                        <a:rPr lang="en-US" sz="1200" b="1" baseline="0" noProof="0" dirty="0" smtClean="0">
                          <a:solidFill>
                            <a:schemeClr val="bg1"/>
                          </a:solidFill>
                        </a:rPr>
                        <a:t> &amp; </a:t>
                      </a:r>
                      <a:r>
                        <a:rPr lang="en-US" sz="1200" b="1" baseline="0" noProof="0" dirty="0" err="1" smtClean="0">
                          <a:solidFill>
                            <a:schemeClr val="bg1"/>
                          </a:solidFill>
                        </a:rPr>
                        <a:t>Mips</a:t>
                      </a:r>
                      <a:r>
                        <a:rPr lang="en-US" sz="1200" b="1" baseline="0" noProof="0" dirty="0" smtClean="0">
                          <a:solidFill>
                            <a:schemeClr val="bg1"/>
                          </a:solidFill>
                        </a:rPr>
                        <a:t>)</a:t>
                      </a:r>
                      <a:endParaRPr lang="en-US" sz="1200" b="1" noProof="0" dirty="0" smtClean="0">
                        <a:solidFill>
                          <a:schemeClr val="bg1"/>
                        </a:solidFill>
                      </a:endParaRPr>
                    </a:p>
                  </a:txBody>
                  <a:tcPr marL="0" marR="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Easy</a:t>
                      </a:r>
                      <a:endParaRPr lang="en-US" sz="1200" b="1" baseline="0" noProof="0" dirty="0" smtClean="0">
                        <a:solidFill>
                          <a:schemeClr val="bg1"/>
                        </a:solidFill>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Readiness</a:t>
                      </a:r>
                      <a:endParaRPr lang="en-US" sz="1200" b="1" noProof="0" dirty="0">
                        <a:solidFill>
                          <a:schemeClr val="bg1"/>
                        </a:solidFill>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pPr algn="ctr"/>
                      <a:r>
                        <a:rPr lang="en-US" sz="1200" b="1" noProof="0" dirty="0" smtClean="0">
                          <a:solidFill>
                            <a:schemeClr val="bg1"/>
                          </a:solidFill>
                        </a:rPr>
                        <a:t>Hardware</a:t>
                      </a:r>
                      <a:r>
                        <a:rPr lang="en-US" sz="1200" b="1" baseline="0" noProof="0" dirty="0" smtClean="0">
                          <a:solidFill>
                            <a:schemeClr val="bg1"/>
                          </a:solidFill>
                        </a:rPr>
                        <a:t> coverage</a:t>
                      </a:r>
                      <a:endParaRPr lang="en-US" sz="1200" b="1" noProof="0" dirty="0">
                        <a:solidFill>
                          <a:schemeClr val="bg1"/>
                        </a:solidFill>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r>
              <a:tr h="7103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1800"/>
                        </a:spcBef>
                      </a:pPr>
                      <a:r>
                        <a:rPr lang="en-US" sz="1200" dirty="0" smtClean="0">
                          <a:solidFill>
                            <a:schemeClr val="bg1"/>
                          </a:solidFill>
                        </a:rPr>
                        <a:t>STM32Snippets</a:t>
                      </a:r>
                      <a:endParaRPr lang="en-US" sz="1200" dirty="0">
                        <a:solidFill>
                          <a:schemeClr val="bg1"/>
                        </a:solidFill>
                      </a:endParaRPr>
                    </a:p>
                  </a:txBody>
                  <a:tcPr marL="43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2000" dirty="0">
                        <a:solidFill>
                          <a:schemeClr val="accent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kern="1200" dirty="0" smtClean="0">
                        <a:solidFill>
                          <a:schemeClr val="accent4"/>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103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1800"/>
                        </a:spcBef>
                      </a:pPr>
                      <a:r>
                        <a:rPr lang="en-US" sz="1200" baseline="0" dirty="0" smtClean="0">
                          <a:solidFill>
                            <a:schemeClr val="bg1"/>
                          </a:solidFill>
                        </a:rPr>
                        <a:t>Standard Peripheral Library</a:t>
                      </a:r>
                      <a:endParaRPr lang="en-US" sz="1200" baseline="0" dirty="0">
                        <a:solidFill>
                          <a:schemeClr val="bg1"/>
                        </a:solidFill>
                      </a:endParaRPr>
                    </a:p>
                  </a:txBody>
                  <a:tcPr marL="43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marL="0" marR="0" marT="72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marL="0" marR="0" marT="72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1035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1800"/>
                        </a:spcBef>
                      </a:pPr>
                      <a:r>
                        <a:rPr lang="en-US" sz="1200" dirty="0" smtClean="0">
                          <a:solidFill>
                            <a:schemeClr val="bg1"/>
                          </a:solidFill>
                        </a:rPr>
                        <a:t>STM32Cube</a:t>
                      </a:r>
                      <a:endParaRPr lang="en-US" sz="700" baseline="0" dirty="0">
                        <a:solidFill>
                          <a:schemeClr val="bg1"/>
                        </a:solidFill>
                      </a:endParaRPr>
                    </a:p>
                  </a:txBody>
                  <a:tcPr marL="43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fr-FR"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marL="0" marR="0" marT="72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marL="0" marR="0" marT="72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2000" dirty="0" smtClean="0">
                          <a:solidFill>
                            <a:schemeClr val="accent4"/>
                          </a:solidFill>
                        </a:rPr>
                        <a:t>+++</a:t>
                      </a:r>
                      <a:endParaRPr lang="en-US" sz="2000" dirty="0">
                        <a:solidFill>
                          <a:schemeClr val="accent4"/>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7" name="Picture 2" descr="C:\Users\ldesseig\Documents\My ST Documents\MCD\Projects\STM32Snippets\Branding Visuals\code_snipp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348880"/>
            <a:ext cx="334697" cy="334697"/>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Alternate Process 9"/>
          <p:cNvSpPr/>
          <p:nvPr/>
        </p:nvSpPr>
        <p:spPr>
          <a:xfrm>
            <a:off x="611560" y="3028702"/>
            <a:ext cx="292671" cy="312852"/>
          </a:xfrm>
          <a:prstGeom prst="flowChartAlternateProcess">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1000" b="1" dirty="0" smtClean="0"/>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7871" y="3064303"/>
            <a:ext cx="240051" cy="241651"/>
          </a:xfrm>
          <a:prstGeom prst="rect">
            <a:avLst/>
          </a:prstGeom>
        </p:spPr>
      </p:pic>
      <p:pic>
        <p:nvPicPr>
          <p:cNvPr id="12" name="Picture 2" descr="C:\Users\ldesseig\Documents\My ST Documents\MCD\Projects\STM32Cube V1\Branding Visuals\STM32_Cube_128x128px.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2831" t="10708" r="-7078" b="35752"/>
          <a:stretch/>
        </p:blipFill>
        <p:spPr bwMode="auto">
          <a:xfrm>
            <a:off x="556558" y="3737131"/>
            <a:ext cx="431999" cy="360000"/>
          </a:xfrm>
          <a:prstGeom prst="snip2DiagRect">
            <a:avLst>
              <a:gd name="adj1" fmla="val 0"/>
              <a:gd name="adj2" fmla="val 3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525274"/>
      </p:ext>
    </p:extLst>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768"/>
            <a:ext cx="8075240" cy="1143000"/>
          </a:xfrm>
        </p:spPr>
        <p:txBody>
          <a:bodyPr>
            <a:normAutofit fontScale="90000"/>
          </a:bodyPr>
          <a:lstStyle/>
          <a:p>
            <a:r>
              <a:rPr lang="en-US" dirty="0"/>
              <a:t>ST Embedded software offer</a:t>
            </a:r>
            <a:r>
              <a:rPr lang="fr-FR" dirty="0" smtClean="0"/>
              <a:t> - </a:t>
            </a:r>
            <a:r>
              <a:rPr lang="fr-FR" dirty="0" err="1" smtClean="0"/>
              <a:t>Positioning</a:t>
            </a:r>
            <a:endParaRPr lang="fr-FR"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21</a:t>
            </a:fld>
            <a:endParaRPr lang="fr-FR" dirty="0"/>
          </a:p>
        </p:txBody>
      </p:sp>
      <p:grpSp>
        <p:nvGrpSpPr>
          <p:cNvPr id="3" name="Group 2"/>
          <p:cNvGrpSpPr/>
          <p:nvPr/>
        </p:nvGrpSpPr>
        <p:grpSpPr>
          <a:xfrm>
            <a:off x="-384591" y="1412776"/>
            <a:ext cx="9397823" cy="4811445"/>
            <a:chOff x="-396779" y="1525709"/>
            <a:chExt cx="9145412" cy="4539772"/>
          </a:xfrm>
        </p:grpSpPr>
        <p:sp>
          <p:nvSpPr>
            <p:cNvPr id="54" name="Rounded Rectangle 53"/>
            <p:cNvSpPr/>
            <p:nvPr/>
          </p:nvSpPr>
          <p:spPr>
            <a:xfrm flipV="1">
              <a:off x="1989124" y="2544838"/>
              <a:ext cx="2908737" cy="2310036"/>
            </a:xfrm>
            <a:prstGeom prst="roundRect">
              <a:avLst>
                <a:gd name="adj" fmla="val 0"/>
              </a:avLst>
            </a:prstGeom>
            <a:solidFill>
              <a:schemeClr val="accent3">
                <a:lumMod val="40000"/>
                <a:lumOff val="6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689551" y="1883384"/>
              <a:ext cx="7690763" cy="3600423"/>
              <a:chOff x="1117294" y="1617911"/>
              <a:chExt cx="3940838" cy="4658230"/>
            </a:xfrm>
          </p:grpSpPr>
          <p:sp>
            <p:nvSpPr>
              <p:cNvPr id="9" name="Line 6"/>
              <p:cNvSpPr>
                <a:spLocks noChangeShapeType="1"/>
              </p:cNvSpPr>
              <p:nvPr/>
            </p:nvSpPr>
            <p:spPr bwMode="auto">
              <a:xfrm flipH="1" flipV="1">
                <a:off x="1117294" y="1617911"/>
                <a:ext cx="18266" cy="4658230"/>
              </a:xfrm>
              <a:prstGeom prst="line">
                <a:avLst/>
              </a:prstGeom>
              <a:ln w="28575">
                <a:headEnd/>
                <a:tailEnd type="triangle" w="med" len="med"/>
              </a:ln>
            </p:spPr>
            <p:style>
              <a:lnRef idx="1">
                <a:schemeClr val="accent3"/>
              </a:lnRef>
              <a:fillRef idx="0">
                <a:schemeClr val="accent3"/>
              </a:fillRef>
              <a:effectRef idx="0">
                <a:schemeClr val="accent3"/>
              </a:effectRef>
              <a:fontRef idx="minor">
                <a:schemeClr val="tx1"/>
              </a:fontRef>
            </p:style>
            <p:txBody>
              <a:bodyPr wrap="none" lIns="61918" tIns="30960" rIns="61918" bIns="30960"/>
              <a:lstStyle/>
              <a:p>
                <a:pPr>
                  <a:defRPr/>
                </a:pPr>
                <a:endParaRPr lang="en-US">
                  <a:solidFill>
                    <a:prstClr val="black"/>
                  </a:solidFill>
                </a:endParaRPr>
              </a:p>
            </p:txBody>
          </p:sp>
          <p:sp>
            <p:nvSpPr>
              <p:cNvPr id="10" name="Line 5"/>
              <p:cNvSpPr>
                <a:spLocks noChangeShapeType="1"/>
              </p:cNvSpPr>
              <p:nvPr/>
            </p:nvSpPr>
            <p:spPr bwMode="auto">
              <a:xfrm>
                <a:off x="1129189" y="6273996"/>
                <a:ext cx="3928943" cy="0"/>
              </a:xfrm>
              <a:prstGeom prst="line">
                <a:avLst/>
              </a:prstGeom>
              <a:ln w="28575">
                <a:headEnd/>
                <a:tailEnd type="triangle" w="med" len="med"/>
              </a:ln>
            </p:spPr>
            <p:style>
              <a:lnRef idx="1">
                <a:schemeClr val="accent3"/>
              </a:lnRef>
              <a:fillRef idx="0">
                <a:schemeClr val="accent3"/>
              </a:fillRef>
              <a:effectRef idx="0">
                <a:schemeClr val="accent3"/>
              </a:effectRef>
              <a:fontRef idx="minor">
                <a:schemeClr val="tx1"/>
              </a:fontRef>
            </p:style>
            <p:txBody>
              <a:bodyPr wrap="none" lIns="61918" tIns="30960" rIns="61918" bIns="30960"/>
              <a:lstStyle/>
              <a:p>
                <a:pPr>
                  <a:defRPr/>
                </a:pPr>
                <a:endParaRPr lang="en-US">
                  <a:solidFill>
                    <a:prstClr val="black"/>
                  </a:solidFill>
                </a:endParaRPr>
              </a:p>
            </p:txBody>
          </p:sp>
          <p:cxnSp>
            <p:nvCxnSpPr>
              <p:cNvPr id="11" name="Straight Connector 10"/>
              <p:cNvCxnSpPr/>
              <p:nvPr/>
            </p:nvCxnSpPr>
            <p:spPr>
              <a:xfrm flipV="1">
                <a:off x="1756796" y="1618982"/>
                <a:ext cx="0" cy="4656085"/>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293971" y="1618980"/>
                <a:ext cx="0" cy="4656085"/>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96318" y="4854875"/>
              <a:ext cx="1123165" cy="62755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r>
                <a:rPr lang="fr-FR" sz="1050" b="1" dirty="0" smtClean="0"/>
                <a:t/>
              </a:r>
              <a:br>
                <a:rPr lang="fr-FR" sz="1050" b="1" dirty="0" smtClean="0"/>
              </a:br>
              <a:r>
                <a:rPr lang="fr-FR" sz="1050" b="1" dirty="0" smtClean="0"/>
                <a:t/>
              </a:r>
              <a:br>
                <a:rPr lang="fr-FR" sz="1050" b="1" dirty="0" smtClean="0"/>
              </a:br>
              <a:r>
                <a:rPr lang="fr-FR" sz="1000" b="1" dirty="0" smtClean="0"/>
                <a:t>STM32Snippets</a:t>
              </a:r>
              <a:endParaRPr lang="fr-FR" sz="1000" b="1" dirty="0"/>
            </a:p>
          </p:txBody>
        </p:sp>
        <p:sp>
          <p:nvSpPr>
            <p:cNvPr id="18" name="Rectangle 17"/>
            <p:cNvSpPr/>
            <p:nvPr/>
          </p:nvSpPr>
          <p:spPr>
            <a:xfrm>
              <a:off x="1979713" y="4167513"/>
              <a:ext cx="2943866" cy="64664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050" b="1" dirty="0" smtClean="0"/>
                <a:t>             Standard </a:t>
              </a:r>
              <a:r>
                <a:rPr lang="fr-FR" sz="1050" b="1" dirty="0" err="1" smtClean="0"/>
                <a:t>Peripheral</a:t>
              </a:r>
              <a:r>
                <a:rPr lang="fr-FR" sz="1050" b="1" dirty="0" smtClean="0"/>
                <a:t> </a:t>
              </a:r>
              <a:r>
                <a:rPr lang="fr-FR" sz="1050" b="1" dirty="0" err="1" smtClean="0"/>
                <a:t>Libraries</a:t>
              </a:r>
              <a:endParaRPr lang="fr-FR" sz="1050" b="1" dirty="0"/>
            </a:p>
          </p:txBody>
        </p:sp>
        <p:sp>
          <p:nvSpPr>
            <p:cNvPr id="23" name="Text Box 20"/>
            <p:cNvSpPr txBox="1">
              <a:spLocks noChangeArrowheads="1"/>
            </p:cNvSpPr>
            <p:nvPr/>
          </p:nvSpPr>
          <p:spPr bwMode="auto">
            <a:xfrm>
              <a:off x="892578" y="5555641"/>
              <a:ext cx="1030768" cy="507269"/>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a:solidFill>
                    <a:srgbClr val="002152"/>
                  </a:solidFill>
                </a:rPr>
                <a:t>STM32 </a:t>
              </a:r>
              <a:r>
                <a:rPr lang="fr-FR" sz="1000" b="1" dirty="0" err="1">
                  <a:solidFill>
                    <a:srgbClr val="002152"/>
                  </a:solidFill>
                </a:rPr>
                <a:t>Device</a:t>
              </a:r>
              <a:endParaRPr lang="fr-FR" sz="1000" b="1" dirty="0">
                <a:solidFill>
                  <a:srgbClr val="002152"/>
                </a:solidFill>
              </a:endParaRPr>
            </a:p>
            <a:p>
              <a:pPr algn="ctr" eaLnBrk="0" hangingPunct="0"/>
              <a:r>
                <a:rPr lang="fr-FR" sz="1000" b="1" dirty="0">
                  <a:solidFill>
                    <a:srgbClr val="002152"/>
                  </a:solidFill>
                </a:rPr>
                <a:t>-</a:t>
              </a:r>
              <a:r>
                <a:rPr lang="fr-FR" sz="1000" b="1" dirty="0" err="1">
                  <a:solidFill>
                    <a:srgbClr val="002152"/>
                  </a:solidFill>
                </a:rPr>
                <a:t>specific</a:t>
              </a:r>
              <a:endParaRPr lang="fr-FR" sz="1000" b="1" dirty="0">
                <a:solidFill>
                  <a:srgbClr val="002152"/>
                </a:solidFill>
              </a:endParaRPr>
            </a:p>
            <a:p>
              <a:pPr algn="ctr" eaLnBrk="0" hangingPunct="0"/>
              <a:r>
                <a:rPr lang="fr-FR" sz="1000" i="1" dirty="0" err="1">
                  <a:solidFill>
                    <a:srgbClr val="002152"/>
                  </a:solidFill>
                </a:rPr>
                <a:t>f.i</a:t>
              </a:r>
              <a:r>
                <a:rPr lang="fr-FR" sz="1000" i="1" dirty="0">
                  <a:solidFill>
                    <a:srgbClr val="002152"/>
                  </a:solidFill>
                </a:rPr>
                <a:t>.: STM32F072</a:t>
              </a:r>
            </a:p>
          </p:txBody>
        </p:sp>
        <p:sp>
          <p:nvSpPr>
            <p:cNvPr id="24" name="Text Box 20"/>
            <p:cNvSpPr txBox="1">
              <a:spLocks noChangeArrowheads="1"/>
            </p:cNvSpPr>
            <p:nvPr/>
          </p:nvSpPr>
          <p:spPr bwMode="auto">
            <a:xfrm>
              <a:off x="2898594" y="5558212"/>
              <a:ext cx="954330" cy="507269"/>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a:solidFill>
                    <a:srgbClr val="002152"/>
                  </a:solidFill>
                </a:rPr>
                <a:t>STM32 </a:t>
              </a:r>
              <a:r>
                <a:rPr lang="fr-FR" sz="1000" b="1" dirty="0" err="1">
                  <a:solidFill>
                    <a:srgbClr val="002152"/>
                  </a:solidFill>
                </a:rPr>
                <a:t>Series</a:t>
              </a:r>
              <a:endParaRPr lang="fr-FR" sz="1000" b="1" dirty="0">
                <a:solidFill>
                  <a:srgbClr val="002152"/>
                </a:solidFill>
              </a:endParaRPr>
            </a:p>
            <a:p>
              <a:pPr algn="ctr" eaLnBrk="0" hangingPunct="0"/>
              <a:r>
                <a:rPr lang="fr-FR" sz="1000" b="1" dirty="0">
                  <a:solidFill>
                    <a:srgbClr val="002152"/>
                  </a:solidFill>
                </a:rPr>
                <a:t>-</a:t>
              </a:r>
              <a:r>
                <a:rPr lang="fr-FR" sz="1000" b="1" dirty="0" err="1">
                  <a:solidFill>
                    <a:srgbClr val="002152"/>
                  </a:solidFill>
                </a:rPr>
                <a:t>specific</a:t>
              </a:r>
              <a:endParaRPr lang="fr-FR" sz="1000" b="1" dirty="0">
                <a:solidFill>
                  <a:srgbClr val="002152"/>
                </a:solidFill>
              </a:endParaRPr>
            </a:p>
            <a:p>
              <a:pPr algn="ctr" eaLnBrk="0" hangingPunct="0"/>
              <a:r>
                <a:rPr lang="fr-FR" sz="1000" i="1" dirty="0" err="1">
                  <a:solidFill>
                    <a:srgbClr val="002152"/>
                  </a:solidFill>
                </a:rPr>
                <a:t>f.i</a:t>
              </a:r>
              <a:r>
                <a:rPr lang="fr-FR" sz="1000" i="1" dirty="0">
                  <a:solidFill>
                    <a:srgbClr val="002152"/>
                  </a:solidFill>
                </a:rPr>
                <a:t>.: STM32F1</a:t>
              </a:r>
              <a:endParaRPr lang="en-US" sz="1000" i="1" dirty="0">
                <a:solidFill>
                  <a:srgbClr val="002152"/>
                </a:solidFill>
              </a:endParaRPr>
            </a:p>
          </p:txBody>
        </p:sp>
        <p:sp>
          <p:nvSpPr>
            <p:cNvPr id="25" name="Text Box 20"/>
            <p:cNvSpPr txBox="1">
              <a:spLocks noChangeArrowheads="1"/>
            </p:cNvSpPr>
            <p:nvPr/>
          </p:nvSpPr>
          <p:spPr bwMode="auto">
            <a:xfrm>
              <a:off x="6256863" y="5632584"/>
              <a:ext cx="1003112" cy="229849"/>
            </a:xfrm>
            <a:prstGeom prst="rect">
              <a:avLst/>
            </a:prstGeom>
            <a:noFill/>
            <a:ln w="9525">
              <a:noFill/>
              <a:miter lim="800000"/>
              <a:headEnd/>
              <a:tailEnd/>
            </a:ln>
          </p:spPr>
          <p:txBody>
            <a:bodyPr wrap="none" lIns="75224" tIns="37613" rIns="75224" bIns="37613">
              <a:spAutoFit/>
            </a:bodyPr>
            <a:lstStyle/>
            <a:p>
              <a:pPr algn="ctr" eaLnBrk="0" hangingPunct="0"/>
              <a:r>
                <a:rPr lang="fr-FR" sz="1000" b="1" dirty="0" smtClean="0">
                  <a:solidFill>
                    <a:srgbClr val="002152"/>
                  </a:solidFill>
                </a:rPr>
                <a:t>STM32 </a:t>
              </a:r>
              <a:r>
                <a:rPr lang="fr-FR" sz="1000" b="1" dirty="0" err="1" smtClean="0">
                  <a:solidFill>
                    <a:srgbClr val="002152"/>
                  </a:solidFill>
                </a:rPr>
                <a:t>Family</a:t>
              </a:r>
              <a:endParaRPr lang="fr-FR" sz="1000" b="1" dirty="0" smtClean="0">
                <a:solidFill>
                  <a:srgbClr val="002152"/>
                </a:solidFill>
              </a:endParaRPr>
            </a:p>
          </p:txBody>
        </p:sp>
        <p:sp>
          <p:nvSpPr>
            <p:cNvPr id="33" name="Text Box 4"/>
            <p:cNvSpPr txBox="1">
              <a:spLocks noChangeArrowheads="1"/>
            </p:cNvSpPr>
            <p:nvPr/>
          </p:nvSpPr>
          <p:spPr bwMode="auto">
            <a:xfrm>
              <a:off x="7159571" y="5227318"/>
              <a:ext cx="1216140" cy="231372"/>
            </a:xfrm>
            <a:prstGeom prst="rect">
              <a:avLst/>
            </a:prstGeom>
            <a:noFill/>
            <a:ln w="63500" algn="ctr">
              <a:noFill/>
              <a:miter lim="800000"/>
              <a:headEnd/>
              <a:tailEnd/>
            </a:ln>
          </p:spPr>
          <p:txBody>
            <a:bodyPr wrap="square" lIns="75203" tIns="37603" rIns="75203" bIns="37603">
              <a:spAutoFit/>
            </a:bodyPr>
            <a:lstStyle/>
            <a:p>
              <a:pPr algn="ctr" eaLnBrk="0" hangingPunct="0">
                <a:spcBef>
                  <a:spcPct val="50000"/>
                </a:spcBef>
              </a:pPr>
              <a:r>
                <a:rPr lang="en-US" sz="1050" b="1" dirty="0" smtClean="0">
                  <a:solidFill>
                    <a:schemeClr val="accent3">
                      <a:lumMod val="75000"/>
                    </a:schemeClr>
                  </a:solidFill>
                </a:rPr>
                <a:t>Portability Level</a:t>
              </a:r>
              <a:endParaRPr lang="en-US" sz="1050" b="1" dirty="0">
                <a:solidFill>
                  <a:schemeClr val="accent3">
                    <a:lumMod val="75000"/>
                  </a:schemeClr>
                </a:solidFill>
              </a:endParaRPr>
            </a:p>
          </p:txBody>
        </p:sp>
        <p:sp>
          <p:nvSpPr>
            <p:cNvPr id="35" name="Rounded Rectangle 34"/>
            <p:cNvSpPr/>
            <p:nvPr/>
          </p:nvSpPr>
          <p:spPr>
            <a:xfrm>
              <a:off x="4977432" y="2544841"/>
              <a:ext cx="3291160" cy="2306859"/>
            </a:xfrm>
            <a:prstGeom prst="roundRect">
              <a:avLst>
                <a:gd name="adj" fmla="val 0"/>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p:cNvSpPr/>
            <p:nvPr/>
          </p:nvSpPr>
          <p:spPr>
            <a:xfrm>
              <a:off x="5039153" y="3950290"/>
              <a:ext cx="3157431" cy="8550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b="1" dirty="0" smtClean="0">
                  <a:solidFill>
                    <a:schemeClr val="accent6"/>
                  </a:solidFill>
                </a:rPr>
                <a:t>STM32Cube HAL</a:t>
              </a:r>
              <a:endParaRPr lang="en-US" sz="1050" b="1" dirty="0" smtClean="0">
                <a:solidFill>
                  <a:schemeClr val="accent6"/>
                </a:solidFill>
              </a:endParaRPr>
            </a:p>
            <a:p>
              <a:pPr algn="ctr"/>
              <a:r>
                <a:rPr lang="en-US" sz="1050" b="1" dirty="0" smtClean="0">
                  <a:solidFill>
                    <a:schemeClr val="accent6"/>
                  </a:solidFill>
                </a:rPr>
                <a:t>(Hardware Abstraction Layer)</a:t>
              </a:r>
              <a:endParaRPr lang="en-US" sz="1050" b="1" dirty="0">
                <a:solidFill>
                  <a:schemeClr val="accent6"/>
                </a:solidFill>
              </a:endParaRPr>
            </a:p>
          </p:txBody>
        </p:sp>
        <p:sp>
          <p:nvSpPr>
            <p:cNvPr id="41" name="Flowchart: Alternate Process 40"/>
            <p:cNvSpPr/>
            <p:nvPr/>
          </p:nvSpPr>
          <p:spPr>
            <a:xfrm>
              <a:off x="5039153" y="2952494"/>
              <a:ext cx="3157431" cy="922069"/>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900"/>
            </a:p>
          </p:txBody>
        </p:sp>
        <p:sp>
          <p:nvSpPr>
            <p:cNvPr id="42" name="Flowchart: Alternate Process 41"/>
            <p:cNvSpPr/>
            <p:nvPr/>
          </p:nvSpPr>
          <p:spPr>
            <a:xfrm>
              <a:off x="5126680" y="3224264"/>
              <a:ext cx="333600" cy="575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TCP/IP</a:t>
              </a:r>
            </a:p>
          </p:txBody>
        </p:sp>
        <p:sp>
          <p:nvSpPr>
            <p:cNvPr id="43" name="Flowchart: Alternate Process 42"/>
            <p:cNvSpPr/>
            <p:nvPr/>
          </p:nvSpPr>
          <p:spPr>
            <a:xfrm>
              <a:off x="6551710" y="3224262"/>
              <a:ext cx="420738" cy="575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FAT </a:t>
              </a:r>
            </a:p>
            <a:p>
              <a:pPr algn="ctr"/>
              <a:r>
                <a:rPr lang="en-US" sz="1000" b="1" dirty="0" smtClean="0"/>
                <a:t>File</a:t>
              </a:r>
            </a:p>
            <a:p>
              <a:pPr algn="ctr"/>
              <a:r>
                <a:rPr lang="en-US" sz="1000" b="1" dirty="0" smtClean="0"/>
                <a:t>Sys.</a:t>
              </a:r>
            </a:p>
          </p:txBody>
        </p:sp>
        <p:sp>
          <p:nvSpPr>
            <p:cNvPr id="44" name="Flowchart: Alternate Process 43"/>
            <p:cNvSpPr/>
            <p:nvPr/>
          </p:nvSpPr>
          <p:spPr>
            <a:xfrm>
              <a:off x="6123585" y="3226790"/>
              <a:ext cx="340884" cy="5730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err="1" smtClean="0"/>
                <a:t>Gfx</a:t>
              </a:r>
              <a:endParaRPr lang="en-US" sz="1000" b="1" dirty="0" smtClean="0"/>
            </a:p>
          </p:txBody>
        </p:sp>
        <p:sp>
          <p:nvSpPr>
            <p:cNvPr id="45" name="Flowchart: Alternate Process 44"/>
            <p:cNvSpPr/>
            <p:nvPr/>
          </p:nvSpPr>
          <p:spPr>
            <a:xfrm>
              <a:off x="5547521" y="3226887"/>
              <a:ext cx="488823" cy="5730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USB</a:t>
              </a:r>
            </a:p>
            <a:p>
              <a:pPr algn="ctr"/>
              <a:r>
                <a:rPr lang="en-US" sz="1000" b="1" dirty="0" smtClean="0"/>
                <a:t>Host / Device</a:t>
              </a:r>
            </a:p>
          </p:txBody>
        </p:sp>
        <p:sp>
          <p:nvSpPr>
            <p:cNvPr id="46" name="TextBox 45"/>
            <p:cNvSpPr txBox="1"/>
            <p:nvPr/>
          </p:nvSpPr>
          <p:spPr>
            <a:xfrm>
              <a:off x="5237110" y="2952493"/>
              <a:ext cx="2763348" cy="253916"/>
            </a:xfrm>
            <a:prstGeom prst="rect">
              <a:avLst/>
            </a:prstGeom>
            <a:noFill/>
          </p:spPr>
          <p:txBody>
            <a:bodyPr wrap="square" rtlCol="0">
              <a:spAutoFit/>
            </a:bodyPr>
            <a:lstStyle/>
            <a:p>
              <a:pPr algn="ctr"/>
              <a:r>
                <a:rPr lang="en-US" sz="1050" b="1" dirty="0" smtClean="0">
                  <a:solidFill>
                    <a:schemeClr val="accent6"/>
                  </a:solidFill>
                  <a:latin typeface="+mj-lt"/>
                </a:rPr>
                <a:t>STM32Cube Middleware level</a:t>
              </a:r>
              <a:endParaRPr lang="en-US" sz="1050" b="1" dirty="0">
                <a:solidFill>
                  <a:schemeClr val="accent6"/>
                </a:solidFill>
                <a:latin typeface="+mj-lt"/>
              </a:endParaRPr>
            </a:p>
          </p:txBody>
        </p:sp>
        <p:sp>
          <p:nvSpPr>
            <p:cNvPr id="47" name="Flowchart: Alternate Process 46"/>
            <p:cNvSpPr/>
            <p:nvPr/>
          </p:nvSpPr>
          <p:spPr>
            <a:xfrm>
              <a:off x="7059689" y="3224262"/>
              <a:ext cx="428125" cy="575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RTOS</a:t>
              </a:r>
            </a:p>
          </p:txBody>
        </p:sp>
        <p:sp>
          <p:nvSpPr>
            <p:cNvPr id="40" name="TextBox 39"/>
            <p:cNvSpPr txBox="1"/>
            <p:nvPr/>
          </p:nvSpPr>
          <p:spPr>
            <a:xfrm>
              <a:off x="5127425" y="2658941"/>
              <a:ext cx="3621208" cy="253916"/>
            </a:xfrm>
            <a:prstGeom prst="rect">
              <a:avLst/>
            </a:prstGeom>
            <a:noFill/>
          </p:spPr>
          <p:txBody>
            <a:bodyPr wrap="square" rtlCol="0">
              <a:spAutoFit/>
            </a:bodyPr>
            <a:lstStyle/>
            <a:p>
              <a:r>
                <a:rPr lang="en-US" sz="1100" b="1" dirty="0" smtClean="0">
                  <a:latin typeface="+mj-lt"/>
                </a:rPr>
                <a:t>STM32Cube Embedded Software packages</a:t>
              </a:r>
              <a:endParaRPr lang="en-US" sz="1100" b="1" dirty="0">
                <a:latin typeface="+mj-lt"/>
              </a:endParaRPr>
            </a:p>
          </p:txBody>
        </p:sp>
        <p:sp>
          <p:nvSpPr>
            <p:cNvPr id="58" name="Flowchart: Alternate Process 57"/>
            <p:cNvSpPr/>
            <p:nvPr/>
          </p:nvSpPr>
          <p:spPr>
            <a:xfrm>
              <a:off x="7573059" y="3224262"/>
              <a:ext cx="479509" cy="575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Touch</a:t>
              </a:r>
            </a:p>
          </p:txBody>
        </p:sp>
        <p:sp>
          <p:nvSpPr>
            <p:cNvPr id="30" name="Text Box 4"/>
            <p:cNvSpPr txBox="1">
              <a:spLocks noChangeArrowheads="1"/>
            </p:cNvSpPr>
            <p:nvPr/>
          </p:nvSpPr>
          <p:spPr bwMode="auto">
            <a:xfrm>
              <a:off x="-396779" y="1525709"/>
              <a:ext cx="2160654" cy="391091"/>
            </a:xfrm>
            <a:prstGeom prst="rect">
              <a:avLst/>
            </a:prstGeom>
            <a:noFill/>
            <a:ln w="63500" algn="ctr">
              <a:noFill/>
              <a:miter lim="800000"/>
              <a:headEnd/>
              <a:tailEnd/>
            </a:ln>
          </p:spPr>
          <p:txBody>
            <a:bodyPr wrap="square" lIns="75203" tIns="37603" rIns="75203" bIns="37603">
              <a:spAutoFit/>
            </a:bodyPr>
            <a:lstStyle/>
            <a:p>
              <a:pPr algn="ctr" eaLnBrk="0" hangingPunct="0">
                <a:spcBef>
                  <a:spcPct val="50000"/>
                </a:spcBef>
              </a:pPr>
              <a:r>
                <a:rPr lang="en-US" sz="1050" b="1" dirty="0" smtClean="0">
                  <a:solidFill>
                    <a:schemeClr val="accent3">
                      <a:lumMod val="75000"/>
                    </a:schemeClr>
                  </a:solidFill>
                </a:rPr>
                <a:t>Abstraction </a:t>
              </a:r>
              <a:r>
                <a:rPr lang="en-US" sz="1050" b="1" dirty="0">
                  <a:solidFill>
                    <a:schemeClr val="accent3">
                      <a:lumMod val="75000"/>
                    </a:schemeClr>
                  </a:solidFill>
                </a:rPr>
                <a:t/>
              </a:r>
              <a:br>
                <a:rPr lang="en-US" sz="1050" b="1" dirty="0">
                  <a:solidFill>
                    <a:schemeClr val="accent3">
                      <a:lumMod val="75000"/>
                    </a:schemeClr>
                  </a:solidFill>
                </a:rPr>
              </a:br>
              <a:r>
                <a:rPr lang="en-US" sz="1050" b="1" dirty="0" smtClean="0">
                  <a:solidFill>
                    <a:schemeClr val="accent3">
                      <a:lumMod val="75000"/>
                    </a:schemeClr>
                  </a:solidFill>
                </a:rPr>
                <a:t>Level</a:t>
              </a:r>
              <a:endParaRPr lang="en-US" sz="1050" b="1" dirty="0">
                <a:solidFill>
                  <a:schemeClr val="accent3">
                    <a:lumMod val="75000"/>
                  </a:schemeClr>
                </a:solidFill>
              </a:endParaRPr>
            </a:p>
          </p:txBody>
        </p:sp>
        <p:sp>
          <p:nvSpPr>
            <p:cNvPr id="48" name="Flowchart: Alternate Process 47"/>
            <p:cNvSpPr/>
            <p:nvPr/>
          </p:nvSpPr>
          <p:spPr>
            <a:xfrm>
              <a:off x="1997691" y="3182447"/>
              <a:ext cx="333600" cy="848214"/>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TCP/IP</a:t>
              </a:r>
            </a:p>
          </p:txBody>
        </p:sp>
        <p:sp>
          <p:nvSpPr>
            <p:cNvPr id="49" name="Flowchart: Alternate Process 48"/>
            <p:cNvSpPr/>
            <p:nvPr/>
          </p:nvSpPr>
          <p:spPr>
            <a:xfrm>
              <a:off x="3422721" y="3337727"/>
              <a:ext cx="420738" cy="692931"/>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FAT </a:t>
              </a:r>
            </a:p>
            <a:p>
              <a:pPr algn="ctr"/>
              <a:r>
                <a:rPr lang="en-US" sz="1000" b="1" dirty="0" smtClean="0"/>
                <a:t>File</a:t>
              </a:r>
            </a:p>
            <a:p>
              <a:pPr algn="ctr"/>
              <a:r>
                <a:rPr lang="en-US" sz="1000" b="1" dirty="0" smtClean="0"/>
                <a:t>Sys.</a:t>
              </a:r>
            </a:p>
          </p:txBody>
        </p:sp>
        <p:sp>
          <p:nvSpPr>
            <p:cNvPr id="50" name="Flowchart: Alternate Process 49"/>
            <p:cNvSpPr/>
            <p:nvPr/>
          </p:nvSpPr>
          <p:spPr>
            <a:xfrm>
              <a:off x="2994596" y="3674532"/>
              <a:ext cx="340884" cy="356127"/>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err="1" smtClean="0"/>
                <a:t>Gfx</a:t>
              </a:r>
              <a:endParaRPr lang="en-US" sz="1000" b="1" dirty="0" smtClean="0"/>
            </a:p>
          </p:txBody>
        </p:sp>
        <p:sp>
          <p:nvSpPr>
            <p:cNvPr id="51" name="Flowchart: Alternate Process 50"/>
            <p:cNvSpPr/>
            <p:nvPr/>
          </p:nvSpPr>
          <p:spPr>
            <a:xfrm>
              <a:off x="2418532" y="3337727"/>
              <a:ext cx="488823" cy="692933"/>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USB</a:t>
              </a:r>
            </a:p>
            <a:p>
              <a:pPr algn="ctr"/>
              <a:r>
                <a:rPr lang="en-US" sz="1000" b="1" dirty="0" smtClean="0"/>
                <a:t>Host / Device</a:t>
              </a:r>
            </a:p>
          </p:txBody>
        </p:sp>
        <p:sp>
          <p:nvSpPr>
            <p:cNvPr id="52" name="Flowchart: Alternate Process 51"/>
            <p:cNvSpPr/>
            <p:nvPr/>
          </p:nvSpPr>
          <p:spPr>
            <a:xfrm>
              <a:off x="3930700" y="3182445"/>
              <a:ext cx="428125" cy="848213"/>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RTOS</a:t>
              </a:r>
            </a:p>
          </p:txBody>
        </p:sp>
        <p:sp>
          <p:nvSpPr>
            <p:cNvPr id="53" name="Flowchart: Alternate Process 52"/>
            <p:cNvSpPr/>
            <p:nvPr/>
          </p:nvSpPr>
          <p:spPr>
            <a:xfrm>
              <a:off x="4444070" y="3337727"/>
              <a:ext cx="479509" cy="692931"/>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1000" b="1" dirty="0" smtClean="0"/>
                <a:t>Touch</a:t>
              </a:r>
            </a:p>
          </p:txBody>
        </p:sp>
        <p:sp>
          <p:nvSpPr>
            <p:cNvPr id="55" name="TextBox 54"/>
            <p:cNvSpPr txBox="1"/>
            <p:nvPr/>
          </p:nvSpPr>
          <p:spPr>
            <a:xfrm>
              <a:off x="1919482" y="2785899"/>
              <a:ext cx="2977999" cy="261359"/>
            </a:xfrm>
            <a:prstGeom prst="rect">
              <a:avLst/>
            </a:prstGeom>
            <a:noFill/>
          </p:spPr>
          <p:txBody>
            <a:bodyPr wrap="square" rtlCol="0">
              <a:spAutoFit/>
            </a:bodyPr>
            <a:lstStyle/>
            <a:p>
              <a:pPr algn="ctr"/>
              <a:r>
                <a:rPr lang="en-US" sz="1200" b="1" dirty="0" smtClean="0">
                  <a:solidFill>
                    <a:schemeClr val="accent4"/>
                  </a:solidFill>
                  <a:latin typeface="+mj-lt"/>
                </a:rPr>
                <a:t>Libraries, released independently</a:t>
              </a:r>
              <a:endParaRPr lang="en-US" sz="1200" b="1" dirty="0">
                <a:solidFill>
                  <a:schemeClr val="accent4"/>
                </a:solidFill>
                <a:latin typeface="+mj-lt"/>
              </a:endParaRPr>
            </a:p>
          </p:txBody>
        </p:sp>
      </p:grpSp>
      <p:pic>
        <p:nvPicPr>
          <p:cNvPr id="39" name="Picture 2" descr="C:\Users\ldesseig\Documents\My ST Documents\MCD\Projects\STM32Snippets\Branding Visuals\code_snippet.png"/>
          <p:cNvPicPr>
            <a:picLocks noChangeAspect="1" noChangeArrowheads="1"/>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187624" y="4970404"/>
            <a:ext cx="389067" cy="38906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03360" y="5249019"/>
            <a:ext cx="305817" cy="307855"/>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3538" y="4187674"/>
            <a:ext cx="432456" cy="432456"/>
          </a:xfrm>
          <a:prstGeom prst="rect">
            <a:avLst/>
          </a:prstGeom>
        </p:spPr>
      </p:pic>
      <p:sp>
        <p:nvSpPr>
          <p:cNvPr id="57" name="Flowchart: Alternate Process 56"/>
          <p:cNvSpPr/>
          <p:nvPr/>
        </p:nvSpPr>
        <p:spPr>
          <a:xfrm>
            <a:off x="2223428" y="4305372"/>
            <a:ext cx="439890" cy="470223"/>
          </a:xfrm>
          <a:prstGeom prst="flowChartAlternateProcess">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1000" b="1" dirty="0" smtClean="0"/>
          </a:p>
        </p:txBody>
      </p:sp>
      <p:pic>
        <p:nvPicPr>
          <p:cNvPr id="59" name="Picture 5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2262058" y="4314208"/>
            <a:ext cx="437734" cy="440651"/>
          </a:xfrm>
          <a:prstGeom prst="rect">
            <a:avLst/>
          </a:prstGeom>
        </p:spPr>
      </p:pic>
    </p:spTree>
    <p:extLst>
      <p:ext uri="{BB962C8B-B14F-4D97-AF65-F5344CB8AC3E}">
        <p14:creationId xmlns:p14="http://schemas.microsoft.com/office/powerpoint/2010/main" val="2313959478"/>
      </p:ext>
    </p:extLst>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Availability</a:t>
            </a:r>
            <a:endParaRPr lang="fr-FR"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22</a:t>
            </a:fld>
            <a:endParaRPr lang="fr-FR" dirty="0"/>
          </a:p>
        </p:txBody>
      </p:sp>
      <p:graphicFrame>
        <p:nvGraphicFramePr>
          <p:cNvPr id="7" name="Table 6"/>
          <p:cNvGraphicFramePr>
            <a:graphicFrameLocks noGrp="1"/>
          </p:cNvGraphicFramePr>
          <p:nvPr>
            <p:extLst/>
          </p:nvPr>
        </p:nvGraphicFramePr>
        <p:xfrm>
          <a:off x="395537" y="1556792"/>
          <a:ext cx="8214603" cy="3816424"/>
        </p:xfrm>
        <a:graphic>
          <a:graphicData uri="http://schemas.openxmlformats.org/drawingml/2006/table">
            <a:tbl>
              <a:tblPr/>
              <a:tblGrid>
                <a:gridCol w="2000913"/>
                <a:gridCol w="690410"/>
                <a:gridCol w="690410"/>
                <a:gridCol w="690410"/>
                <a:gridCol w="690410"/>
                <a:gridCol w="690410"/>
                <a:gridCol w="690410"/>
                <a:gridCol w="690410"/>
                <a:gridCol w="690410"/>
                <a:gridCol w="690410"/>
              </a:tblGrid>
              <a:tr h="605287">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r>
                        <a:rPr kumimoji="0" lang="en-GB" sz="1400" b="1" u="none" strike="noStrike" cap="none" normalizeH="0" baseline="0" dirty="0" smtClean="0">
                          <a:ln>
                            <a:noFill/>
                          </a:ln>
                          <a:solidFill>
                            <a:schemeClr val="bg1"/>
                          </a:solidFill>
                          <a:effectLst/>
                        </a:rPr>
                        <a:t>Offer</a:t>
                      </a:r>
                      <a:endParaRPr kumimoji="0" lang="en-GB" sz="1400" b="1" i="0" u="none" strike="noStrike" cap="none" normalizeH="0" baseline="0" dirty="0" smtClean="0">
                        <a:ln>
                          <a:noFill/>
                        </a:ln>
                        <a:solidFill>
                          <a:schemeClr val="bg1"/>
                        </a:solidFill>
                        <a:effectLst/>
                        <a:latin typeface="Arial" pitchFamily="34" charset="0"/>
                      </a:endParaRPr>
                    </a:p>
                  </a:txBody>
                  <a:tcPr marL="59762" marR="59762" marT="37353" marB="37353" anchor="ctr" horzOverflow="overflow">
                    <a:lnL w="12700" cap="flat" cmpd="sng" algn="ctr">
                      <a:solidFill>
                        <a:schemeClr val="accent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gridSpan="9">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smtClean="0">
                          <a:ln>
                            <a:noFill/>
                          </a:ln>
                          <a:solidFill>
                            <a:schemeClr val="bg1"/>
                          </a:solidFill>
                          <a:effectLst/>
                          <a:latin typeface="Arial" pitchFamily="34" charset="0"/>
                        </a:rPr>
                        <a:t>Available for STM32</a:t>
                      </a:r>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400" b="1" i="0" u="none" strike="noStrike" cap="none" normalizeH="0" baseline="0" dirty="0" smtClean="0">
                        <a:ln>
                          <a:noFill/>
                        </a:ln>
                        <a:solidFill>
                          <a:schemeClr val="bg1"/>
                        </a:solidFill>
                        <a:effectLst/>
                        <a:latin typeface="Arial" pitchFamily="34" charset="0"/>
                      </a:endParaRPr>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r>
              <a:tr h="678414">
                <a:tc vMerge="1">
                  <a:txBody>
                    <a:bodyPr/>
                    <a:lstStyle/>
                    <a:p>
                      <a:pPr marL="0" marR="0" lvl="0" indent="0" algn="ctr" defTabSz="801688" rtl="0" eaLnBrk="1" fontAlgn="ctr" latinLnBrk="0" hangingPunct="1">
                        <a:lnSpc>
                          <a:spcPct val="100000"/>
                        </a:lnSpc>
                        <a:spcBef>
                          <a:spcPct val="25000"/>
                        </a:spcBef>
                        <a:spcAft>
                          <a:spcPct val="0"/>
                        </a:spcAft>
                        <a:buClr>
                          <a:schemeClr val="bg2"/>
                        </a:buClr>
                        <a:buSzPct val="125000"/>
                        <a:buFont typeface="Wingdings" pitchFamily="2" charset="2"/>
                        <a:buNone/>
                        <a:tabLst/>
                      </a:pPr>
                      <a:endParaRPr kumimoji="0" lang="en-GB" sz="1300" b="1" i="0" u="none" strike="noStrike" cap="none" normalizeH="0" baseline="0" dirty="0" smtClean="0">
                        <a:ln>
                          <a:noFill/>
                        </a:ln>
                        <a:solidFill>
                          <a:schemeClr val="bg1"/>
                        </a:solidFill>
                        <a:effectLst/>
                        <a:latin typeface="Arial" pitchFamily="34" charset="0"/>
                      </a:endParaRPr>
                    </a:p>
                  </a:txBody>
                  <a:tcPr marL="59762" marR="59762" marT="28015" marB="2801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c>
                  <a:txBody>
                    <a:bodyPr/>
                    <a:lstStyle/>
                    <a:p>
                      <a:endParaRPr lang="en-US" dirty="0"/>
                    </a:p>
                  </a:txBody>
                  <a:tcPr marL="59762" marR="59762" marT="37353" marB="37353" anchor="ctr" horzOverflow="overflow">
                    <a:lnL w="12700" cap="flat" cmpd="sng" algn="ctr">
                      <a:solidFill>
                        <a:sysClr val="window" lastClr="FFFFFF"/>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solidFill>
                  </a:tcPr>
                </a:tc>
              </a:tr>
              <a:tr h="8442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dirty="0" smtClean="0">
                          <a:solidFill>
                            <a:schemeClr val="accent4"/>
                          </a:solidFill>
                        </a:rPr>
                        <a:t>STM32Snippets</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lumMod val="20000"/>
                        <a:lumOff val="80000"/>
                        <a:alpha val="2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accent4"/>
                          </a:solidFill>
                        </a:rPr>
                        <a:t>N.A.</a:t>
                      </a:r>
                      <a:endParaRPr lang="en-US" sz="1200" kern="1200" dirty="0" smtClean="0">
                        <a:solidFill>
                          <a:schemeClr val="accent4"/>
                        </a:solidFill>
                        <a:latin typeface="+mn-lt"/>
                        <a:ea typeface="+mn-ea"/>
                        <a:cs typeface="+mn-cs"/>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chemeClr val="accent4"/>
                          </a:solidFill>
                        </a:rPr>
                        <a:t>N.A.</a:t>
                      </a:r>
                      <a:endParaRPr lang="en-US" sz="120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chemeClr val="accent6"/>
                          </a:solidFill>
                        </a:rPr>
                        <a:t>N.A.</a:t>
                      </a:r>
                      <a:endParaRPr lang="en-US" sz="1200" dirty="0">
                        <a:solidFill>
                          <a:schemeClr val="accent6"/>
                        </a:solidFill>
                      </a:endParaRPr>
                    </a:p>
                  </a:txBody>
                  <a:tcPr anchor="ctr">
                    <a:lnL w="12700" cap="flat" cmpd="sng" algn="ctr">
                      <a:solidFill>
                        <a:schemeClr val="accent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42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baseline="0" dirty="0" smtClean="0">
                          <a:solidFill>
                            <a:schemeClr val="accent4"/>
                          </a:solidFill>
                        </a:rPr>
                        <a:t>Standard Peripheral Library</a:t>
                      </a:r>
                      <a:endParaRPr lang="en-US" sz="1200" baseline="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lumMod val="20000"/>
                        <a:lumOff val="80000"/>
                        <a:alpha val="2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marL="0" marR="0" marT="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marL="0" marR="0" marT="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752551" rtl="0" eaLnBrk="1" fontAlgn="auto" latinLnBrk="0" hangingPunct="1">
                        <a:lnSpc>
                          <a:spcPct val="100000"/>
                        </a:lnSpc>
                        <a:spcBef>
                          <a:spcPts val="0"/>
                        </a:spcBef>
                        <a:spcAft>
                          <a:spcPts val="0"/>
                        </a:spcAft>
                        <a:buClrTx/>
                        <a:buSzTx/>
                        <a:buFontTx/>
                        <a:buNone/>
                        <a:tabLst/>
                        <a:defRPr/>
                      </a:pPr>
                      <a:r>
                        <a:rPr lang="en-US" sz="1200" dirty="0" smtClean="0">
                          <a:solidFill>
                            <a:schemeClr val="accent4"/>
                          </a:solidFill>
                        </a:rPr>
                        <a:t>N.A.</a:t>
                      </a:r>
                      <a:endParaRPr lang="en-US" sz="1200" baseline="30000" dirty="0" smtClean="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accent4"/>
                          </a:solidFill>
                        </a:rPr>
                        <a:t>N.A.</a:t>
                      </a:r>
                      <a:endParaRPr lang="en-US" sz="1200" spc="0" baseline="300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200" dirty="0" smtClean="0">
                          <a:solidFill>
                            <a:schemeClr val="accent6"/>
                          </a:solidFill>
                        </a:rPr>
                        <a:t>N.A.</a:t>
                      </a:r>
                      <a:endParaRPr lang="en-US" sz="1200" dirty="0">
                        <a:solidFill>
                          <a:schemeClr val="accent6"/>
                        </a:solidFill>
                      </a:endParaRPr>
                    </a:p>
                  </a:txBody>
                  <a:tcPr anchor="ctr">
                    <a:lnL w="12700" cap="flat" cmpd="sng" algn="ctr">
                      <a:solidFill>
                        <a:schemeClr val="bg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4424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dirty="0" smtClean="0">
                          <a:solidFill>
                            <a:schemeClr val="accent4"/>
                          </a:solidFill>
                        </a:rPr>
                        <a:t>STM32Cube</a:t>
                      </a:r>
                      <a:endParaRPr lang="en-US" sz="700" baseline="0" dirty="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39A9DC">
                        <a:lumMod val="20000"/>
                        <a:lumOff val="80000"/>
                        <a:alpha val="2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marL="0" marR="0" marT="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marL="0" marR="0" marT="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752551" rtl="0" eaLnBrk="1" fontAlgn="auto" latinLnBrk="0" hangingPunct="1">
                        <a:lnSpc>
                          <a:spcPct val="100000"/>
                        </a:lnSpc>
                        <a:spcBef>
                          <a:spcPts val="0"/>
                        </a:spcBef>
                        <a:spcAft>
                          <a:spcPts val="0"/>
                        </a:spcAft>
                        <a:buClrTx/>
                        <a:buSzTx/>
                        <a:buFontTx/>
                        <a:buNone/>
                        <a:tabLst/>
                        <a:defRPr/>
                      </a:pPr>
                      <a:r>
                        <a:rPr lang="fr-FR" sz="1200" dirty="0" err="1" smtClean="0">
                          <a:solidFill>
                            <a:schemeClr val="accent4"/>
                          </a:solidFill>
                        </a:rPr>
                        <a:t>June</a:t>
                      </a:r>
                      <a:r>
                        <a:rPr lang="fr-FR" sz="1200" dirty="0" smtClean="0">
                          <a:solidFill>
                            <a:schemeClr val="accent4"/>
                          </a:solidFill>
                        </a:rPr>
                        <a:t> 15</a:t>
                      </a:r>
                      <a:endParaRPr lang="en-US" sz="1200" dirty="0" smtClean="0">
                        <a:solidFill>
                          <a:schemeClr val="accent4"/>
                        </a:solidFill>
                      </a:endParaRPr>
                    </a:p>
                  </a:txBody>
                  <a:tcPr anchor="ctr">
                    <a:lnL w="12700" cap="flat" cmpd="sng" algn="ctr">
                      <a:solidFill>
                        <a:srgbClr val="39A9D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9A9DC"/>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dirty="0" smtClean="0">
                          <a:solidFill>
                            <a:schemeClr val="bg1"/>
                          </a:solidFill>
                        </a:rPr>
                        <a:t>Now</a:t>
                      </a:r>
                      <a:endParaRPr lang="en-US" sz="120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200" dirty="0" smtClean="0">
                          <a:solidFill>
                            <a:schemeClr val="accent6"/>
                          </a:solidFill>
                        </a:rPr>
                        <a:t>Sept</a:t>
                      </a:r>
                    </a:p>
                    <a:p>
                      <a:pPr algn="ctr"/>
                      <a:r>
                        <a:rPr lang="en-US" sz="1200" dirty="0" smtClean="0">
                          <a:solidFill>
                            <a:schemeClr val="accent6"/>
                          </a:solidFill>
                        </a:rPr>
                        <a:t>15</a:t>
                      </a:r>
                      <a:endParaRPr lang="en-US" sz="1200" dirty="0">
                        <a:solidFill>
                          <a:schemeClr val="accent6"/>
                        </a:solidFill>
                      </a:endParaRPr>
                    </a:p>
                  </a:txBody>
                  <a:tcPr anchor="ctr">
                    <a:lnL w="12700" cap="flat" cmpd="sng" algn="ctr">
                      <a:solidFill>
                        <a:schemeClr val="bg1"/>
                      </a:solidFill>
                      <a:prstDash val="solid"/>
                      <a:round/>
                      <a:headEnd type="none" w="med" len="med"/>
                      <a:tailEnd type="none" w="med" len="med"/>
                    </a:lnL>
                    <a:lnR w="12700" cap="flat" cmpd="sng" algn="ctr">
                      <a:solidFill>
                        <a:srgbClr val="39A9D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39A9DC"/>
                      </a:solidFill>
                      <a:prstDash val="solid"/>
                      <a:round/>
                      <a:headEnd type="none" w="med" len="med"/>
                      <a:tailEnd type="none" w="med" len="med"/>
                    </a:lnB>
                    <a:lnTlToBr w="12700" cmpd="sng">
                      <a:noFill/>
                      <a:prstDash val="solid"/>
                    </a:lnTlToBr>
                    <a:lnBlToTr w="12700" cmpd="sng">
                      <a:noFill/>
                      <a:prstDash val="solid"/>
                    </a:lnBlToTr>
                    <a:solidFill>
                      <a:srgbClr val="C4C5C5"/>
                    </a:solidFill>
                  </a:tcPr>
                </a:tc>
              </a:tr>
            </a:tbl>
          </a:graphicData>
        </a:graphic>
      </p:graphicFrame>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88640"/>
            <a:ext cx="899322" cy="89932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768" y="2242964"/>
            <a:ext cx="502500" cy="5025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1606" y="2242964"/>
            <a:ext cx="502500" cy="5025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425" y="2242964"/>
            <a:ext cx="502500" cy="5025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3531" y="2242964"/>
            <a:ext cx="502500" cy="5025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45400" y="2242964"/>
            <a:ext cx="502500" cy="5025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8410" y="2242964"/>
            <a:ext cx="502500" cy="5025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34773" y="2242964"/>
            <a:ext cx="502500" cy="502500"/>
          </a:xfrm>
          <a:prstGeom prst="rect">
            <a:avLst/>
          </a:prstGeom>
        </p:spPr>
      </p:pic>
      <p:pic>
        <p:nvPicPr>
          <p:cNvPr id="13" name="Picture 12">
            <a:hlinkClick r:id="rId10"/>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42770" y="2242964"/>
            <a:ext cx="502500" cy="502500"/>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79391" y="2161431"/>
            <a:ext cx="557444" cy="612608"/>
          </a:xfrm>
          <a:prstGeom prst="rect">
            <a:avLst/>
          </a:prstGeom>
        </p:spPr>
      </p:pic>
    </p:spTree>
    <p:extLst>
      <p:ext uri="{BB962C8B-B14F-4D97-AF65-F5344CB8AC3E}">
        <p14:creationId xmlns:p14="http://schemas.microsoft.com/office/powerpoint/2010/main" val="2806818688"/>
      </p:ext>
    </p:extLst>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STM32Cube Ecosystem</a:t>
            </a:r>
            <a:endParaRPr lang="en-US" sz="2700" dirty="0" smtClean="0"/>
          </a:p>
        </p:txBody>
      </p:sp>
    </p:spTree>
    <p:extLst>
      <p:ext uri="{BB962C8B-B14F-4D97-AF65-F5344CB8AC3E}">
        <p14:creationId xmlns:p14="http://schemas.microsoft.com/office/powerpoint/2010/main" val="152199864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360" y="116632"/>
            <a:ext cx="8075240" cy="1143000"/>
          </a:xfrm>
        </p:spPr>
        <p:txBody>
          <a:bodyPr/>
          <a:lstStyle/>
          <a:p>
            <a:pPr algn="ctr"/>
            <a:r>
              <a:rPr lang="en-US" dirty="0" smtClean="0"/>
              <a:t>STM32Cube</a:t>
            </a:r>
            <a:r>
              <a:rPr lang="en-US" baseline="30000" dirty="0" smtClean="0"/>
              <a:t>TM</a:t>
            </a:r>
            <a:r>
              <a:rPr lang="en-US" dirty="0" smtClean="0"/>
              <a:t> Introduction</a:t>
            </a:r>
            <a:endParaRPr lang="en-US" dirty="0"/>
          </a:p>
        </p:txBody>
      </p:sp>
      <p:sp>
        <p:nvSpPr>
          <p:cNvPr id="3" name="Content Placeholder 2"/>
          <p:cNvSpPr>
            <a:spLocks noGrp="1"/>
          </p:cNvSpPr>
          <p:nvPr>
            <p:ph idx="1"/>
          </p:nvPr>
        </p:nvSpPr>
        <p:spPr>
          <a:xfrm>
            <a:off x="467350" y="1148444"/>
            <a:ext cx="8363272" cy="1846659"/>
          </a:xfrm>
        </p:spPr>
        <p:txBody>
          <a:bodyPr/>
          <a:lstStyle/>
          <a:p>
            <a:r>
              <a:rPr lang="en-US" dirty="0" smtClean="0"/>
              <a:t>STM32Cube</a:t>
            </a:r>
            <a:r>
              <a:rPr lang="en-US" baseline="30000" dirty="0" smtClean="0"/>
              <a:t>TM</a:t>
            </a:r>
            <a:r>
              <a:rPr lang="en-US" dirty="0" smtClean="0"/>
              <a:t> includes:</a:t>
            </a:r>
          </a:p>
          <a:p>
            <a:pPr lvl="1"/>
            <a:r>
              <a:rPr lang="en-US" dirty="0" smtClean="0">
                <a:solidFill>
                  <a:schemeClr val="accent4">
                    <a:lumMod val="90000"/>
                    <a:lumOff val="10000"/>
                  </a:schemeClr>
                </a:solidFill>
              </a:rPr>
              <a:t>A configuration tool, STM32CubeMX generating initialization code from user choices</a:t>
            </a:r>
          </a:p>
          <a:p>
            <a:pPr lvl="1"/>
            <a:r>
              <a:rPr lang="en-US" dirty="0" smtClean="0">
                <a:solidFill>
                  <a:schemeClr val="accent4">
                    <a:lumMod val="90000"/>
                    <a:lumOff val="10000"/>
                  </a:schemeClr>
                </a:solidFill>
              </a:rPr>
              <a:t>Firmware offering, </a:t>
            </a:r>
            <a:r>
              <a:rPr lang="en-US" dirty="0">
                <a:solidFill>
                  <a:schemeClr val="accent4">
                    <a:lumMod val="90000"/>
                    <a:lumOff val="10000"/>
                  </a:schemeClr>
                </a:solidFill>
              </a:rPr>
              <a:t>delivered per </a:t>
            </a:r>
            <a:r>
              <a:rPr lang="en-US" dirty="0" smtClean="0">
                <a:solidFill>
                  <a:schemeClr val="accent4">
                    <a:lumMod val="90000"/>
                    <a:lumOff val="10000"/>
                  </a:schemeClr>
                </a:solidFill>
              </a:rPr>
              <a:t>series </a:t>
            </a:r>
            <a:r>
              <a:rPr lang="en-US" dirty="0">
                <a:solidFill>
                  <a:schemeClr val="accent4">
                    <a:lumMod val="90000"/>
                    <a:lumOff val="10000"/>
                  </a:schemeClr>
                </a:solidFill>
              </a:rPr>
              <a:t>(like STM32CubeF4) </a:t>
            </a:r>
            <a:r>
              <a:rPr lang="en-US" dirty="0" smtClean="0">
                <a:solidFill>
                  <a:schemeClr val="accent4">
                    <a:lumMod val="90000"/>
                    <a:lumOff val="10000"/>
                  </a:schemeClr>
                </a:solidFill>
              </a:rPr>
              <a:t>with:</a:t>
            </a:r>
            <a:endParaRPr lang="en-US" dirty="0">
              <a:solidFill>
                <a:schemeClr val="accent4">
                  <a:lumMod val="90000"/>
                  <a:lumOff val="10000"/>
                </a:schemeClr>
              </a:solidFill>
            </a:endParaRPr>
          </a:p>
          <a:p>
            <a:pPr lvl="2"/>
            <a:r>
              <a:rPr lang="en-US" dirty="0" smtClean="0">
                <a:solidFill>
                  <a:schemeClr val="accent3">
                    <a:lumMod val="50000"/>
                  </a:schemeClr>
                </a:solidFill>
              </a:rPr>
              <a:t>An </a:t>
            </a:r>
            <a:r>
              <a:rPr lang="en-US" dirty="0">
                <a:solidFill>
                  <a:schemeClr val="accent3">
                    <a:lumMod val="50000"/>
                  </a:schemeClr>
                </a:solidFill>
              </a:rPr>
              <a:t>STM32 Abstraction Layer embedded software: STM32Cube HAL</a:t>
            </a:r>
          </a:p>
          <a:p>
            <a:pPr lvl="2"/>
            <a:r>
              <a:rPr lang="en-US" dirty="0" smtClean="0">
                <a:solidFill>
                  <a:schemeClr val="accent3">
                    <a:lumMod val="50000"/>
                  </a:schemeClr>
                </a:solidFill>
              </a:rPr>
              <a:t>A </a:t>
            </a:r>
            <a:r>
              <a:rPr lang="en-US" dirty="0">
                <a:solidFill>
                  <a:schemeClr val="accent3">
                    <a:lumMod val="50000"/>
                  </a:schemeClr>
                </a:solidFill>
              </a:rPr>
              <a:t>consistent set of </a:t>
            </a:r>
            <a:r>
              <a:rPr lang="en-US" dirty="0" smtClean="0">
                <a:solidFill>
                  <a:schemeClr val="accent3">
                    <a:lumMod val="50000"/>
                  </a:schemeClr>
                </a:solidFill>
              </a:rPr>
              <a:t>Middleware: </a:t>
            </a:r>
            <a:r>
              <a:rPr lang="en-US" dirty="0">
                <a:solidFill>
                  <a:schemeClr val="accent3">
                    <a:lumMod val="50000"/>
                  </a:schemeClr>
                </a:solidFill>
              </a:rPr>
              <a:t>RTOS, USB, TCP/IP, Graphics, </a:t>
            </a:r>
            <a:r>
              <a:rPr lang="en-US" dirty="0"/>
              <a:t>…</a:t>
            </a:r>
          </a:p>
          <a:p>
            <a:pPr lvl="2"/>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132" y="3031765"/>
            <a:ext cx="1464919" cy="1488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Block Arc 20"/>
          <p:cNvSpPr/>
          <p:nvPr/>
        </p:nvSpPr>
        <p:spPr>
          <a:xfrm flipV="1">
            <a:off x="905453" y="3179769"/>
            <a:ext cx="7222102" cy="3513254"/>
          </a:xfrm>
          <a:prstGeom prst="blockArc">
            <a:avLst>
              <a:gd name="adj1" fmla="val 10800000"/>
              <a:gd name="adj2" fmla="val 21551570"/>
              <a:gd name="adj3" fmla="val 10031"/>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accent4"/>
              </a:solidFill>
            </a:endParaRPr>
          </a:p>
        </p:txBody>
      </p:sp>
      <p:sp>
        <p:nvSpPr>
          <p:cNvPr id="22" name="Rectangle 21"/>
          <p:cNvSpPr/>
          <p:nvPr/>
        </p:nvSpPr>
        <p:spPr>
          <a:xfrm>
            <a:off x="1024406" y="3546471"/>
            <a:ext cx="6980420" cy="2986284"/>
          </a:xfrm>
          <a:prstGeom prst="rect">
            <a:avLst/>
          </a:prstGeom>
          <a:noFill/>
        </p:spPr>
        <p:txBody>
          <a:bodyPr wrap="none" lIns="91440" tIns="45720" rIns="91440" bIns="45720">
            <a:prstTxWarp prst="textArchDown">
              <a:avLst/>
            </a:prstTxWarp>
            <a:spAutoFit/>
          </a:bodyPr>
          <a:lstStyle/>
          <a:p>
            <a:pPr algn="ctr"/>
            <a:r>
              <a:rPr lang="en-US" sz="1600" b="1" cap="none" spc="0" dirty="0" smtClean="0">
                <a:ln w="12700">
                  <a:noFill/>
                  <a:prstDash val="solid"/>
                </a:ln>
                <a:solidFill>
                  <a:schemeClr val="accent4"/>
                </a:solidFill>
              </a:rPr>
              <a:t>STM32Cube HAL: Portable API within all series - </a:t>
            </a:r>
            <a:r>
              <a:rPr lang="en-US" sz="1600" b="1" dirty="0" smtClean="0">
                <a:ln w="12700">
                  <a:noFill/>
                  <a:prstDash val="solid"/>
                </a:ln>
                <a:solidFill>
                  <a:schemeClr val="accent4"/>
                </a:solidFill>
              </a:rPr>
              <a:t>Middleware stacks when applicable: RTOS, USB, TCP/IP, Graphics</a:t>
            </a:r>
            <a:r>
              <a:rPr lang="en-US" sz="1600" b="1" dirty="0" smtClean="0">
                <a:ln w="12700">
                  <a:noFill/>
                  <a:prstDash val="solid"/>
                </a:ln>
              </a:rPr>
              <a:t>, …</a:t>
            </a:r>
            <a:endParaRPr lang="en-US" sz="1600" b="1" cap="none" spc="0" dirty="0">
              <a:ln w="12700">
                <a:noFill/>
                <a:prstDash val="solid"/>
              </a:ln>
            </a:endParaRPr>
          </a:p>
        </p:txBody>
      </p:sp>
      <p:sp>
        <p:nvSpPr>
          <p:cNvPr id="24" name="TextBox 23"/>
          <p:cNvSpPr txBox="1"/>
          <p:nvPr/>
        </p:nvSpPr>
        <p:spPr>
          <a:xfrm>
            <a:off x="3514539" y="2810437"/>
            <a:ext cx="1851789" cy="369332"/>
          </a:xfrm>
          <a:prstGeom prst="rect">
            <a:avLst/>
          </a:prstGeom>
          <a:noFill/>
        </p:spPr>
        <p:txBody>
          <a:bodyPr wrap="none" rtlCol="0">
            <a:spAutoFit/>
          </a:bodyPr>
          <a:lstStyle/>
          <a:p>
            <a:pPr algn="ctr"/>
            <a:r>
              <a:rPr lang="en-US" b="1" dirty="0" smtClean="0">
                <a:solidFill>
                  <a:schemeClr val="accent1">
                    <a:lumMod val="75000"/>
                  </a:schemeClr>
                </a:solidFill>
              </a:rPr>
              <a:t>STM</a:t>
            </a:r>
            <a:r>
              <a:rPr lang="en-US" dirty="0" smtClean="0">
                <a:solidFill>
                  <a:schemeClr val="accent1">
                    <a:lumMod val="75000"/>
                  </a:schemeClr>
                </a:solidFill>
              </a:rPr>
              <a:t>32</a:t>
            </a:r>
            <a:r>
              <a:rPr lang="en-US" b="1" dirty="0" smtClean="0">
                <a:solidFill>
                  <a:schemeClr val="accent1">
                    <a:lumMod val="75000"/>
                  </a:schemeClr>
                </a:solidFill>
              </a:rPr>
              <a:t>Cube</a:t>
            </a:r>
            <a:r>
              <a:rPr lang="en-US" dirty="0" smtClean="0">
                <a:solidFill>
                  <a:schemeClr val="accent1">
                    <a:lumMod val="75000"/>
                  </a:schemeClr>
                </a:solidFill>
              </a:rPr>
              <a:t>MX</a:t>
            </a:r>
            <a:endParaRPr lang="en-US" dirty="0">
              <a:solidFill>
                <a:schemeClr val="accent1">
                  <a:lumMod val="75000"/>
                </a:schemeClr>
              </a:solidFill>
            </a:endParaRPr>
          </a:p>
        </p:txBody>
      </p:sp>
      <p:sp>
        <p:nvSpPr>
          <p:cNvPr id="36" name="TextBox 35"/>
          <p:cNvSpPr txBox="1"/>
          <p:nvPr/>
        </p:nvSpPr>
        <p:spPr>
          <a:xfrm>
            <a:off x="4602825" y="6109156"/>
            <a:ext cx="883575" cy="215444"/>
          </a:xfrm>
          <a:prstGeom prst="rect">
            <a:avLst/>
          </a:prstGeom>
          <a:noFill/>
        </p:spPr>
        <p:txBody>
          <a:bodyPr wrap="none" rtlCol="0">
            <a:spAutoFit/>
          </a:bodyPr>
          <a:lstStyle/>
          <a:p>
            <a:r>
              <a:rPr lang="en-US" sz="800" dirty="0" smtClean="0">
                <a:solidFill>
                  <a:schemeClr val="accent6"/>
                </a:solidFill>
              </a:rPr>
              <a:t>STM32CubeF3</a:t>
            </a:r>
            <a:endParaRPr lang="en-US" sz="800" dirty="0">
              <a:solidFill>
                <a:schemeClr val="accent6"/>
              </a:solidFill>
            </a:endParaRPr>
          </a:p>
        </p:txBody>
      </p:sp>
      <p:sp>
        <p:nvSpPr>
          <p:cNvPr id="38" name="TextBox 37"/>
          <p:cNvSpPr txBox="1"/>
          <p:nvPr/>
        </p:nvSpPr>
        <p:spPr>
          <a:xfrm>
            <a:off x="5898225" y="5805264"/>
            <a:ext cx="883575" cy="215444"/>
          </a:xfrm>
          <a:prstGeom prst="rect">
            <a:avLst/>
          </a:prstGeom>
          <a:noFill/>
        </p:spPr>
        <p:txBody>
          <a:bodyPr wrap="none" rtlCol="0">
            <a:spAutoFit/>
          </a:bodyPr>
          <a:lstStyle/>
          <a:p>
            <a:r>
              <a:rPr lang="en-US" sz="800" dirty="0" smtClean="0">
                <a:solidFill>
                  <a:schemeClr val="accent6"/>
                </a:solidFill>
              </a:rPr>
              <a:t>STM32CubeF2</a:t>
            </a:r>
            <a:endParaRPr lang="en-US" sz="800" dirty="0">
              <a:solidFill>
                <a:schemeClr val="accent6"/>
              </a:solidFill>
            </a:endParaRPr>
          </a:p>
        </p:txBody>
      </p:sp>
      <p:sp>
        <p:nvSpPr>
          <p:cNvPr id="34" name="TextBox 33"/>
          <p:cNvSpPr txBox="1"/>
          <p:nvPr/>
        </p:nvSpPr>
        <p:spPr>
          <a:xfrm>
            <a:off x="6888825" y="4962708"/>
            <a:ext cx="883575" cy="215444"/>
          </a:xfrm>
          <a:prstGeom prst="rect">
            <a:avLst/>
          </a:prstGeom>
          <a:noFill/>
        </p:spPr>
        <p:txBody>
          <a:bodyPr wrap="none" rtlCol="0">
            <a:spAutoFit/>
          </a:bodyPr>
          <a:lstStyle/>
          <a:p>
            <a:r>
              <a:rPr lang="en-US" sz="800" dirty="0" smtClean="0">
                <a:solidFill>
                  <a:schemeClr val="accent6"/>
                </a:solidFill>
              </a:rPr>
              <a:t>STM32CubeF4</a:t>
            </a:r>
            <a:endParaRPr lang="en-US" sz="800" dirty="0">
              <a:solidFill>
                <a:schemeClr val="accent6"/>
              </a:solidFill>
            </a:endParaRPr>
          </a:p>
        </p:txBody>
      </p:sp>
      <p:sp>
        <p:nvSpPr>
          <p:cNvPr id="37" name="TextBox 36"/>
          <p:cNvSpPr txBox="1"/>
          <p:nvPr/>
        </p:nvSpPr>
        <p:spPr>
          <a:xfrm>
            <a:off x="3275856" y="6185356"/>
            <a:ext cx="883575" cy="215444"/>
          </a:xfrm>
          <a:prstGeom prst="rect">
            <a:avLst/>
          </a:prstGeom>
          <a:noFill/>
        </p:spPr>
        <p:txBody>
          <a:bodyPr wrap="none" rtlCol="0">
            <a:spAutoFit/>
          </a:bodyPr>
          <a:lstStyle/>
          <a:p>
            <a:r>
              <a:rPr lang="en-US" sz="800" dirty="0" smtClean="0">
                <a:solidFill>
                  <a:schemeClr val="accent6"/>
                </a:solidFill>
              </a:rPr>
              <a:t>STM32CubeF1</a:t>
            </a:r>
            <a:endParaRPr lang="en-US" sz="800" dirty="0">
              <a:solidFill>
                <a:schemeClr val="accent6"/>
              </a:solidFill>
            </a:endParaRPr>
          </a:p>
        </p:txBody>
      </p:sp>
      <p:sp>
        <p:nvSpPr>
          <p:cNvPr id="35" name="TextBox 34"/>
          <p:cNvSpPr txBox="1"/>
          <p:nvPr/>
        </p:nvSpPr>
        <p:spPr>
          <a:xfrm>
            <a:off x="2051720" y="5804356"/>
            <a:ext cx="883575" cy="215444"/>
          </a:xfrm>
          <a:prstGeom prst="rect">
            <a:avLst/>
          </a:prstGeom>
          <a:noFill/>
        </p:spPr>
        <p:txBody>
          <a:bodyPr wrap="none" rtlCol="0">
            <a:spAutoFit/>
          </a:bodyPr>
          <a:lstStyle/>
          <a:p>
            <a:r>
              <a:rPr lang="en-US" sz="800" dirty="0" smtClean="0">
                <a:solidFill>
                  <a:schemeClr val="accent6"/>
                </a:solidFill>
              </a:rPr>
              <a:t>STM32CubeF0</a:t>
            </a:r>
            <a:endParaRPr lang="en-US" sz="800" dirty="0">
              <a:solidFill>
                <a:schemeClr val="accent6"/>
              </a:solidFill>
            </a:endParaRPr>
          </a:p>
        </p:txBody>
      </p:sp>
      <p:grpSp>
        <p:nvGrpSpPr>
          <p:cNvPr id="2062" name="Group 2061"/>
          <p:cNvGrpSpPr/>
          <p:nvPr/>
        </p:nvGrpSpPr>
        <p:grpSpPr>
          <a:xfrm>
            <a:off x="1249472" y="4495800"/>
            <a:ext cx="878767" cy="893678"/>
            <a:chOff x="1574546" y="4184107"/>
            <a:chExt cx="878767" cy="893678"/>
          </a:xfrm>
        </p:grpSpPr>
        <p:sp>
          <p:nvSpPr>
            <p:cNvPr id="6" name="Cube 5"/>
            <p:cNvSpPr/>
            <p:nvPr/>
          </p:nvSpPr>
          <p:spPr>
            <a:xfrm>
              <a:off x="1696674" y="4184107"/>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 name="TextBox 38"/>
            <p:cNvSpPr txBox="1"/>
            <p:nvPr/>
          </p:nvSpPr>
          <p:spPr>
            <a:xfrm>
              <a:off x="1574546" y="4862341"/>
              <a:ext cx="878767" cy="215444"/>
            </a:xfrm>
            <a:prstGeom prst="rect">
              <a:avLst/>
            </a:prstGeom>
            <a:noFill/>
          </p:spPr>
          <p:txBody>
            <a:bodyPr wrap="none" rtlCol="0">
              <a:spAutoFit/>
            </a:bodyPr>
            <a:lstStyle/>
            <a:p>
              <a:r>
                <a:rPr lang="en-US" sz="800" dirty="0" smtClean="0">
                  <a:solidFill>
                    <a:schemeClr val="accent6"/>
                  </a:solidFill>
                </a:rPr>
                <a:t>STM32CubeL1</a:t>
              </a:r>
              <a:endParaRPr lang="en-US" sz="800" dirty="0">
                <a:solidFill>
                  <a:schemeClr val="accent6"/>
                </a:solidFill>
              </a:endParaRPr>
            </a:p>
          </p:txBody>
        </p:sp>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5426" y="4379853"/>
              <a:ext cx="447624" cy="447624"/>
            </a:xfrm>
            <a:prstGeom prst="rect">
              <a:avLst/>
            </a:prstGeom>
            <a:effectLst/>
          </p:spPr>
        </p:pic>
      </p:grpSp>
      <p:sp>
        <p:nvSpPr>
          <p:cNvPr id="33" name="Rectangle 32"/>
          <p:cNvSpPr/>
          <p:nvPr/>
        </p:nvSpPr>
        <p:spPr>
          <a:xfrm>
            <a:off x="2819282" y="1994613"/>
            <a:ext cx="3084617" cy="2684844"/>
          </a:xfrm>
          <a:prstGeom prst="rect">
            <a:avLst/>
          </a:prstGeom>
          <a:noFill/>
        </p:spPr>
        <p:txBody>
          <a:bodyPr wrap="none" lIns="91440" tIns="45720" rIns="91440" bIns="45720">
            <a:prstTxWarp prst="textArchDown">
              <a:avLst>
                <a:gd name="adj" fmla="val 721492"/>
              </a:avLst>
            </a:prstTxWarp>
            <a:spAutoFit/>
          </a:bodyPr>
          <a:lstStyle/>
          <a:p>
            <a:pPr algn="ctr"/>
            <a:r>
              <a:rPr lang="en-US" sz="1600" b="1" cap="none" spc="0" dirty="0" smtClean="0">
                <a:ln w="12700">
                  <a:noFill/>
                  <a:prstDash val="solid"/>
                </a:ln>
                <a:solidFill>
                  <a:schemeClr val="accent4"/>
                </a:solidFill>
              </a:rPr>
              <a:t>Initialization Code generation based on user choic</a:t>
            </a:r>
            <a:r>
              <a:rPr lang="en-US" sz="1600" b="1" cap="none" spc="0" dirty="0" smtClean="0">
                <a:ln w="12700">
                  <a:noFill/>
                  <a:prstDash val="solid"/>
                </a:ln>
              </a:rPr>
              <a:t>es</a:t>
            </a:r>
            <a:endParaRPr lang="en-US" sz="1600" b="1" cap="none" spc="0" dirty="0">
              <a:ln w="12700">
                <a:noFill/>
                <a:prstDash val="solid"/>
              </a:ln>
            </a:endParaRPr>
          </a:p>
        </p:txBody>
      </p:sp>
      <p:cxnSp>
        <p:nvCxnSpPr>
          <p:cNvPr id="7" name="Straight Arrow Connector 6"/>
          <p:cNvCxnSpPr/>
          <p:nvPr/>
        </p:nvCxnSpPr>
        <p:spPr>
          <a:xfrm flipH="1">
            <a:off x="1837976" y="3728840"/>
            <a:ext cx="932422" cy="15736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2915157" y="4541271"/>
            <a:ext cx="361443" cy="48792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861549" y="4987909"/>
            <a:ext cx="101895" cy="42229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87149" y="4892718"/>
            <a:ext cx="118604" cy="38879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849807" y="4594241"/>
            <a:ext cx="322393" cy="445372"/>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481558" y="3810000"/>
            <a:ext cx="561438" cy="38879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Cube 70"/>
          <p:cNvSpPr/>
          <p:nvPr/>
        </p:nvSpPr>
        <p:spPr>
          <a:xfrm>
            <a:off x="2271642" y="5135957"/>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394" y="5331703"/>
            <a:ext cx="447624" cy="447624"/>
          </a:xfrm>
          <a:prstGeom prst="rect">
            <a:avLst/>
          </a:prstGeom>
          <a:effectLst/>
        </p:spPr>
      </p:pic>
      <p:sp>
        <p:nvSpPr>
          <p:cNvPr id="81" name="Cube 80"/>
          <p:cNvSpPr/>
          <p:nvPr/>
        </p:nvSpPr>
        <p:spPr>
          <a:xfrm>
            <a:off x="3495787" y="5488339"/>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4539" y="5684085"/>
            <a:ext cx="447624" cy="447624"/>
          </a:xfrm>
          <a:prstGeom prst="rect">
            <a:avLst/>
          </a:prstGeom>
          <a:effectLst/>
        </p:spPr>
      </p:pic>
      <p:sp>
        <p:nvSpPr>
          <p:cNvPr id="83" name="Cube 82"/>
          <p:cNvSpPr/>
          <p:nvPr/>
        </p:nvSpPr>
        <p:spPr>
          <a:xfrm>
            <a:off x="4752546" y="5414142"/>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1298" y="5609888"/>
            <a:ext cx="447624" cy="447624"/>
          </a:xfrm>
          <a:prstGeom prst="rect">
            <a:avLst/>
          </a:prstGeom>
          <a:effectLst/>
        </p:spPr>
      </p:pic>
      <p:sp>
        <p:nvSpPr>
          <p:cNvPr id="85" name="Cube 84"/>
          <p:cNvSpPr/>
          <p:nvPr/>
        </p:nvSpPr>
        <p:spPr>
          <a:xfrm>
            <a:off x="6069541" y="5148898"/>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8293" y="5344644"/>
            <a:ext cx="447624" cy="447624"/>
          </a:xfrm>
          <a:prstGeom prst="rect">
            <a:avLst/>
          </a:prstGeom>
          <a:effectLst/>
        </p:spPr>
      </p:pic>
      <p:sp>
        <p:nvSpPr>
          <p:cNvPr id="87" name="Cube 86"/>
          <p:cNvSpPr/>
          <p:nvPr/>
        </p:nvSpPr>
        <p:spPr>
          <a:xfrm>
            <a:off x="7082167" y="4301457"/>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8"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00919" y="4497203"/>
            <a:ext cx="447624" cy="447624"/>
          </a:xfrm>
          <a:prstGeom prst="rect">
            <a:avLst/>
          </a:prstGeom>
          <a:effectLst/>
        </p:spPr>
      </p:pic>
      <p:sp>
        <p:nvSpPr>
          <p:cNvPr id="40" name="Slide Number Placeholder 3"/>
          <p:cNvSpPr txBox="1">
            <a:spLocks/>
          </p:cNvSpPr>
          <p:nvPr/>
        </p:nvSpPr>
        <p:spPr>
          <a:xfrm>
            <a:off x="8617744" y="678629"/>
            <a:ext cx="544994" cy="198000"/>
          </a:xfrm>
          <a:prstGeom prst="rect">
            <a:avLst/>
          </a:prstGeom>
          <a:solidFill>
            <a:schemeClr val="accent2"/>
          </a:solidFill>
        </p:spPr>
        <p:txBody>
          <a:bodyPr vert="horz" wrap="none" lIns="91440" tIns="45720" rIns="91440" bIns="45720" rtlCol="0" anchor="ctr"/>
          <a:lstStyle>
            <a:defPPr>
              <a:defRPr lang="fr-FR"/>
            </a:defPPr>
            <a:lvl1pPr marL="0" algn="r" defTabSz="914400" rtl="0" eaLnBrk="1" latinLnBrk="0" hangingPunct="1">
              <a:defRPr sz="12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31B9E4-8E4D-4C86-BFD7-412B282B373B}" type="slidenum">
              <a:rPr lang="fr-FR" smtClean="0"/>
              <a:pPr/>
              <a:t>24</a:t>
            </a:fld>
            <a:endParaRPr lang="fr-FR" dirty="0"/>
          </a:p>
        </p:txBody>
      </p:sp>
      <p:cxnSp>
        <p:nvCxnSpPr>
          <p:cNvPr id="41" name="Straight Arrow Connector 40"/>
          <p:cNvCxnSpPr/>
          <p:nvPr/>
        </p:nvCxnSpPr>
        <p:spPr>
          <a:xfrm flipH="1">
            <a:off x="2271642" y="4228048"/>
            <a:ext cx="644210" cy="285911"/>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Cube 41"/>
          <p:cNvSpPr/>
          <p:nvPr/>
        </p:nvSpPr>
        <p:spPr>
          <a:xfrm>
            <a:off x="914400" y="3374226"/>
            <a:ext cx="661455" cy="661455"/>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TextBox 42"/>
          <p:cNvSpPr txBox="1"/>
          <p:nvPr/>
        </p:nvSpPr>
        <p:spPr>
          <a:xfrm>
            <a:off x="807157" y="4052460"/>
            <a:ext cx="878767" cy="215444"/>
          </a:xfrm>
          <a:prstGeom prst="rect">
            <a:avLst/>
          </a:prstGeom>
          <a:noFill/>
        </p:spPr>
        <p:txBody>
          <a:bodyPr wrap="none" rtlCol="0">
            <a:spAutoFit/>
          </a:bodyPr>
          <a:lstStyle/>
          <a:p>
            <a:r>
              <a:rPr lang="en-US" sz="800" dirty="0" smtClean="0">
                <a:solidFill>
                  <a:schemeClr val="accent6"/>
                </a:solidFill>
              </a:rPr>
              <a:t>STM32CubeL0</a:t>
            </a:r>
            <a:endParaRPr lang="en-US" sz="800" dirty="0">
              <a:solidFill>
                <a:schemeClr val="accent6"/>
              </a:solidFill>
            </a:endParaRPr>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3152" y="3569972"/>
            <a:ext cx="447624" cy="447624"/>
          </a:xfrm>
          <a:prstGeom prst="rect">
            <a:avLst/>
          </a:prstGeom>
          <a:effectLst/>
        </p:spPr>
      </p:pic>
    </p:spTree>
    <p:extLst>
      <p:ext uri="{BB962C8B-B14F-4D97-AF65-F5344CB8AC3E}">
        <p14:creationId xmlns:p14="http://schemas.microsoft.com/office/powerpoint/2010/main" val="4144909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9512" y="57141"/>
            <a:ext cx="2854486" cy="2659812"/>
            <a:chOff x="179512" y="57141"/>
            <a:chExt cx="2854486" cy="2659812"/>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57141"/>
              <a:ext cx="2241345" cy="1947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Down Arrow 14"/>
            <p:cNvSpPr/>
            <p:nvPr/>
          </p:nvSpPr>
          <p:spPr>
            <a:xfrm rot="17518153">
              <a:off x="2248271" y="1931226"/>
              <a:ext cx="829532" cy="741922"/>
            </a:xfrm>
            <a:prstGeom prst="downArrow">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24266" y="1972215"/>
              <a:ext cx="1551836" cy="338554"/>
            </a:xfrm>
            <a:prstGeom prst="rect">
              <a:avLst/>
            </a:prstGeom>
          </p:spPr>
          <p:txBody>
            <a:bodyPr wrap="none">
              <a:spAutoFit/>
            </a:bodyPr>
            <a:lstStyle/>
            <a:p>
              <a:pPr algn="ctr"/>
              <a:r>
                <a:rPr lang="en-US" sz="1600" b="1" dirty="0" err="1" smtClean="0">
                  <a:solidFill>
                    <a:schemeClr val="accent4"/>
                  </a:solidFill>
                </a:rPr>
                <a:t>Pinout</a:t>
              </a:r>
              <a:r>
                <a:rPr lang="en-US" sz="1600" b="1" dirty="0" smtClean="0">
                  <a:solidFill>
                    <a:schemeClr val="accent4"/>
                  </a:solidFill>
                </a:rPr>
                <a:t> Wizard</a:t>
              </a:r>
              <a:endParaRPr lang="en-US" sz="1600" dirty="0" smtClean="0">
                <a:solidFill>
                  <a:schemeClr val="accent4"/>
                </a:solidFill>
              </a:endParaRPr>
            </a:p>
          </p:txBody>
        </p:sp>
      </p:grpSp>
      <p:grpSp>
        <p:nvGrpSpPr>
          <p:cNvPr id="11" name="Group 10"/>
          <p:cNvGrpSpPr/>
          <p:nvPr/>
        </p:nvGrpSpPr>
        <p:grpSpPr>
          <a:xfrm>
            <a:off x="174739" y="3615250"/>
            <a:ext cx="3611653" cy="2603153"/>
            <a:chOff x="174739" y="3615250"/>
            <a:chExt cx="3611653" cy="260315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682253"/>
              <a:ext cx="3606880" cy="15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174739" y="4343699"/>
              <a:ext cx="2201945" cy="338554"/>
            </a:xfrm>
            <a:prstGeom prst="rect">
              <a:avLst/>
            </a:prstGeom>
          </p:spPr>
          <p:txBody>
            <a:bodyPr wrap="square">
              <a:spAutoFit/>
            </a:bodyPr>
            <a:lstStyle/>
            <a:p>
              <a:pPr algn="ctr"/>
              <a:r>
                <a:rPr lang="en-US" sz="1600" b="1" dirty="0" smtClean="0">
                  <a:solidFill>
                    <a:schemeClr val="accent4"/>
                  </a:solidFill>
                </a:rPr>
                <a:t>Clock Tree wizard</a:t>
              </a:r>
              <a:endParaRPr lang="en-US" sz="1600" dirty="0" smtClean="0">
                <a:solidFill>
                  <a:schemeClr val="accent4"/>
                </a:solidFill>
              </a:endParaRPr>
            </a:p>
          </p:txBody>
        </p:sp>
        <p:sp>
          <p:nvSpPr>
            <p:cNvPr id="20" name="Down Arrow 19"/>
            <p:cNvSpPr/>
            <p:nvPr/>
          </p:nvSpPr>
          <p:spPr>
            <a:xfrm rot="4081847" flipV="1">
              <a:off x="2280161" y="3659055"/>
              <a:ext cx="829532" cy="741922"/>
            </a:xfrm>
            <a:prstGeom prst="downArrow">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5517654" y="271517"/>
            <a:ext cx="3398412" cy="2445437"/>
            <a:chOff x="5517654" y="271517"/>
            <a:chExt cx="3398412" cy="244543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696" y="271517"/>
              <a:ext cx="2207079" cy="1519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6232318" y="1939440"/>
              <a:ext cx="2683748" cy="584775"/>
            </a:xfrm>
            <a:prstGeom prst="rect">
              <a:avLst/>
            </a:prstGeom>
          </p:spPr>
          <p:txBody>
            <a:bodyPr wrap="none">
              <a:spAutoFit/>
            </a:bodyPr>
            <a:lstStyle/>
            <a:p>
              <a:pPr algn="ctr"/>
              <a:r>
                <a:rPr lang="en-US" sz="1600" b="1" dirty="0" smtClean="0">
                  <a:solidFill>
                    <a:schemeClr val="accent4"/>
                  </a:solidFill>
                </a:rPr>
                <a:t>Peripherals &amp; Middleware</a:t>
              </a:r>
            </a:p>
            <a:p>
              <a:pPr algn="ctr"/>
              <a:r>
                <a:rPr lang="en-US" sz="1600" b="1" dirty="0" smtClean="0">
                  <a:solidFill>
                    <a:schemeClr val="accent4"/>
                  </a:solidFill>
                </a:rPr>
                <a:t>Wizard</a:t>
              </a:r>
              <a:endParaRPr lang="en-US" sz="1600" dirty="0" smtClean="0">
                <a:solidFill>
                  <a:schemeClr val="accent4"/>
                </a:solidFill>
              </a:endParaRPr>
            </a:p>
          </p:txBody>
        </p:sp>
        <p:sp>
          <p:nvSpPr>
            <p:cNvPr id="21" name="Down Arrow 20"/>
            <p:cNvSpPr/>
            <p:nvPr/>
          </p:nvSpPr>
          <p:spPr>
            <a:xfrm rot="4081847" flipH="1">
              <a:off x="5473849" y="1931227"/>
              <a:ext cx="829532" cy="741922"/>
            </a:xfrm>
            <a:prstGeom prst="downArrow">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549544" y="3615251"/>
            <a:ext cx="3436222" cy="2634710"/>
            <a:chOff x="5549544" y="3615251"/>
            <a:chExt cx="3436222" cy="2634710"/>
          </a:xfrm>
        </p:grpSpPr>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703" y="4461253"/>
              <a:ext cx="2925063" cy="1788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6536218" y="3887166"/>
              <a:ext cx="2300563" cy="584775"/>
            </a:xfrm>
            <a:prstGeom prst="rect">
              <a:avLst/>
            </a:prstGeom>
          </p:spPr>
          <p:txBody>
            <a:bodyPr wrap="square">
              <a:spAutoFit/>
            </a:bodyPr>
            <a:lstStyle/>
            <a:p>
              <a:pPr algn="ctr"/>
              <a:r>
                <a:rPr lang="en-US" sz="1600" b="1" dirty="0" smtClean="0">
                  <a:solidFill>
                    <a:schemeClr val="accent4"/>
                  </a:solidFill>
                </a:rPr>
                <a:t>Power Consumption</a:t>
              </a:r>
            </a:p>
            <a:p>
              <a:pPr algn="ctr"/>
              <a:r>
                <a:rPr lang="en-US" sz="1600" b="1" dirty="0" smtClean="0">
                  <a:solidFill>
                    <a:schemeClr val="accent4"/>
                  </a:solidFill>
                </a:rPr>
                <a:t>Wizard</a:t>
              </a:r>
              <a:endParaRPr lang="en-US" sz="1600" dirty="0" smtClean="0">
                <a:solidFill>
                  <a:schemeClr val="accent4"/>
                </a:solidFill>
              </a:endParaRPr>
            </a:p>
          </p:txBody>
        </p:sp>
        <p:sp>
          <p:nvSpPr>
            <p:cNvPr id="22" name="Down Arrow 21"/>
            <p:cNvSpPr/>
            <p:nvPr/>
          </p:nvSpPr>
          <p:spPr>
            <a:xfrm rot="17518153" flipH="1" flipV="1">
              <a:off x="5505739" y="3659056"/>
              <a:ext cx="829532" cy="741922"/>
            </a:xfrm>
            <a:prstGeom prst="downArrow">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32" name="Picture 8" descr="C:\Users\ldesseig\Documents\My ST Documents\MCD\Projects\STM32Cube V1\Branding Visuals\STM32_Cube_128x128p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8720" y="329092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104304" y="746314"/>
            <a:ext cx="2408032" cy="461665"/>
          </a:xfrm>
          <a:prstGeom prst="rect">
            <a:avLst/>
          </a:prstGeom>
        </p:spPr>
        <p:txBody>
          <a:bodyPr wrap="none">
            <a:spAutoFit/>
          </a:bodyPr>
          <a:lstStyle/>
          <a:p>
            <a:pPr algn="ctr"/>
            <a:r>
              <a:rPr lang="en-US" sz="2400" b="1" dirty="0" smtClean="0">
                <a:solidFill>
                  <a:schemeClr val="accent1"/>
                </a:solidFill>
              </a:rPr>
              <a:t>STM</a:t>
            </a:r>
            <a:r>
              <a:rPr lang="en-US" sz="2400" dirty="0" smtClean="0">
                <a:solidFill>
                  <a:schemeClr val="accent1"/>
                </a:solidFill>
              </a:rPr>
              <a:t>32</a:t>
            </a:r>
            <a:r>
              <a:rPr lang="en-US" sz="2400" b="1" dirty="0" smtClean="0">
                <a:solidFill>
                  <a:schemeClr val="accent1"/>
                </a:solidFill>
              </a:rPr>
              <a:t>Cube</a:t>
            </a:r>
            <a:r>
              <a:rPr lang="en-US" sz="2400" dirty="0" smtClean="0">
                <a:solidFill>
                  <a:schemeClr val="accent1"/>
                </a:solidFill>
              </a:rPr>
              <a:t>MX</a:t>
            </a:r>
          </a:p>
        </p:txBody>
      </p: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18300" y="1102451"/>
            <a:ext cx="2980041" cy="2235366"/>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74499" y="1552492"/>
            <a:ext cx="667642" cy="667642"/>
          </a:xfrm>
          <a:prstGeom prst="rect">
            <a:avLst/>
          </a:prstGeom>
        </p:spPr>
      </p:pic>
      <p:sp>
        <p:nvSpPr>
          <p:cNvPr id="24" name="Slide Number Placeholder 3"/>
          <p:cNvSpPr txBox="1">
            <a:spLocks/>
          </p:cNvSpPr>
          <p:nvPr/>
        </p:nvSpPr>
        <p:spPr>
          <a:xfrm>
            <a:off x="8617744" y="678629"/>
            <a:ext cx="544994" cy="198000"/>
          </a:xfrm>
          <a:prstGeom prst="rect">
            <a:avLst/>
          </a:prstGeom>
          <a:solidFill>
            <a:schemeClr val="accent2"/>
          </a:solidFill>
        </p:spPr>
        <p:txBody>
          <a:bodyPr vert="horz" wrap="none" lIns="91440" tIns="45720" rIns="91440" bIns="45720" rtlCol="0" anchor="ctr"/>
          <a:lstStyle>
            <a:defPPr>
              <a:defRPr lang="fr-FR"/>
            </a:defPPr>
            <a:lvl1pPr marL="0" algn="r" defTabSz="914400" rtl="0" eaLnBrk="1" latinLnBrk="0" hangingPunct="1">
              <a:defRPr sz="12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31B9E4-8E4D-4C86-BFD7-412B282B373B}" type="slidenum">
              <a:rPr lang="fr-FR" smtClean="0"/>
              <a:pPr/>
              <a:t>25</a:t>
            </a:fld>
            <a:endParaRPr lang="fr-FR" dirty="0"/>
          </a:p>
        </p:txBody>
      </p:sp>
    </p:spTree>
    <p:extLst>
      <p:ext uri="{BB962C8B-B14F-4D97-AF65-F5344CB8AC3E}">
        <p14:creationId xmlns:p14="http://schemas.microsoft.com/office/powerpoint/2010/main" val="140347777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304" y="746314"/>
            <a:ext cx="2408032" cy="461665"/>
          </a:xfrm>
          <a:prstGeom prst="rect">
            <a:avLst/>
          </a:prstGeom>
        </p:spPr>
        <p:txBody>
          <a:bodyPr wrap="none">
            <a:spAutoFit/>
          </a:bodyPr>
          <a:lstStyle/>
          <a:p>
            <a:pPr algn="ctr"/>
            <a:r>
              <a:rPr lang="en-US" sz="2400" b="1" dirty="0" smtClean="0">
                <a:solidFill>
                  <a:schemeClr val="accent1"/>
                </a:solidFill>
              </a:rPr>
              <a:t>STM</a:t>
            </a:r>
            <a:r>
              <a:rPr lang="en-US" sz="2400" dirty="0" smtClean="0">
                <a:solidFill>
                  <a:schemeClr val="accent1"/>
                </a:solidFill>
              </a:rPr>
              <a:t>32</a:t>
            </a:r>
            <a:r>
              <a:rPr lang="en-US" sz="2400" b="1" dirty="0" smtClean="0">
                <a:solidFill>
                  <a:schemeClr val="accent1"/>
                </a:solidFill>
              </a:rPr>
              <a:t>Cube</a:t>
            </a:r>
            <a:r>
              <a:rPr lang="en-US" sz="2400" dirty="0" smtClean="0">
                <a:solidFill>
                  <a:schemeClr val="accent1"/>
                </a:solidFill>
              </a:rPr>
              <a:t>MX</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300" y="1102451"/>
            <a:ext cx="2980041" cy="223536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4499" y="1552492"/>
            <a:ext cx="667642" cy="667642"/>
          </a:xfrm>
          <a:prstGeom prst="rect">
            <a:avLst/>
          </a:prstGeom>
        </p:spPr>
      </p:pic>
      <p:pic>
        <p:nvPicPr>
          <p:cNvPr id="24" name="Picture 8" descr="C:\Users\ldesseig\Documents\My ST Documents\MCD\Projects\STM32Cube V1\Branding Visuals\STM32_Cube_128x128p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70631"/>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474277" y="3288094"/>
            <a:ext cx="5680601" cy="3285909"/>
            <a:chOff x="2474277" y="3288094"/>
            <a:chExt cx="5680601" cy="3285909"/>
          </a:xfrm>
        </p:grpSpPr>
        <p:pic>
          <p:nvPicPr>
            <p:cNvPr id="23" name="Picture 8" descr="C:\Users\ldesseig\AppData\Local\Microsoft\Windows\Temporary Internet Files\Content.IE5\JS43M08O\RS622_pa006340p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61868">
              <a:off x="2996727" y="4780522"/>
              <a:ext cx="2572686" cy="1793481"/>
            </a:xfrm>
            <a:prstGeom prst="rect">
              <a:avLst/>
            </a:prstGeom>
            <a:noFill/>
            <a:extLst>
              <a:ext uri="{909E8E84-426E-40DD-AFC4-6F175D3DCCD1}">
                <a14:hiddenFill xmlns:a14="http://schemas.microsoft.com/office/drawing/2010/main">
                  <a:solidFill>
                    <a:srgbClr val="FFFFFF"/>
                  </a:solidFill>
                </a14:hiddenFill>
              </a:ext>
            </a:extLst>
          </p:spPr>
        </p:pic>
        <p:sp>
          <p:nvSpPr>
            <p:cNvPr id="25" name="Down Arrow 24"/>
            <p:cNvSpPr/>
            <p:nvPr/>
          </p:nvSpPr>
          <p:spPr>
            <a:xfrm rot="10800000" flipH="1" flipV="1">
              <a:off x="3893554" y="3288094"/>
              <a:ext cx="829532" cy="1509057"/>
            </a:xfrm>
            <a:prstGeom prst="downArrow">
              <a:avLst/>
            </a:prstGeom>
            <a:noFill/>
            <a:ln w="381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507725" y="3686106"/>
              <a:ext cx="3647153" cy="646331"/>
            </a:xfrm>
            <a:prstGeom prst="rect">
              <a:avLst/>
            </a:prstGeom>
          </p:spPr>
          <p:txBody>
            <a:bodyPr wrap="none">
              <a:spAutoFit/>
            </a:bodyPr>
            <a:lstStyle/>
            <a:p>
              <a:pPr algn="ctr"/>
              <a:r>
                <a:rPr lang="en-US" b="1" dirty="0" smtClean="0">
                  <a:solidFill>
                    <a:schemeClr val="accent4"/>
                  </a:solidFill>
                </a:rPr>
                <a:t>Generates Initialization C Code</a:t>
              </a:r>
            </a:p>
            <a:p>
              <a:pPr algn="ctr"/>
              <a:r>
                <a:rPr lang="en-US" b="1" dirty="0">
                  <a:solidFill>
                    <a:schemeClr val="accent4"/>
                  </a:solidFill>
                </a:rPr>
                <a:t>b</a:t>
              </a:r>
              <a:r>
                <a:rPr lang="en-US" b="1" dirty="0" smtClean="0">
                  <a:solidFill>
                    <a:schemeClr val="accent4"/>
                  </a:solidFill>
                </a:rPr>
                <a:t>ased on user choices !</a:t>
              </a:r>
              <a:endParaRPr lang="en-US" dirty="0" smtClean="0">
                <a:solidFill>
                  <a:schemeClr val="accent4"/>
                </a:solidFill>
              </a:endParaRPr>
            </a:p>
          </p:txBody>
        </p:sp>
        <p:pic>
          <p:nvPicPr>
            <p:cNvPr id="27" name="Picture 26" descr="http://gnbproject7mms.gnb.st.com/mcdmktg/regions/stm32/STM32%20Branding%20visuals/RS780_gear.jpg-gea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277" y="3337817"/>
              <a:ext cx="1716997" cy="119503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lide Number Placeholder 3"/>
          <p:cNvSpPr txBox="1">
            <a:spLocks/>
          </p:cNvSpPr>
          <p:nvPr/>
        </p:nvSpPr>
        <p:spPr>
          <a:xfrm>
            <a:off x="8617744" y="678629"/>
            <a:ext cx="544994" cy="198000"/>
          </a:xfrm>
          <a:prstGeom prst="rect">
            <a:avLst/>
          </a:prstGeom>
          <a:solidFill>
            <a:schemeClr val="accent2"/>
          </a:solidFill>
        </p:spPr>
        <p:txBody>
          <a:bodyPr vert="horz" wrap="none" lIns="91440" tIns="45720" rIns="91440" bIns="45720" rtlCol="0" anchor="ctr"/>
          <a:lstStyle>
            <a:defPPr>
              <a:defRPr lang="fr-FR"/>
            </a:defPPr>
            <a:lvl1pPr marL="0" algn="r" defTabSz="914400" rtl="0" eaLnBrk="1" latinLnBrk="0" hangingPunct="1">
              <a:defRPr sz="12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31B9E4-8E4D-4C86-BFD7-412B282B373B}" type="slidenum">
              <a:rPr lang="fr-FR" smtClean="0"/>
              <a:pPr/>
              <a:t>26</a:t>
            </a:fld>
            <a:endParaRPr lang="fr-FR" dirty="0"/>
          </a:p>
        </p:txBody>
      </p:sp>
    </p:spTree>
    <p:extLst>
      <p:ext uri="{BB962C8B-B14F-4D97-AF65-F5344CB8AC3E}">
        <p14:creationId xmlns:p14="http://schemas.microsoft.com/office/powerpoint/2010/main" val="115904334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STM32CubeMX: MCU Selector</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27</a:t>
            </a:fld>
            <a:endParaRPr lang="fr-FR"/>
          </a:p>
        </p:txBody>
      </p:sp>
      <p:sp>
        <p:nvSpPr>
          <p:cNvPr id="4" name="Content Placeholder 3"/>
          <p:cNvSpPr>
            <a:spLocks noGrp="1"/>
          </p:cNvSpPr>
          <p:nvPr>
            <p:ph idx="1"/>
          </p:nvPr>
        </p:nvSpPr>
        <p:spPr>
          <a:xfrm>
            <a:off x="990600" y="2057400"/>
            <a:ext cx="2590800" cy="2631490"/>
          </a:xfrm>
        </p:spPr>
        <p:txBody>
          <a:bodyPr/>
          <a:lstStyle/>
          <a:p>
            <a:pPr marL="0" indent="0">
              <a:buNone/>
            </a:pPr>
            <a:r>
              <a:rPr lang="en-US" sz="3200" dirty="0" smtClean="0"/>
              <a:t>Filter by:</a:t>
            </a:r>
          </a:p>
          <a:p>
            <a:pPr>
              <a:spcBef>
                <a:spcPts val="0"/>
              </a:spcBef>
              <a:spcAft>
                <a:spcPts val="0"/>
              </a:spcAft>
            </a:pPr>
            <a:r>
              <a:rPr lang="en-US" sz="3200" dirty="0" smtClean="0"/>
              <a:t>Series</a:t>
            </a:r>
          </a:p>
          <a:p>
            <a:pPr>
              <a:spcBef>
                <a:spcPts val="0"/>
              </a:spcBef>
              <a:spcAft>
                <a:spcPts val="0"/>
              </a:spcAft>
            </a:pPr>
            <a:r>
              <a:rPr lang="en-US" sz="3200" dirty="0" smtClean="0"/>
              <a:t>Line</a:t>
            </a:r>
          </a:p>
          <a:p>
            <a:pPr>
              <a:spcBef>
                <a:spcPts val="0"/>
              </a:spcBef>
              <a:spcAft>
                <a:spcPts val="0"/>
              </a:spcAft>
            </a:pPr>
            <a:r>
              <a:rPr lang="en-US" sz="3200" dirty="0" smtClean="0"/>
              <a:t>Package</a:t>
            </a:r>
          </a:p>
          <a:p>
            <a:pPr>
              <a:spcBef>
                <a:spcPts val="0"/>
              </a:spcBef>
              <a:spcAft>
                <a:spcPts val="0"/>
              </a:spcAft>
            </a:pPr>
            <a:r>
              <a:rPr lang="en-US" sz="3200" dirty="0" smtClean="0"/>
              <a:t>Peripherals</a:t>
            </a:r>
          </a:p>
        </p:txBody>
      </p:sp>
      <p:pic>
        <p:nvPicPr>
          <p:cNvPr id="7" name="Pic New Pro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340768"/>
            <a:ext cx="4566276" cy="5276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7178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STM32CubeMX: Pin-out configuration</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28</a:t>
            </a:fld>
            <a:endParaRPr lang="fr-F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1219200"/>
            <a:ext cx="5539751" cy="5209778"/>
          </a:xfrm>
        </p:spPr>
      </p:pic>
      <p:sp>
        <p:nvSpPr>
          <p:cNvPr id="9" name="Content Placeholder 3"/>
          <p:cNvSpPr txBox="1">
            <a:spLocks/>
          </p:cNvSpPr>
          <p:nvPr/>
        </p:nvSpPr>
        <p:spPr>
          <a:xfrm>
            <a:off x="457200" y="1716881"/>
            <a:ext cx="2819400" cy="3693319"/>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rgbClr val="646464"/>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0"/>
              </a:spcAft>
            </a:pPr>
            <a:r>
              <a:rPr lang="en-US" sz="2400" dirty="0" err="1" smtClean="0"/>
              <a:t>Pinout</a:t>
            </a:r>
            <a:r>
              <a:rPr lang="en-US" sz="2400" dirty="0"/>
              <a:t> </a:t>
            </a:r>
            <a:r>
              <a:rPr lang="en-US" sz="2400" dirty="0" smtClean="0"/>
              <a:t>from:</a:t>
            </a:r>
          </a:p>
          <a:p>
            <a:pPr lvl="1">
              <a:spcAft>
                <a:spcPts val="0"/>
              </a:spcAft>
            </a:pPr>
            <a:r>
              <a:rPr lang="en-US" sz="1800" dirty="0" smtClean="0"/>
              <a:t>Peripheral tree</a:t>
            </a:r>
          </a:p>
          <a:p>
            <a:pPr lvl="1">
              <a:spcAft>
                <a:spcPts val="0"/>
              </a:spcAft>
            </a:pPr>
            <a:r>
              <a:rPr lang="en-US" sz="1800" dirty="0" smtClean="0"/>
              <a:t>Manually</a:t>
            </a:r>
          </a:p>
          <a:p>
            <a:pPr>
              <a:spcAft>
                <a:spcPts val="0"/>
              </a:spcAft>
            </a:pPr>
            <a:r>
              <a:rPr lang="en-US" sz="2400" dirty="0" smtClean="0"/>
              <a:t>Automatic signal remapping</a:t>
            </a:r>
          </a:p>
          <a:p>
            <a:pPr>
              <a:spcAft>
                <a:spcPts val="0"/>
              </a:spcAft>
            </a:pPr>
            <a:r>
              <a:rPr lang="en-US" sz="2400" dirty="0" smtClean="0"/>
              <a:t>Management of dependencies between peripherals</a:t>
            </a:r>
          </a:p>
        </p:txBody>
      </p:sp>
    </p:spTree>
    <p:extLst>
      <p:ext uri="{BB962C8B-B14F-4D97-AF65-F5344CB8AC3E}">
        <p14:creationId xmlns:p14="http://schemas.microsoft.com/office/powerpoint/2010/main" val="2080915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STM32CubeMX: Clock tree</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29</a:t>
            </a:fld>
            <a:endParaRPr lang="fr-F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0" y="1447800"/>
            <a:ext cx="5552155" cy="4813431"/>
          </a:xfrm>
        </p:spPr>
      </p:pic>
      <p:sp>
        <p:nvSpPr>
          <p:cNvPr id="7" name="Content Placeholder 3"/>
          <p:cNvSpPr txBox="1">
            <a:spLocks/>
          </p:cNvSpPr>
          <p:nvPr/>
        </p:nvSpPr>
        <p:spPr>
          <a:xfrm>
            <a:off x="457200" y="1976259"/>
            <a:ext cx="2438400" cy="3662541"/>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rgbClr val="646464"/>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Immediate display of all clock values</a:t>
            </a:r>
          </a:p>
          <a:p>
            <a:r>
              <a:rPr lang="en-US" sz="2400" dirty="0" smtClean="0"/>
              <a:t>Management of all clock constraints</a:t>
            </a:r>
          </a:p>
          <a:p>
            <a:r>
              <a:rPr lang="en-US" sz="2400" dirty="0" smtClean="0"/>
              <a:t>Highlight of errors</a:t>
            </a:r>
          </a:p>
        </p:txBody>
      </p:sp>
    </p:spTree>
    <p:extLst>
      <p:ext uri="{BB962C8B-B14F-4D97-AF65-F5344CB8AC3E}">
        <p14:creationId xmlns:p14="http://schemas.microsoft.com/office/powerpoint/2010/main" val="1412960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1694" y="446324"/>
            <a:ext cx="7876098" cy="1055077"/>
          </a:xfrm>
        </p:spPr>
        <p:txBody>
          <a:bodyPr>
            <a:noAutofit/>
          </a:bodyPr>
          <a:lstStyle/>
          <a:p>
            <a:r>
              <a:rPr lang="en-US" dirty="0" smtClean="0"/>
              <a:t>ST has licensed all Cortex®-</a:t>
            </a:r>
            <a:r>
              <a:rPr lang="en-US" dirty="0"/>
              <a:t>M </a:t>
            </a:r>
            <a:r>
              <a:rPr lang="en-US" dirty="0" smtClean="0"/>
              <a:t>cores</a:t>
            </a:r>
          </a:p>
        </p:txBody>
      </p:sp>
      <p:sp>
        <p:nvSpPr>
          <p:cNvPr id="32" name="Rectangle 5"/>
          <p:cNvSpPr>
            <a:spLocks noGrp="1" noChangeArrowheads="1"/>
          </p:cNvSpPr>
          <p:nvPr>
            <p:ph idx="1"/>
          </p:nvPr>
        </p:nvSpPr>
        <p:spPr>
          <a:xfrm>
            <a:off x="608018" y="1536647"/>
            <a:ext cx="8018586" cy="1766637"/>
          </a:xfrm>
        </p:spPr>
        <p:txBody>
          <a:bodyPr/>
          <a:lstStyle/>
          <a:p>
            <a:pPr>
              <a:spcBef>
                <a:spcPts val="760"/>
              </a:spcBef>
              <a:tabLst>
                <a:tab pos="338804" algn="l"/>
                <a:tab pos="680021" algn="l"/>
                <a:tab pos="1021237" algn="l"/>
                <a:tab pos="1362453" algn="l"/>
                <a:tab pos="1703670" algn="l"/>
                <a:tab pos="2044885" algn="l"/>
                <a:tab pos="2386102" algn="l"/>
                <a:tab pos="2727318" algn="l"/>
                <a:tab pos="3068535" algn="l"/>
                <a:tab pos="3409750" algn="l"/>
                <a:tab pos="3750966" algn="l"/>
                <a:tab pos="4092181" algn="l"/>
                <a:tab pos="4433398" algn="l"/>
                <a:tab pos="4774614" algn="l"/>
                <a:tab pos="5115830" algn="l"/>
                <a:tab pos="5457047" algn="l"/>
                <a:tab pos="5798263" algn="l"/>
                <a:tab pos="6139478" algn="l"/>
                <a:tab pos="6480695" algn="l"/>
                <a:tab pos="6821910" algn="l"/>
              </a:tabLst>
            </a:pPr>
            <a:r>
              <a:rPr lang="en-US" sz="2215" b="1" dirty="0">
                <a:solidFill>
                  <a:schemeClr val="tx2"/>
                </a:solidFill>
              </a:rPr>
              <a:t>Forget traditional 8/16/32-bit classifications and get</a:t>
            </a:r>
          </a:p>
          <a:p>
            <a:pPr lvl="1">
              <a:spcBef>
                <a:spcPts val="665"/>
              </a:spcBef>
              <a:tabLst>
                <a:tab pos="338804" algn="l"/>
                <a:tab pos="680021" algn="l"/>
                <a:tab pos="1021237" algn="l"/>
                <a:tab pos="1362453" algn="l"/>
                <a:tab pos="1703670" algn="l"/>
                <a:tab pos="2044885" algn="l"/>
                <a:tab pos="2386102" algn="l"/>
                <a:tab pos="2727318" algn="l"/>
                <a:tab pos="3068535" algn="l"/>
                <a:tab pos="3409750" algn="l"/>
                <a:tab pos="3750966" algn="l"/>
                <a:tab pos="4092181" algn="l"/>
                <a:tab pos="4433398" algn="l"/>
                <a:tab pos="4774614" algn="l"/>
                <a:tab pos="5115830" algn="l"/>
                <a:tab pos="5457047" algn="l"/>
                <a:tab pos="5798263" algn="l"/>
                <a:tab pos="6139478" algn="l"/>
                <a:tab pos="6480695" algn="l"/>
                <a:tab pos="6821910" algn="l"/>
              </a:tabLst>
            </a:pPr>
            <a:r>
              <a:rPr lang="en-US" dirty="0"/>
              <a:t>Seamless architecture across all applications</a:t>
            </a:r>
          </a:p>
          <a:p>
            <a:pPr lvl="1">
              <a:spcBef>
                <a:spcPts val="665"/>
              </a:spcBef>
              <a:tabLst>
                <a:tab pos="338804" algn="l"/>
                <a:tab pos="680021" algn="l"/>
                <a:tab pos="1021237" algn="l"/>
                <a:tab pos="1362453" algn="l"/>
                <a:tab pos="1703670" algn="l"/>
                <a:tab pos="2044885" algn="l"/>
                <a:tab pos="2386102" algn="l"/>
                <a:tab pos="2727318" algn="l"/>
                <a:tab pos="3068535" algn="l"/>
                <a:tab pos="3409750" algn="l"/>
                <a:tab pos="3750966" algn="l"/>
                <a:tab pos="4092181" algn="l"/>
                <a:tab pos="4433398" algn="l"/>
                <a:tab pos="4774614" algn="l"/>
                <a:tab pos="5115830" algn="l"/>
                <a:tab pos="5457047" algn="l"/>
                <a:tab pos="5798263" algn="l"/>
                <a:tab pos="6139478" algn="l"/>
                <a:tab pos="6480695" algn="l"/>
                <a:tab pos="6821910" algn="l"/>
              </a:tabLst>
            </a:pPr>
            <a:r>
              <a:rPr lang="en-US" dirty="0"/>
              <a:t>Every product optimized for ultra-low power and ease of use</a:t>
            </a:r>
          </a:p>
          <a:p>
            <a:pPr>
              <a:spcBef>
                <a:spcPts val="665"/>
              </a:spcBef>
              <a:buNone/>
              <a:tabLst>
                <a:tab pos="338804" algn="l"/>
                <a:tab pos="680021" algn="l"/>
                <a:tab pos="1021237" algn="l"/>
                <a:tab pos="1362453" algn="l"/>
                <a:tab pos="1703670" algn="l"/>
                <a:tab pos="2044885" algn="l"/>
                <a:tab pos="2386102" algn="l"/>
                <a:tab pos="2727318" algn="l"/>
                <a:tab pos="3068535" algn="l"/>
                <a:tab pos="3409750" algn="l"/>
                <a:tab pos="3750966" algn="l"/>
                <a:tab pos="4092181" algn="l"/>
                <a:tab pos="4433398" algn="l"/>
                <a:tab pos="4774614" algn="l"/>
                <a:tab pos="5115830" algn="l"/>
                <a:tab pos="5457047" algn="l"/>
                <a:tab pos="5798263" algn="l"/>
                <a:tab pos="6139478" algn="l"/>
                <a:tab pos="6480695" algn="l"/>
                <a:tab pos="6821910" algn="l"/>
              </a:tabLst>
            </a:pPr>
            <a:endParaRPr lang="en-US" sz="2215" dirty="0"/>
          </a:p>
        </p:txBody>
      </p:sp>
      <p:sp>
        <p:nvSpPr>
          <p:cNvPr id="10" name="Espace réservé du numéro de diapositive 9"/>
          <p:cNvSpPr>
            <a:spLocks noGrp="1"/>
          </p:cNvSpPr>
          <p:nvPr>
            <p:ph type="sldNum" sz="quarter" idx="4294967295"/>
          </p:nvPr>
        </p:nvSpPr>
        <p:spPr>
          <a:xfrm>
            <a:off x="8641374" y="889489"/>
            <a:ext cx="502626" cy="183173"/>
          </a:xfrm>
          <a:prstGeom prst="rect">
            <a:avLst/>
          </a:prstGeom>
        </p:spPr>
        <p:txBody>
          <a:bodyPr/>
          <a:lstStyle/>
          <a:p>
            <a:fld id="{5B31B9E4-8E4D-4C86-BFD7-412B282B373B}" type="slidenum">
              <a:rPr lang="en-US" smtClean="0"/>
              <a:pPr/>
              <a:t>3</a:t>
            </a:fld>
            <a:endParaRPr lang="en-US"/>
          </a:p>
        </p:txBody>
      </p:sp>
      <p:pic>
        <p:nvPicPr>
          <p:cNvPr id="18" name="Picture 4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75443" y="5382482"/>
            <a:ext cx="643879" cy="572337"/>
          </a:xfrm>
          <a:prstGeom prst="rect">
            <a:avLst/>
          </a:prstGeom>
          <a:noFill/>
          <a:ln w="38100" algn="ctr">
            <a:noFill/>
            <a:miter lim="800000"/>
            <a:headEnd/>
            <a:tailEnd/>
          </a:ln>
        </p:spPr>
      </p:pic>
      <p:grpSp>
        <p:nvGrpSpPr>
          <p:cNvPr id="3" name="Group 56"/>
          <p:cNvGrpSpPr/>
          <p:nvPr/>
        </p:nvGrpSpPr>
        <p:grpSpPr>
          <a:xfrm>
            <a:off x="540663" y="3344816"/>
            <a:ext cx="8019474" cy="1878844"/>
            <a:chOff x="575637" y="4354830"/>
            <a:chExt cx="3392878" cy="2564528"/>
          </a:xfrm>
        </p:grpSpPr>
        <p:sp>
          <p:nvSpPr>
            <p:cNvPr id="31" name="Rectangle 3"/>
            <p:cNvSpPr txBox="1">
              <a:spLocks noChangeArrowheads="1"/>
            </p:cNvSpPr>
            <p:nvPr/>
          </p:nvSpPr>
          <p:spPr bwMode="auto">
            <a:xfrm>
              <a:off x="1920240" y="4354830"/>
              <a:ext cx="1139191" cy="384810"/>
            </a:xfrm>
            <a:prstGeom prst="rect">
              <a:avLst/>
            </a:prstGeom>
            <a:noFill/>
            <a:ln w="9525">
              <a:noFill/>
              <a:miter lim="800000"/>
              <a:headEnd/>
              <a:tailEnd/>
            </a:ln>
          </p:spPr>
          <p:txBody>
            <a:bodyPr vert="horz" wrap="square" lIns="98165" tIns="49082" rIns="98165" bIns="49082" numCol="1" anchor="t" anchorCtr="0" compatLnSpc="1">
              <a:prstTxWarp prst="textNoShape">
                <a:avLst/>
              </a:prstTxWarp>
            </a:bodyPr>
            <a:lstStyle/>
            <a:p>
              <a:pPr marL="302634" indent="-302634" defTabSz="807826" eaLnBrk="0" hangingPunct="0">
                <a:spcBef>
                  <a:spcPct val="20000"/>
                </a:spcBef>
                <a:buClr>
                  <a:srgbClr val="FF9900"/>
                </a:buClr>
                <a:defRPr/>
              </a:pPr>
              <a:r>
                <a:rPr lang="en-US" sz="2400" b="1">
                  <a:solidFill>
                    <a:schemeClr val="bg1"/>
                  </a:solidFill>
                </a:rPr>
                <a:t>MCU</a:t>
              </a:r>
            </a:p>
          </p:txBody>
        </p:sp>
        <p:sp>
          <p:nvSpPr>
            <p:cNvPr id="30" name="Right Arrow 29"/>
            <p:cNvSpPr/>
            <p:nvPr/>
          </p:nvSpPr>
          <p:spPr bwMode="auto">
            <a:xfrm rot="10800000" flipH="1" flipV="1">
              <a:off x="575637" y="5376451"/>
              <a:ext cx="3392878" cy="1542907"/>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none" anchor="ctr"/>
            <a:lstStyle/>
            <a:p>
              <a:pPr algn="ctr" defTabSz="843736">
                <a:defRPr/>
              </a:pPr>
              <a:r>
                <a:rPr lang="en-US" sz="2400" b="1">
                  <a:solidFill>
                    <a:schemeClr val="accent3"/>
                  </a:solidFill>
                  <a:ea typeface="MS PGothic" pitchFamily="34" charset="-128"/>
                  <a:cs typeface="MS PGothic" pitchFamily="34" charset="-128"/>
                </a:rPr>
                <a:t>Binary and tool compatible</a:t>
              </a:r>
            </a:p>
          </p:txBody>
        </p:sp>
      </p:grpSp>
      <p:sp>
        <p:nvSpPr>
          <p:cNvPr id="33" name="Rectangle 1"/>
          <p:cNvSpPr>
            <a:spLocks noChangeArrowheads="1"/>
          </p:cNvSpPr>
          <p:nvPr/>
        </p:nvSpPr>
        <p:spPr bwMode="auto">
          <a:xfrm>
            <a:off x="4584907" y="3023699"/>
            <a:ext cx="1981162" cy="1058364"/>
          </a:xfrm>
          <a:prstGeom prst="roundRect">
            <a:avLst/>
          </a:prstGeom>
          <a:ln>
            <a:solidFill>
              <a:schemeClr val="accent5"/>
            </a:solidFill>
            <a:headEnd/>
            <a:tailEnd/>
          </a:ln>
        </p:spPr>
        <p:style>
          <a:lnRef idx="2">
            <a:schemeClr val="accent2"/>
          </a:lnRef>
          <a:fillRef idx="1">
            <a:schemeClr val="lt1"/>
          </a:fillRef>
          <a:effectRef idx="0">
            <a:schemeClr val="accent2"/>
          </a:effectRef>
          <a:fontRef idx="minor">
            <a:schemeClr val="dk1"/>
          </a:fontRef>
        </p:style>
        <p:txBody>
          <a:bodyPr wrap="none" lIns="69447" tIns="34724" rIns="69447" bIns="34724" anchor="ctr"/>
          <a:lstStyle/>
          <a:p>
            <a:endParaRPr lang="en-US">
              <a:solidFill>
                <a:srgbClr val="000000"/>
              </a:solidFill>
            </a:endParaRPr>
          </a:p>
        </p:txBody>
      </p:sp>
      <p:sp>
        <p:nvSpPr>
          <p:cNvPr id="34" name="Rectangle 2"/>
          <p:cNvSpPr>
            <a:spLocks noChangeArrowheads="1"/>
          </p:cNvSpPr>
          <p:nvPr/>
        </p:nvSpPr>
        <p:spPr bwMode="auto">
          <a:xfrm>
            <a:off x="2644403" y="3030675"/>
            <a:ext cx="1905998" cy="1058364"/>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lIns="69447" tIns="34724" rIns="69447" bIns="34724" anchor="ctr"/>
          <a:lstStyle/>
          <a:p>
            <a:endParaRPr lang="en-US">
              <a:solidFill>
                <a:srgbClr val="000000"/>
              </a:solidFill>
            </a:endParaRPr>
          </a:p>
        </p:txBody>
      </p:sp>
      <p:sp>
        <p:nvSpPr>
          <p:cNvPr id="35" name="Rectangle 3"/>
          <p:cNvSpPr>
            <a:spLocks noChangeArrowheads="1"/>
          </p:cNvSpPr>
          <p:nvPr/>
        </p:nvSpPr>
        <p:spPr bwMode="auto">
          <a:xfrm>
            <a:off x="517399" y="3035330"/>
            <a:ext cx="2097598" cy="1058364"/>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wrap="none" lIns="69447" tIns="34724" rIns="69447" bIns="34724" anchor="ctr"/>
          <a:lstStyle/>
          <a:p>
            <a:endParaRPr lang="en-US">
              <a:solidFill>
                <a:srgbClr val="000000"/>
              </a:solidFill>
            </a:endParaRPr>
          </a:p>
        </p:txBody>
      </p:sp>
      <p:sp>
        <p:nvSpPr>
          <p:cNvPr id="36" name="Text Box 7"/>
          <p:cNvSpPr txBox="1">
            <a:spLocks noChangeArrowheads="1"/>
          </p:cNvSpPr>
          <p:nvPr/>
        </p:nvSpPr>
        <p:spPr bwMode="auto">
          <a:xfrm>
            <a:off x="461722" y="3161443"/>
            <a:ext cx="2154138" cy="333992"/>
          </a:xfrm>
          <a:prstGeom prst="rect">
            <a:avLst/>
          </a:prstGeom>
          <a:noFill/>
          <a:ln w="9525">
            <a:noFill/>
            <a:round/>
            <a:headEnd/>
            <a:tailEnd/>
          </a:ln>
        </p:spPr>
        <p:txBody>
          <a:bodyPr wrap="none" lIns="60971" tIns="30348" rIns="60971" bIns="30348">
            <a:spAutoFit/>
          </a:bodyPr>
          <a:lstStyle/>
          <a:p>
            <a:pPr eaLnBrk="0" hangingPunct="0">
              <a:lnSpc>
                <a:spcPct val="80000"/>
              </a:lnSpc>
              <a:spcBef>
                <a:spcPts val="190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2215" b="1" dirty="0">
                <a:solidFill>
                  <a:schemeClr val="accent4"/>
                </a:solidFill>
              </a:rPr>
              <a:t>Cortex-M0/M0+</a:t>
            </a:r>
          </a:p>
        </p:txBody>
      </p:sp>
      <p:sp>
        <p:nvSpPr>
          <p:cNvPr id="37" name="Text Box 8"/>
          <p:cNvSpPr txBox="1">
            <a:spLocks noChangeArrowheads="1"/>
          </p:cNvSpPr>
          <p:nvPr/>
        </p:nvSpPr>
        <p:spPr bwMode="auto">
          <a:xfrm>
            <a:off x="2858548" y="3161443"/>
            <a:ext cx="1514539" cy="333992"/>
          </a:xfrm>
          <a:prstGeom prst="rect">
            <a:avLst/>
          </a:prstGeom>
          <a:noFill/>
          <a:ln w="9525">
            <a:noFill/>
            <a:round/>
            <a:headEnd/>
            <a:tailEnd/>
          </a:ln>
        </p:spPr>
        <p:txBody>
          <a:bodyPr wrap="none" lIns="60971" tIns="30348" rIns="60971" bIns="30348">
            <a:spAutoFit/>
          </a:bodyPr>
          <a:lstStyle/>
          <a:p>
            <a:pPr eaLnBrk="0" hangingPunct="0">
              <a:lnSpc>
                <a:spcPct val="80000"/>
              </a:lnSpc>
              <a:spcBef>
                <a:spcPts val="190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2215" b="1" dirty="0">
                <a:solidFill>
                  <a:schemeClr val="accent4"/>
                </a:solidFill>
              </a:rPr>
              <a:t>Cortex-M3</a:t>
            </a:r>
          </a:p>
        </p:txBody>
      </p:sp>
      <p:sp>
        <p:nvSpPr>
          <p:cNvPr id="38" name="Text Box 9"/>
          <p:cNvSpPr txBox="1">
            <a:spLocks noChangeArrowheads="1"/>
          </p:cNvSpPr>
          <p:nvPr/>
        </p:nvSpPr>
        <p:spPr bwMode="auto">
          <a:xfrm>
            <a:off x="4786147" y="3161443"/>
            <a:ext cx="1514539" cy="333992"/>
          </a:xfrm>
          <a:prstGeom prst="rect">
            <a:avLst/>
          </a:prstGeom>
          <a:noFill/>
          <a:ln w="9525">
            <a:noFill/>
            <a:round/>
            <a:headEnd/>
            <a:tailEnd/>
          </a:ln>
        </p:spPr>
        <p:txBody>
          <a:bodyPr wrap="none" lIns="60971" tIns="30348" rIns="60971" bIns="30348">
            <a:spAutoFit/>
          </a:bodyPr>
          <a:lstStyle/>
          <a:p>
            <a:pPr eaLnBrk="0" hangingPunct="0">
              <a:lnSpc>
                <a:spcPct val="80000"/>
              </a:lnSpc>
              <a:spcBef>
                <a:spcPts val="190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2215" b="1">
                <a:solidFill>
                  <a:schemeClr val="accent4"/>
                </a:solidFill>
              </a:rPr>
              <a:t>Cortex-M4</a:t>
            </a:r>
          </a:p>
        </p:txBody>
      </p:sp>
      <p:sp>
        <p:nvSpPr>
          <p:cNvPr id="40" name="Text Box 10"/>
          <p:cNvSpPr txBox="1">
            <a:spLocks noChangeArrowheads="1"/>
          </p:cNvSpPr>
          <p:nvPr/>
        </p:nvSpPr>
        <p:spPr bwMode="auto">
          <a:xfrm>
            <a:off x="650335" y="3764517"/>
            <a:ext cx="1839949" cy="231785"/>
          </a:xfrm>
          <a:prstGeom prst="rect">
            <a:avLst/>
          </a:prstGeom>
          <a:noFill/>
          <a:ln w="9525">
            <a:noFill/>
            <a:round/>
            <a:headEnd/>
            <a:tailEnd/>
          </a:ln>
        </p:spPr>
        <p:txBody>
          <a:bodyPr wrap="none" lIns="60971" tIns="30348" rIns="60971" bIns="30348">
            <a:spAutoFit/>
          </a:bodyPr>
          <a:lstStyle/>
          <a:p>
            <a:pPr eaLnBrk="0" hangingPunct="0">
              <a:lnSpc>
                <a:spcPct val="80000"/>
              </a:lnSpc>
              <a:spcBef>
                <a:spcPts val="76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1385" b="1" dirty="0">
                <a:solidFill>
                  <a:schemeClr val="accent4"/>
                </a:solidFill>
              </a:rPr>
              <a:t>8/16-bit applications</a:t>
            </a:r>
          </a:p>
        </p:txBody>
      </p:sp>
      <p:sp>
        <p:nvSpPr>
          <p:cNvPr id="41" name="Text Box 11"/>
          <p:cNvSpPr txBox="1">
            <a:spLocks noChangeArrowheads="1"/>
          </p:cNvSpPr>
          <p:nvPr/>
        </p:nvSpPr>
        <p:spPr bwMode="auto">
          <a:xfrm>
            <a:off x="3039394" y="3659640"/>
            <a:ext cx="1165085" cy="402280"/>
          </a:xfrm>
          <a:prstGeom prst="rect">
            <a:avLst/>
          </a:prstGeom>
          <a:noFill/>
          <a:ln w="9525">
            <a:noFill/>
            <a:round/>
            <a:headEnd/>
            <a:tailEnd/>
          </a:ln>
        </p:spPr>
        <p:txBody>
          <a:bodyPr wrap="none" lIns="60971" tIns="30348" rIns="60971" bIns="30348">
            <a:spAutoFit/>
          </a:bodyPr>
          <a:lstStyle/>
          <a:p>
            <a:pPr algn="ctr" eaLnBrk="0" hangingPunct="0">
              <a:lnSpc>
                <a:spcPct val="80000"/>
              </a:lnSpc>
              <a:spcBef>
                <a:spcPts val="76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1385" b="1" dirty="0">
                <a:solidFill>
                  <a:schemeClr val="accent4"/>
                </a:solidFill>
              </a:rPr>
              <a:t>16/32-bit </a:t>
            </a:r>
            <a:br>
              <a:rPr lang="en-US" sz="1385" b="1" dirty="0">
                <a:solidFill>
                  <a:schemeClr val="accent4"/>
                </a:solidFill>
              </a:rPr>
            </a:br>
            <a:r>
              <a:rPr lang="en-US" sz="1385" b="1" dirty="0">
                <a:solidFill>
                  <a:schemeClr val="accent4"/>
                </a:solidFill>
              </a:rPr>
              <a:t>applications</a:t>
            </a:r>
          </a:p>
        </p:txBody>
      </p:sp>
      <p:sp>
        <p:nvSpPr>
          <p:cNvPr id="42" name="Text Box 12"/>
          <p:cNvSpPr txBox="1">
            <a:spLocks noChangeArrowheads="1"/>
          </p:cNvSpPr>
          <p:nvPr/>
        </p:nvSpPr>
        <p:spPr bwMode="auto">
          <a:xfrm>
            <a:off x="4993914" y="3628407"/>
            <a:ext cx="1322180" cy="402280"/>
          </a:xfrm>
          <a:prstGeom prst="rect">
            <a:avLst/>
          </a:prstGeom>
          <a:noFill/>
          <a:ln w="9525">
            <a:noFill/>
            <a:round/>
            <a:headEnd/>
            <a:tailEnd/>
          </a:ln>
        </p:spPr>
        <p:txBody>
          <a:bodyPr wrap="none" lIns="60971" tIns="30348" rIns="60971" bIns="30348">
            <a:spAutoFit/>
          </a:bodyPr>
          <a:lstStyle/>
          <a:p>
            <a:pPr algn="ctr" eaLnBrk="0" hangingPunct="0">
              <a:lnSpc>
                <a:spcPct val="80000"/>
              </a:lnSpc>
              <a:spcBef>
                <a:spcPts val="76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1385" b="1" dirty="0">
                <a:solidFill>
                  <a:schemeClr val="accent4"/>
                </a:solidFill>
              </a:rPr>
              <a:t>16/32-bit DSC </a:t>
            </a:r>
            <a:br>
              <a:rPr lang="en-US" sz="1385" b="1" dirty="0">
                <a:solidFill>
                  <a:schemeClr val="accent4"/>
                </a:solidFill>
              </a:rPr>
            </a:br>
            <a:r>
              <a:rPr lang="en-US" sz="1385" b="1" dirty="0">
                <a:solidFill>
                  <a:schemeClr val="accent4"/>
                </a:solidFill>
              </a:rPr>
              <a:t>applications</a:t>
            </a:r>
          </a:p>
        </p:txBody>
      </p:sp>
      <p:pic>
        <p:nvPicPr>
          <p:cNvPr id="43" name="Picture 42" descr="picto_automotive.jpg"/>
          <p:cNvPicPr>
            <a:picLocks noChangeAspect="1"/>
          </p:cNvPicPr>
          <p:nvPr/>
        </p:nvPicPr>
        <p:blipFill>
          <a:blip r:embed="rId4" cstate="print"/>
          <a:stretch>
            <a:fillRect/>
          </a:stretch>
        </p:blipFill>
        <p:spPr>
          <a:xfrm>
            <a:off x="3937109" y="5157192"/>
            <a:ext cx="1100176" cy="797627"/>
          </a:xfrm>
          <a:prstGeom prst="rect">
            <a:avLst/>
          </a:prstGeom>
        </p:spPr>
      </p:pic>
      <p:pic>
        <p:nvPicPr>
          <p:cNvPr id="44" name="Picture 43" descr="picto_creditcard.jpg"/>
          <p:cNvPicPr>
            <a:picLocks noChangeAspect="1"/>
          </p:cNvPicPr>
          <p:nvPr/>
        </p:nvPicPr>
        <p:blipFill>
          <a:blip r:embed="rId5" cstate="print"/>
          <a:stretch>
            <a:fillRect/>
          </a:stretch>
        </p:blipFill>
        <p:spPr>
          <a:xfrm>
            <a:off x="4998240" y="5256896"/>
            <a:ext cx="836671" cy="598220"/>
          </a:xfrm>
          <a:prstGeom prst="rect">
            <a:avLst/>
          </a:prstGeom>
        </p:spPr>
      </p:pic>
      <p:pic>
        <p:nvPicPr>
          <p:cNvPr id="45" name="Picture 44" descr="picto_industrial.jpg"/>
          <p:cNvPicPr>
            <a:picLocks noChangeAspect="1"/>
          </p:cNvPicPr>
          <p:nvPr/>
        </p:nvPicPr>
        <p:blipFill>
          <a:blip r:embed="rId6" cstate="print"/>
          <a:stretch>
            <a:fillRect/>
          </a:stretch>
        </p:blipFill>
        <p:spPr>
          <a:xfrm>
            <a:off x="5870701" y="5090723"/>
            <a:ext cx="894774" cy="930565"/>
          </a:xfrm>
          <a:prstGeom prst="rect">
            <a:avLst/>
          </a:prstGeom>
        </p:spPr>
      </p:pic>
      <p:pic>
        <p:nvPicPr>
          <p:cNvPr id="46" name="Picture 45" descr="picto_tensiometer.jpg"/>
          <p:cNvPicPr>
            <a:picLocks noChangeAspect="1"/>
          </p:cNvPicPr>
          <p:nvPr/>
        </p:nvPicPr>
        <p:blipFill>
          <a:blip r:embed="rId7" cstate="print">
            <a:duotone>
              <a:schemeClr val="accent6">
                <a:shade val="45000"/>
                <a:satMod val="135000"/>
              </a:schemeClr>
              <a:prstClr val="white"/>
            </a:duotone>
          </a:blip>
          <a:stretch>
            <a:fillRect/>
          </a:stretch>
        </p:blipFill>
        <p:spPr>
          <a:xfrm>
            <a:off x="2843810" y="5122629"/>
            <a:ext cx="1063503" cy="866754"/>
          </a:xfrm>
          <a:prstGeom prst="rect">
            <a:avLst/>
          </a:prstGeom>
        </p:spPr>
      </p:pic>
      <p:pic>
        <p:nvPicPr>
          <p:cNvPr id="47" name="Picture 46" descr="picto_headset.jpg"/>
          <p:cNvPicPr>
            <a:picLocks noChangeAspect="1"/>
          </p:cNvPicPr>
          <p:nvPr/>
        </p:nvPicPr>
        <p:blipFill>
          <a:blip r:embed="rId8" cstate="print"/>
          <a:stretch>
            <a:fillRect/>
          </a:stretch>
        </p:blipFill>
        <p:spPr>
          <a:xfrm>
            <a:off x="6831945" y="5110664"/>
            <a:ext cx="664689" cy="890684"/>
          </a:xfrm>
          <a:prstGeom prst="rect">
            <a:avLst/>
          </a:prstGeom>
        </p:spPr>
      </p:pic>
      <p:pic>
        <p:nvPicPr>
          <p:cNvPr id="48" name="Picture 47" descr="picto_communication.jpg"/>
          <p:cNvPicPr>
            <a:picLocks noChangeAspect="1"/>
          </p:cNvPicPr>
          <p:nvPr/>
        </p:nvPicPr>
        <p:blipFill>
          <a:blip r:embed="rId9" cstate="print"/>
          <a:stretch>
            <a:fillRect/>
          </a:stretch>
        </p:blipFill>
        <p:spPr>
          <a:xfrm>
            <a:off x="750508" y="5207278"/>
            <a:ext cx="697455" cy="697455"/>
          </a:xfrm>
          <a:prstGeom prst="rect">
            <a:avLst/>
          </a:prstGeom>
        </p:spPr>
      </p:pic>
      <p:pic>
        <p:nvPicPr>
          <p:cNvPr id="49" name="Picture 48" descr="metering.png"/>
          <p:cNvPicPr>
            <a:picLocks noChangeAspect="1"/>
          </p:cNvPicPr>
          <p:nvPr/>
        </p:nvPicPr>
        <p:blipFill>
          <a:blip r:embed="rId10" cstate="print"/>
          <a:stretch>
            <a:fillRect/>
          </a:stretch>
        </p:blipFill>
        <p:spPr>
          <a:xfrm>
            <a:off x="1454003" y="5157192"/>
            <a:ext cx="725116" cy="797627"/>
          </a:xfrm>
          <a:prstGeom prst="rect">
            <a:avLst/>
          </a:prstGeom>
        </p:spPr>
      </p:pic>
      <p:pic>
        <p:nvPicPr>
          <p:cNvPr id="50" name="Picture 49" descr="pc.png"/>
          <p:cNvPicPr>
            <a:picLocks noChangeAspect="1"/>
          </p:cNvPicPr>
          <p:nvPr/>
        </p:nvPicPr>
        <p:blipFill>
          <a:blip r:embed="rId11" cstate="print"/>
          <a:stretch>
            <a:fillRect/>
          </a:stretch>
        </p:blipFill>
        <p:spPr>
          <a:xfrm>
            <a:off x="2372155" y="5140695"/>
            <a:ext cx="405186" cy="830632"/>
          </a:xfrm>
          <a:prstGeom prst="rect">
            <a:avLst/>
          </a:prstGeom>
        </p:spPr>
      </p:pic>
      <p:sp>
        <p:nvSpPr>
          <p:cNvPr id="27" name="Rectangle 1"/>
          <p:cNvSpPr>
            <a:spLocks noChangeArrowheads="1"/>
          </p:cNvSpPr>
          <p:nvPr/>
        </p:nvSpPr>
        <p:spPr bwMode="auto">
          <a:xfrm>
            <a:off x="6598954" y="3010840"/>
            <a:ext cx="1981162" cy="1058364"/>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wrap="none" lIns="69447" tIns="34724" rIns="69447" bIns="34724" anchor="ctr"/>
          <a:lstStyle/>
          <a:p>
            <a:endParaRPr lang="en-US">
              <a:solidFill>
                <a:srgbClr val="000000"/>
              </a:solidFill>
            </a:endParaRPr>
          </a:p>
        </p:txBody>
      </p:sp>
      <p:sp>
        <p:nvSpPr>
          <p:cNvPr id="28" name="Text Box 9"/>
          <p:cNvSpPr txBox="1">
            <a:spLocks noChangeArrowheads="1"/>
          </p:cNvSpPr>
          <p:nvPr/>
        </p:nvSpPr>
        <p:spPr bwMode="auto">
          <a:xfrm>
            <a:off x="6800194" y="3148585"/>
            <a:ext cx="1514539" cy="333992"/>
          </a:xfrm>
          <a:prstGeom prst="rect">
            <a:avLst/>
          </a:prstGeom>
          <a:noFill/>
          <a:ln w="9525">
            <a:noFill/>
            <a:round/>
            <a:headEnd/>
            <a:tailEnd/>
          </a:ln>
        </p:spPr>
        <p:txBody>
          <a:bodyPr wrap="none" lIns="60971" tIns="30348" rIns="60971" bIns="30348">
            <a:spAutoFit/>
          </a:bodyPr>
          <a:lstStyle/>
          <a:p>
            <a:pPr eaLnBrk="0" hangingPunct="0">
              <a:lnSpc>
                <a:spcPct val="80000"/>
              </a:lnSpc>
              <a:spcBef>
                <a:spcPts val="190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2215" b="1" dirty="0">
                <a:solidFill>
                  <a:schemeClr val="accent4"/>
                </a:solidFill>
              </a:rPr>
              <a:t>Cortex-M7</a:t>
            </a:r>
          </a:p>
        </p:txBody>
      </p:sp>
      <p:sp>
        <p:nvSpPr>
          <p:cNvPr id="29" name="Text Box 12"/>
          <p:cNvSpPr txBox="1">
            <a:spLocks noChangeArrowheads="1"/>
          </p:cNvSpPr>
          <p:nvPr/>
        </p:nvSpPr>
        <p:spPr bwMode="auto">
          <a:xfrm>
            <a:off x="6968961" y="3652713"/>
            <a:ext cx="1322180" cy="402280"/>
          </a:xfrm>
          <a:prstGeom prst="rect">
            <a:avLst/>
          </a:prstGeom>
          <a:noFill/>
          <a:ln w="9525">
            <a:noFill/>
            <a:round/>
            <a:headEnd/>
            <a:tailEnd/>
          </a:ln>
        </p:spPr>
        <p:txBody>
          <a:bodyPr wrap="none" lIns="60971" tIns="30348" rIns="60971" bIns="30348">
            <a:spAutoFit/>
          </a:bodyPr>
          <a:lstStyle/>
          <a:p>
            <a:pPr algn="ctr" eaLnBrk="0" hangingPunct="0">
              <a:lnSpc>
                <a:spcPct val="80000"/>
              </a:lnSpc>
              <a:spcBef>
                <a:spcPts val="760"/>
              </a:spcBef>
              <a:buClr>
                <a:srgbClr val="FAA61A"/>
              </a:buClr>
              <a:buSzPct val="125000"/>
              <a:tabLst>
                <a:tab pos="0" algn="l"/>
                <a:tab pos="340010" algn="l"/>
                <a:tab pos="681227" algn="l"/>
                <a:tab pos="1022443" algn="l"/>
                <a:tab pos="1363659" algn="l"/>
                <a:tab pos="1704875" algn="l"/>
                <a:tab pos="2046092" algn="l"/>
                <a:tab pos="2387307" algn="l"/>
                <a:tab pos="2728523" algn="l"/>
                <a:tab pos="3069739" algn="l"/>
                <a:tab pos="3410955" algn="l"/>
                <a:tab pos="3752172" algn="l"/>
                <a:tab pos="4093387" algn="l"/>
                <a:tab pos="4434604" algn="l"/>
                <a:tab pos="4775818" algn="l"/>
                <a:tab pos="5117036" algn="l"/>
                <a:tab pos="5458252" algn="l"/>
                <a:tab pos="5799467" algn="l"/>
                <a:tab pos="6140685" algn="l"/>
                <a:tab pos="6481900" algn="l"/>
                <a:tab pos="6823117" algn="l"/>
              </a:tabLst>
            </a:pPr>
            <a:r>
              <a:rPr lang="en-US" sz="1385" b="1" dirty="0">
                <a:solidFill>
                  <a:schemeClr val="accent4"/>
                </a:solidFill>
              </a:rPr>
              <a:t>16/32-bit DSC </a:t>
            </a:r>
            <a:br>
              <a:rPr lang="en-US" sz="1385" b="1" dirty="0">
                <a:solidFill>
                  <a:schemeClr val="accent4"/>
                </a:solidFill>
              </a:rPr>
            </a:br>
            <a:r>
              <a:rPr lang="en-US" sz="1385" b="1" dirty="0">
                <a:solidFill>
                  <a:schemeClr val="accent4"/>
                </a:solidFill>
              </a:rPr>
              <a:t>applications</a:t>
            </a:r>
          </a:p>
        </p:txBody>
      </p:sp>
      <p:sp>
        <p:nvSpPr>
          <p:cNvPr id="39" name="Line 6"/>
          <p:cNvSpPr>
            <a:spLocks noChangeShapeType="1"/>
          </p:cNvSpPr>
          <p:nvPr/>
        </p:nvSpPr>
        <p:spPr bwMode="auto">
          <a:xfrm flipV="1">
            <a:off x="528188" y="3564511"/>
            <a:ext cx="8098416" cy="48878"/>
          </a:xfrm>
          <a:prstGeom prst="line">
            <a:avLst/>
          </a:prstGeom>
          <a:ln>
            <a:headEnd/>
            <a:tailEnd/>
          </a:ln>
        </p:spPr>
        <p:style>
          <a:lnRef idx="1">
            <a:schemeClr val="accent3"/>
          </a:lnRef>
          <a:fillRef idx="0">
            <a:schemeClr val="accent3"/>
          </a:fillRef>
          <a:effectRef idx="0">
            <a:schemeClr val="accent3"/>
          </a:effectRef>
          <a:fontRef idx="minor">
            <a:schemeClr val="tx1"/>
          </a:fontRef>
        </p:style>
        <p:txBody>
          <a:bodyPr lIns="69447" tIns="34724" rIns="69447" bIns="34724"/>
          <a:lstStyle/>
          <a:p>
            <a:endParaRPr lang="en-US">
              <a:solidFill>
                <a:srgbClr val="000000"/>
              </a:solidFill>
            </a:endParaRPr>
          </a:p>
        </p:txBody>
      </p:sp>
    </p:spTree>
    <p:extLst>
      <p:ext uri="{BB962C8B-B14F-4D97-AF65-F5344CB8AC3E}">
        <p14:creationId xmlns:p14="http://schemas.microsoft.com/office/powerpoint/2010/main" val="2182923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STM32CubeMX:  Peripheral configuration</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30</a:t>
            </a:fld>
            <a:endParaRPr lang="fr-FR"/>
          </a:p>
        </p:txBody>
      </p:sp>
      <p:sp>
        <p:nvSpPr>
          <p:cNvPr id="9" name="Content Placeholder 3"/>
          <p:cNvSpPr txBox="1">
            <a:spLocks/>
          </p:cNvSpPr>
          <p:nvPr/>
        </p:nvSpPr>
        <p:spPr>
          <a:xfrm>
            <a:off x="304800" y="1897082"/>
            <a:ext cx="2971800" cy="3970318"/>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rgbClr val="646464"/>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Global view of used peripherals and middleware</a:t>
            </a:r>
          </a:p>
          <a:p>
            <a:r>
              <a:rPr lang="en-US" dirty="0" smtClean="0"/>
              <a:t>Highlight of configuration errors</a:t>
            </a:r>
          </a:p>
          <a:p>
            <a:r>
              <a:rPr lang="en-US" dirty="0" smtClean="0"/>
              <a:t>Manage:</a:t>
            </a:r>
          </a:p>
          <a:p>
            <a:pPr lvl="1"/>
            <a:r>
              <a:rPr lang="en-US" dirty="0" smtClean="0"/>
              <a:t>GPIO</a:t>
            </a:r>
          </a:p>
          <a:p>
            <a:pPr lvl="1"/>
            <a:r>
              <a:rPr lang="en-US" dirty="0" smtClean="0"/>
              <a:t>Interrupts</a:t>
            </a:r>
          </a:p>
          <a:p>
            <a:pPr lvl="1"/>
            <a:r>
              <a:rPr lang="en-US" dirty="0" smtClean="0"/>
              <a:t>DMA</a:t>
            </a:r>
          </a:p>
          <a:p>
            <a:pPr lvl="1"/>
            <a:endParaRPr lang="en-US" dirty="0" smtClean="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8999" y="1995025"/>
            <a:ext cx="5412043" cy="3666222"/>
          </a:xfrm>
        </p:spPr>
      </p:pic>
    </p:spTree>
    <p:extLst>
      <p:ext uri="{BB962C8B-B14F-4D97-AF65-F5344CB8AC3E}">
        <p14:creationId xmlns:p14="http://schemas.microsoft.com/office/powerpoint/2010/main" val="4214271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Power consumption calculator</a:t>
            </a:r>
            <a:endParaRPr lang="en-US" dirty="0"/>
          </a:p>
        </p:txBody>
      </p:sp>
      <p:sp>
        <p:nvSpPr>
          <p:cNvPr id="3" name="Slide Number Placeholder 2"/>
          <p:cNvSpPr>
            <a:spLocks noGrp="1"/>
          </p:cNvSpPr>
          <p:nvPr>
            <p:ph type="sldNum" sz="quarter" idx="10"/>
          </p:nvPr>
        </p:nvSpPr>
        <p:spPr>
          <a:xfrm>
            <a:off x="8617744" y="716400"/>
            <a:ext cx="544994" cy="198000"/>
          </a:xfrm>
        </p:spPr>
        <p:txBody>
          <a:bodyPr/>
          <a:lstStyle/>
          <a:p>
            <a:fld id="{5B31B9E4-8E4D-4C86-BFD7-412B282B373B}" type="slidenum">
              <a:rPr lang="fr-FR" smtClean="0"/>
              <a:pPr/>
              <a:t>31</a:t>
            </a:fld>
            <a:endParaRPr lang="fr-FR"/>
          </a:p>
        </p:txBody>
      </p:sp>
      <p:pic>
        <p:nvPicPr>
          <p:cNvPr id="6" name="Pic Power Conso"/>
          <p:cNvPicPr>
            <a:picLocks noGrp="1"/>
          </p:cNvPicPr>
          <p:nvPr>
            <p:ph idx="1"/>
          </p:nvPr>
        </p:nvPicPr>
        <p:blipFill>
          <a:blip r:embed="rId2"/>
          <a:stretch>
            <a:fillRect/>
          </a:stretch>
        </p:blipFill>
        <p:spPr>
          <a:xfrm>
            <a:off x="2977964" y="1364030"/>
            <a:ext cx="5853920" cy="4884370"/>
          </a:xfrm>
          <a:prstGeom prst="rect">
            <a:avLst/>
          </a:prstGeom>
        </p:spPr>
      </p:pic>
      <p:sp>
        <p:nvSpPr>
          <p:cNvPr id="7" name="Content Placeholder 3"/>
          <p:cNvSpPr txBox="1">
            <a:spLocks/>
          </p:cNvSpPr>
          <p:nvPr/>
        </p:nvSpPr>
        <p:spPr>
          <a:xfrm>
            <a:off x="457200" y="1371600"/>
            <a:ext cx="2386608" cy="4508927"/>
          </a:xfrm>
          <a:prstGeom prst="rect">
            <a:avLst/>
          </a:prstGeom>
        </p:spPr>
        <p:txBody>
          <a:bodyPr vert="horz" wrap="square" lIns="91440" tIns="45720" rIns="91440" bIns="45720"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rgbClr val="646464"/>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Power step definitions</a:t>
            </a:r>
          </a:p>
          <a:p>
            <a:r>
              <a:rPr lang="en-US" dirty="0" smtClean="0"/>
              <a:t>Battery selection</a:t>
            </a:r>
          </a:p>
          <a:p>
            <a:r>
              <a:rPr lang="en-US" dirty="0" smtClean="0"/>
              <a:t>Creation of consumption graph</a:t>
            </a:r>
          </a:p>
          <a:p>
            <a:r>
              <a:rPr lang="en-US" dirty="0" smtClean="0"/>
              <a:t>Display of </a:t>
            </a:r>
          </a:p>
          <a:p>
            <a:pPr lvl="1"/>
            <a:r>
              <a:rPr lang="en-US" dirty="0" smtClean="0"/>
              <a:t>Average consumption</a:t>
            </a:r>
          </a:p>
          <a:p>
            <a:pPr lvl="1"/>
            <a:r>
              <a:rPr lang="en-US" dirty="0" smtClean="0"/>
              <a:t>Average DMIPS</a:t>
            </a:r>
          </a:p>
          <a:p>
            <a:pPr lvl="1"/>
            <a:r>
              <a:rPr lang="en-US" dirty="0" smtClean="0"/>
              <a:t>Battery lifetime</a:t>
            </a:r>
          </a:p>
        </p:txBody>
      </p:sp>
    </p:spTree>
    <p:extLst>
      <p:ext uri="{BB962C8B-B14F-4D97-AF65-F5344CB8AC3E}">
        <p14:creationId xmlns:p14="http://schemas.microsoft.com/office/powerpoint/2010/main" val="2870237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97768"/>
            <a:ext cx="8075240" cy="1143000"/>
          </a:xfrm>
        </p:spPr>
        <p:txBody>
          <a:bodyPr>
            <a:normAutofit fontScale="90000"/>
          </a:bodyPr>
          <a:lstStyle/>
          <a:p>
            <a:r>
              <a:rPr lang="en-US" dirty="0" smtClean="0"/>
              <a:t>STM32Cube</a:t>
            </a:r>
            <a:br>
              <a:rPr lang="en-US" dirty="0" smtClean="0"/>
            </a:br>
            <a:r>
              <a:rPr lang="en-US" dirty="0" smtClean="0">
                <a:solidFill>
                  <a:schemeClr val="accent4"/>
                </a:solidFill>
              </a:rPr>
              <a:t>Supporting all STM32 MCUs</a:t>
            </a:r>
            <a:endParaRPr lang="en-US" dirty="0">
              <a:solidFill>
                <a:schemeClr val="accent4"/>
              </a:solidFill>
            </a:endParaRPr>
          </a:p>
        </p:txBody>
      </p:sp>
      <p:sp>
        <p:nvSpPr>
          <p:cNvPr id="3" name="Content Placeholder 2"/>
          <p:cNvSpPr>
            <a:spLocks noGrp="1"/>
          </p:cNvSpPr>
          <p:nvPr>
            <p:ph idx="1"/>
          </p:nvPr>
        </p:nvSpPr>
        <p:spPr>
          <a:xfrm>
            <a:off x="454961" y="1509784"/>
            <a:ext cx="8435280" cy="1677382"/>
          </a:xfrm>
        </p:spPr>
        <p:txBody>
          <a:bodyPr/>
          <a:lstStyle/>
          <a:p>
            <a:r>
              <a:rPr lang="en-US" dirty="0"/>
              <a:t>Generate your configuration code with the STM32Cube and you can focus on your added-value software ! </a:t>
            </a:r>
            <a:endParaRPr lang="en-US" dirty="0" smtClean="0"/>
          </a:p>
          <a:p>
            <a:pPr lvl="1"/>
            <a:r>
              <a:rPr lang="en-US" dirty="0" smtClean="0"/>
              <a:t>4 configuration wizards: </a:t>
            </a:r>
            <a:r>
              <a:rPr lang="en-US" dirty="0" err="1" smtClean="0"/>
              <a:t>pinout</a:t>
            </a:r>
            <a:r>
              <a:rPr lang="en-US" dirty="0" smtClean="0"/>
              <a:t>, clock, peripherals &amp; middleware, power consumption</a:t>
            </a:r>
          </a:p>
          <a:p>
            <a:pPr lvl="1"/>
            <a:r>
              <a:rPr lang="en-US" dirty="0" smtClean="0"/>
              <a:t>Portable Hardware Abstraction layer, from series to others</a:t>
            </a:r>
          </a:p>
          <a:p>
            <a:pPr lvl="1"/>
            <a:r>
              <a:rPr lang="en-US" dirty="0" smtClean="0"/>
              <a:t>Middleware with RTOS, USB, TCP/IP, File System, Graphics , Touch sensing…</a:t>
            </a:r>
            <a:endParaRPr lang="en-US" dirty="0"/>
          </a:p>
        </p:txBody>
      </p:sp>
      <p:sp>
        <p:nvSpPr>
          <p:cNvPr id="4" name="Slide Number Placeholder 3"/>
          <p:cNvSpPr>
            <a:spLocks noGrp="1"/>
          </p:cNvSpPr>
          <p:nvPr>
            <p:ph type="sldNum" sz="quarter" idx="12"/>
          </p:nvPr>
        </p:nvSpPr>
        <p:spPr/>
        <p:txBody>
          <a:bodyPr/>
          <a:lstStyle/>
          <a:p>
            <a:fld id="{509C766F-2CD5-4A2A-BBEB-AFA1850CA46D}" type="slidenum">
              <a:rPr lang="en-US" smtClean="0">
                <a:solidFill>
                  <a:prstClr val="white"/>
                </a:solidFill>
              </a:rPr>
              <a:pPr/>
              <a:t>32</a:t>
            </a:fld>
            <a:endParaRPr lang="en-US">
              <a:solidFill>
                <a:prstClr val="white"/>
              </a:solidFill>
            </a:endParaRPr>
          </a:p>
        </p:txBody>
      </p:sp>
      <p:pic>
        <p:nvPicPr>
          <p:cNvPr id="5" name="Picture 4"/>
          <p:cNvPicPr>
            <a:picLocks noChangeAspect="1"/>
          </p:cNvPicPr>
          <p:nvPr/>
        </p:nvPicPr>
        <p:blipFill>
          <a:blip r:embed="rId2"/>
          <a:stretch>
            <a:fillRect/>
          </a:stretch>
        </p:blipFill>
        <p:spPr>
          <a:xfrm>
            <a:off x="1115616" y="3142604"/>
            <a:ext cx="7121094" cy="3022700"/>
          </a:xfrm>
          <a:prstGeom prst="rect">
            <a:avLst/>
          </a:prstGeom>
        </p:spPr>
      </p:pic>
      <p:sp>
        <p:nvSpPr>
          <p:cNvPr id="36" name="Rectangle 35"/>
          <p:cNvSpPr/>
          <p:nvPr/>
        </p:nvSpPr>
        <p:spPr>
          <a:xfrm>
            <a:off x="1202993" y="6309320"/>
            <a:ext cx="2864951" cy="369332"/>
          </a:xfrm>
          <a:prstGeom prst="rect">
            <a:avLst/>
          </a:prstGeom>
        </p:spPr>
        <p:txBody>
          <a:bodyPr wrap="none">
            <a:spAutoFit/>
          </a:bodyPr>
          <a:lstStyle/>
          <a:p>
            <a:r>
              <a:rPr lang="en-US" dirty="0" smtClean="0">
                <a:hlinkClick r:id="rId3"/>
              </a:rPr>
              <a:t>www.st.com/stm32cube</a:t>
            </a:r>
            <a:r>
              <a:rPr lang="en-US" dirty="0" smtClean="0"/>
              <a:t>    </a:t>
            </a:r>
            <a:endParaRPr lang="en-US" dirty="0"/>
          </a:p>
        </p:txBody>
      </p:sp>
    </p:spTree>
    <p:extLst>
      <p:ext uri="{BB962C8B-B14F-4D97-AF65-F5344CB8AC3E}">
        <p14:creationId xmlns:p14="http://schemas.microsoft.com/office/powerpoint/2010/main" val="3716728464"/>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STM32 ST-LINK Utility</a:t>
            </a:r>
            <a:endParaRPr lang="en-US" sz="2700" dirty="0" smtClean="0"/>
          </a:p>
        </p:txBody>
      </p:sp>
    </p:spTree>
    <p:extLst>
      <p:ext uri="{BB962C8B-B14F-4D97-AF65-F5344CB8AC3E}">
        <p14:creationId xmlns:p14="http://schemas.microsoft.com/office/powerpoint/2010/main" val="296833366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STM32 ST-LINK Utility</a:t>
            </a:r>
            <a:endParaRPr lang="en-US" dirty="0"/>
          </a:p>
        </p:txBody>
      </p:sp>
      <p:sp>
        <p:nvSpPr>
          <p:cNvPr id="3" name="Content Placeholder 2"/>
          <p:cNvSpPr>
            <a:spLocks noGrp="1"/>
          </p:cNvSpPr>
          <p:nvPr>
            <p:ph idx="1"/>
          </p:nvPr>
        </p:nvSpPr>
        <p:spPr>
          <a:xfrm>
            <a:off x="457200" y="1277496"/>
            <a:ext cx="3826768" cy="5709255"/>
          </a:xfrm>
        </p:spPr>
        <p:txBody>
          <a:bodyPr/>
          <a:lstStyle/>
          <a:p>
            <a:r>
              <a:rPr lang="en-US" sz="1800" dirty="0" smtClean="0"/>
              <a:t>Standalone software tool allows in-system programming of STM32 devices</a:t>
            </a:r>
          </a:p>
          <a:p>
            <a:pPr lvl="1"/>
            <a:r>
              <a:rPr lang="en-US" sz="1400" dirty="0" smtClean="0"/>
              <a:t>Supports Binary, Hex and Motorola S-Record file formats</a:t>
            </a:r>
          </a:p>
          <a:p>
            <a:r>
              <a:rPr lang="en-US" sz="1800" dirty="0" smtClean="0"/>
              <a:t>Allows programming option bytes</a:t>
            </a:r>
          </a:p>
          <a:p>
            <a:r>
              <a:rPr lang="en-US" sz="1800" dirty="0" smtClean="0"/>
              <a:t>Supports ST-LINK/V2</a:t>
            </a:r>
          </a:p>
          <a:p>
            <a:r>
              <a:rPr lang="en-US" sz="1800" dirty="0" smtClean="0"/>
              <a:t>Command line version available for usage with batch files and small quantity production</a:t>
            </a:r>
          </a:p>
          <a:p>
            <a:pPr lvl="1"/>
            <a:r>
              <a:rPr lang="en-US" sz="1400" dirty="0" smtClean="0"/>
              <a:t>ST-LINK_CLI.exe</a:t>
            </a:r>
          </a:p>
          <a:p>
            <a:pPr lvl="1"/>
            <a:r>
              <a:rPr lang="en-US" sz="1400" dirty="0" smtClean="0"/>
              <a:t>Supports multiple ST-LINK/V2 connected to same PC</a:t>
            </a:r>
          </a:p>
          <a:p>
            <a:r>
              <a:rPr lang="en-US" sz="1800" dirty="0" smtClean="0"/>
              <a:t>User manual UM0892</a:t>
            </a:r>
          </a:p>
          <a:p>
            <a:endParaRPr lang="en-US" sz="18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34</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268759"/>
            <a:ext cx="4063445" cy="3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627" y="4842422"/>
            <a:ext cx="3728269" cy="2015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405584"/>
      </p:ext>
    </p:extLst>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ST Visual Programmer</a:t>
            </a:r>
            <a:endParaRPr lang="en-US" sz="2700" dirty="0" smtClean="0"/>
          </a:p>
        </p:txBody>
      </p:sp>
    </p:spTree>
    <p:extLst>
      <p:ext uri="{BB962C8B-B14F-4D97-AF65-F5344CB8AC3E}">
        <p14:creationId xmlns:p14="http://schemas.microsoft.com/office/powerpoint/2010/main" val="26413698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STVP</a:t>
            </a:r>
            <a:endParaRPr lang="en-US" dirty="0"/>
          </a:p>
        </p:txBody>
      </p:sp>
      <p:sp>
        <p:nvSpPr>
          <p:cNvPr id="3" name="Content Placeholder 2"/>
          <p:cNvSpPr>
            <a:spLocks noGrp="1"/>
          </p:cNvSpPr>
          <p:nvPr>
            <p:ph idx="1"/>
          </p:nvPr>
        </p:nvSpPr>
        <p:spPr>
          <a:xfrm>
            <a:off x="251520" y="795764"/>
            <a:ext cx="4248472" cy="5801588"/>
          </a:xfrm>
        </p:spPr>
        <p:txBody>
          <a:bodyPr/>
          <a:lstStyle/>
          <a:p>
            <a:r>
              <a:rPr lang="pt-BR" sz="1800" dirty="0"/>
              <a:t>Free </a:t>
            </a:r>
            <a:r>
              <a:rPr lang="pt-BR" sz="1800" dirty="0" smtClean="0"/>
              <a:t>software that s</a:t>
            </a:r>
            <a:r>
              <a:rPr lang="en-US" sz="1800" dirty="0" err="1" smtClean="0"/>
              <a:t>upports</a:t>
            </a:r>
            <a:r>
              <a:rPr lang="en-US" sz="1800" dirty="0" smtClean="0"/>
              <a:t> </a:t>
            </a:r>
            <a:r>
              <a:rPr lang="en-US" sz="1800" dirty="0"/>
              <a:t>Motorola S19 and Intel HEX formats</a:t>
            </a:r>
          </a:p>
          <a:p>
            <a:r>
              <a:rPr lang="en-US" sz="1800" dirty="0" smtClean="0"/>
              <a:t>Load</a:t>
            </a:r>
            <a:r>
              <a:rPr lang="en-US" sz="1800" dirty="0"/>
              <a:t>, Edit and Save executable and/or </a:t>
            </a:r>
            <a:r>
              <a:rPr lang="en-US" sz="1800" dirty="0" smtClean="0"/>
              <a:t>data files </a:t>
            </a:r>
            <a:r>
              <a:rPr lang="en-US" sz="1800" dirty="0"/>
              <a:t>generated by the Assembler/Linker or </a:t>
            </a:r>
            <a:r>
              <a:rPr lang="en-US" sz="1800" dirty="0" smtClean="0"/>
              <a:t>C </a:t>
            </a:r>
            <a:r>
              <a:rPr lang="pt-BR" sz="1800" dirty="0" smtClean="0"/>
              <a:t>compilers</a:t>
            </a:r>
            <a:endParaRPr lang="pt-BR" sz="1800" dirty="0"/>
          </a:p>
          <a:p>
            <a:r>
              <a:rPr lang="en-US" sz="1800" dirty="0" smtClean="0"/>
              <a:t>Erase</a:t>
            </a:r>
            <a:r>
              <a:rPr lang="en-US" sz="1800" dirty="0"/>
              <a:t>, Program, View and Verify device </a:t>
            </a:r>
            <a:r>
              <a:rPr lang="en-US" sz="1800" dirty="0" smtClean="0"/>
              <a:t>Flash </a:t>
            </a:r>
            <a:r>
              <a:rPr lang="pt-BR" sz="1800" dirty="0" smtClean="0"/>
              <a:t>memory </a:t>
            </a:r>
            <a:r>
              <a:rPr lang="pt-BR" sz="1800" dirty="0"/>
              <a:t>contents</a:t>
            </a:r>
          </a:p>
          <a:p>
            <a:r>
              <a:rPr lang="en-US" sz="1800" dirty="0" smtClean="0"/>
              <a:t>Project </a:t>
            </a:r>
            <a:r>
              <a:rPr lang="en-US" sz="1800" dirty="0"/>
              <a:t>mode to automate all configuration </a:t>
            </a:r>
            <a:r>
              <a:rPr lang="en-US" sz="1800" dirty="0" smtClean="0"/>
              <a:t>and </a:t>
            </a:r>
            <a:r>
              <a:rPr lang="pt-BR" sz="1800" dirty="0" smtClean="0"/>
              <a:t>programming </a:t>
            </a:r>
            <a:r>
              <a:rPr lang="pt-BR" sz="1800" dirty="0"/>
              <a:t>tasks</a:t>
            </a:r>
          </a:p>
          <a:p>
            <a:r>
              <a:rPr lang="en-US" sz="1800" dirty="0" smtClean="0"/>
              <a:t>Programming </a:t>
            </a:r>
            <a:r>
              <a:rPr lang="en-US" sz="1800" dirty="0"/>
              <a:t>Toolkit with C/C++ source </a:t>
            </a:r>
            <a:r>
              <a:rPr lang="en-US" sz="1800" dirty="0" smtClean="0"/>
              <a:t>files for </a:t>
            </a:r>
            <a:r>
              <a:rPr lang="en-US" sz="1800" dirty="0"/>
              <a:t>creating a programming application </a:t>
            </a:r>
            <a:r>
              <a:rPr lang="en-US" sz="1800" dirty="0" smtClean="0"/>
              <a:t>based </a:t>
            </a:r>
            <a:r>
              <a:rPr lang="pt-BR" sz="1800" dirty="0" smtClean="0"/>
              <a:t>STVP</a:t>
            </a:r>
            <a:endParaRPr lang="pt-BR" sz="1800" dirty="0"/>
          </a:p>
          <a:p>
            <a:r>
              <a:rPr lang="pt-BR" sz="1800" dirty="0" smtClean="0"/>
              <a:t>STVP </a:t>
            </a:r>
            <a:r>
              <a:rPr lang="pt-BR" sz="1800" dirty="0"/>
              <a:t>supports microcontroller </a:t>
            </a:r>
            <a:r>
              <a:rPr lang="pt-BR" sz="1800" dirty="0" smtClean="0"/>
              <a:t>programming </a:t>
            </a:r>
            <a:r>
              <a:rPr lang="en-US" sz="1800" dirty="0" smtClean="0"/>
              <a:t>via </a:t>
            </a:r>
            <a:r>
              <a:rPr lang="en-US" sz="1800" dirty="0"/>
              <a:t>a complete range of hardware </a:t>
            </a:r>
            <a:r>
              <a:rPr lang="en-US" sz="1800" dirty="0" smtClean="0"/>
              <a:t>development tools </a:t>
            </a:r>
            <a:r>
              <a:rPr lang="en-US" sz="1800" dirty="0"/>
              <a:t>and dedicated programmers, including:</a:t>
            </a:r>
          </a:p>
          <a:p>
            <a:pPr lvl="1"/>
            <a:r>
              <a:rPr lang="pt-BR" sz="1400" dirty="0" smtClean="0"/>
              <a:t>ST-LINK in-circuit debugger/programmer for STM8 and STM32</a:t>
            </a:r>
            <a:endParaRPr lang="en-US" sz="14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36</a:t>
            </a:fld>
            <a:endParaRPr lang="fr-F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006" y="1258888"/>
            <a:ext cx="4343740" cy="3005460"/>
          </a:xfrm>
          <a:prstGeom prst="rect">
            <a:avLst/>
          </a:prstGeom>
        </p:spPr>
      </p:pic>
    </p:spTree>
    <p:extLst>
      <p:ext uri="{BB962C8B-B14F-4D97-AF65-F5344CB8AC3E}">
        <p14:creationId xmlns:p14="http://schemas.microsoft.com/office/powerpoint/2010/main" val="1829736815"/>
      </p:ext>
    </p:extLst>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fontScale="90000"/>
          </a:bodyPr>
          <a:lstStyle/>
          <a:p>
            <a:r>
              <a:rPr lang="en-US" sz="3600" dirty="0" smtClean="0"/>
              <a:t>STM32 FLASH LOADER DEMONSTRATOR</a:t>
            </a:r>
            <a:endParaRPr lang="en-US" sz="2700" dirty="0" smtClean="0"/>
          </a:p>
        </p:txBody>
      </p:sp>
    </p:spTree>
    <p:extLst>
      <p:ext uri="{BB962C8B-B14F-4D97-AF65-F5344CB8AC3E}">
        <p14:creationId xmlns:p14="http://schemas.microsoft.com/office/powerpoint/2010/main" val="158546596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 LOADER </a:t>
            </a:r>
            <a:r>
              <a:rPr lang="en-US" dirty="0" smtClean="0"/>
              <a:t>DEMONSTRATOR</a:t>
            </a:r>
            <a:endParaRPr lang="en-US" dirty="0"/>
          </a:p>
        </p:txBody>
      </p:sp>
      <p:sp>
        <p:nvSpPr>
          <p:cNvPr id="3" name="Content Placeholder 2"/>
          <p:cNvSpPr>
            <a:spLocks noGrp="1"/>
          </p:cNvSpPr>
          <p:nvPr>
            <p:ph idx="1"/>
          </p:nvPr>
        </p:nvSpPr>
        <p:spPr>
          <a:xfrm>
            <a:off x="4437410" y="1258888"/>
            <a:ext cx="3826768" cy="2185214"/>
          </a:xfrm>
        </p:spPr>
        <p:txBody>
          <a:bodyPr/>
          <a:lstStyle/>
          <a:p>
            <a:r>
              <a:rPr lang="en-US" sz="1800" dirty="0" smtClean="0"/>
              <a:t>Illustrate the System Memory boot loader capabilities</a:t>
            </a:r>
          </a:p>
          <a:p>
            <a:r>
              <a:rPr lang="en-US" sz="1800" dirty="0"/>
              <a:t>The Flash loader demonstrator is designed to work with all STMicroelectronics devices </a:t>
            </a:r>
            <a:r>
              <a:rPr lang="en-US" sz="1800" dirty="0" smtClean="0"/>
              <a:t>that support </a:t>
            </a:r>
            <a:r>
              <a:rPr lang="en-US" sz="1800" dirty="0"/>
              <a:t>the system memory boot mode UART protocol</a:t>
            </a:r>
            <a:endParaRPr lang="en-US" sz="1800" dirty="0" smtClean="0"/>
          </a:p>
        </p:txBody>
      </p:sp>
      <p:sp>
        <p:nvSpPr>
          <p:cNvPr id="4" name="Slide Number Placeholder 3"/>
          <p:cNvSpPr>
            <a:spLocks noGrp="1"/>
          </p:cNvSpPr>
          <p:nvPr>
            <p:ph type="sldNum" sz="quarter" idx="12"/>
          </p:nvPr>
        </p:nvSpPr>
        <p:spPr/>
        <p:txBody>
          <a:bodyPr/>
          <a:lstStyle/>
          <a:p>
            <a:fld id="{5B31B9E4-8E4D-4C86-BFD7-412B282B373B}" type="slidenum">
              <a:rPr lang="fr-FR" smtClean="0"/>
              <a:pPr/>
              <a:t>38</a:t>
            </a:fld>
            <a:endParaRPr lang="fr-FR" dirty="0"/>
          </a:p>
        </p:txBody>
      </p:sp>
      <p:pic>
        <p:nvPicPr>
          <p:cNvPr id="5" name="Picture 4"/>
          <p:cNvPicPr>
            <a:picLocks noChangeAspect="1"/>
          </p:cNvPicPr>
          <p:nvPr/>
        </p:nvPicPr>
        <p:blipFill>
          <a:blip r:embed="rId2"/>
          <a:stretch>
            <a:fillRect/>
          </a:stretch>
        </p:blipFill>
        <p:spPr>
          <a:xfrm>
            <a:off x="438295" y="1258888"/>
            <a:ext cx="3694686" cy="3384376"/>
          </a:xfrm>
          <a:prstGeom prst="rect">
            <a:avLst/>
          </a:prstGeom>
        </p:spPr>
      </p:pic>
      <p:pic>
        <p:nvPicPr>
          <p:cNvPr id="6" name="Picture 5"/>
          <p:cNvPicPr>
            <a:picLocks noChangeAspect="1"/>
          </p:cNvPicPr>
          <p:nvPr/>
        </p:nvPicPr>
        <p:blipFill>
          <a:blip r:embed="rId3"/>
          <a:stretch>
            <a:fillRect/>
          </a:stretch>
        </p:blipFill>
        <p:spPr>
          <a:xfrm>
            <a:off x="3491880" y="3645024"/>
            <a:ext cx="3467670" cy="3287845"/>
          </a:xfrm>
          <a:prstGeom prst="rect">
            <a:avLst/>
          </a:prstGeom>
        </p:spPr>
      </p:pic>
    </p:spTree>
    <p:extLst>
      <p:ext uri="{BB962C8B-B14F-4D97-AF65-F5344CB8AC3E}">
        <p14:creationId xmlns:p14="http://schemas.microsoft.com/office/powerpoint/2010/main" val="2710643647"/>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DFUSE</a:t>
            </a:r>
            <a:endParaRPr lang="en-US" sz="2700" dirty="0" smtClean="0"/>
          </a:p>
        </p:txBody>
      </p:sp>
    </p:spTree>
    <p:extLst>
      <p:ext uri="{BB962C8B-B14F-4D97-AF65-F5344CB8AC3E}">
        <p14:creationId xmlns:p14="http://schemas.microsoft.com/office/powerpoint/2010/main" val="162586877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H="1" flipV="1">
            <a:off x="2888036" y="1036119"/>
            <a:ext cx="21422" cy="5306396"/>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148800" y="1036119"/>
            <a:ext cx="21422" cy="5306396"/>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7475212" y="1036119"/>
            <a:ext cx="21422" cy="5306396"/>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35040" y="5458789"/>
            <a:ext cx="6978462" cy="0"/>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5955" y="1897824"/>
            <a:ext cx="6978462" cy="0"/>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541085" y="3664128"/>
            <a:ext cx="6978462" cy="0"/>
          </a:xfrm>
          <a:prstGeom prst="line">
            <a:avLst/>
          </a:prstGeom>
          <a:ln w="158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294967295"/>
          </p:nvPr>
        </p:nvSpPr>
        <p:spPr>
          <a:xfrm>
            <a:off x="8641374" y="889489"/>
            <a:ext cx="502626" cy="183173"/>
          </a:xfrm>
          <a:prstGeom prst="rect">
            <a:avLst/>
          </a:prstGeom>
        </p:spPr>
        <p:txBody>
          <a:bodyPr/>
          <a:lstStyle/>
          <a:p>
            <a:fld id="{5B31B9E4-8E4D-4C86-BFD7-412B282B373B}" type="slidenum">
              <a:rPr lang="fr-FR" smtClean="0"/>
              <a:pPr/>
              <a:t>4</a:t>
            </a:fld>
            <a:endParaRPr lang="fr-FR"/>
          </a:p>
        </p:txBody>
      </p:sp>
      <p:grpSp>
        <p:nvGrpSpPr>
          <p:cNvPr id="4" name="Group 3"/>
          <p:cNvGrpSpPr/>
          <p:nvPr/>
        </p:nvGrpSpPr>
        <p:grpSpPr>
          <a:xfrm>
            <a:off x="1815566" y="2820314"/>
            <a:ext cx="1886757" cy="1595453"/>
            <a:chOff x="3787001" y="2997615"/>
            <a:chExt cx="2043987" cy="1728407"/>
          </a:xfrm>
        </p:grpSpPr>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7001" y="2997615"/>
              <a:ext cx="2043987" cy="172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6052" y="3420281"/>
              <a:ext cx="972000" cy="891433"/>
            </a:xfrm>
            <a:prstGeom prst="rect">
              <a:avLst/>
            </a:prstGeom>
          </p:spPr>
        </p:pic>
      </p:grpSp>
      <p:grpSp>
        <p:nvGrpSpPr>
          <p:cNvPr id="5" name="Group 4"/>
          <p:cNvGrpSpPr/>
          <p:nvPr/>
        </p:nvGrpSpPr>
        <p:grpSpPr>
          <a:xfrm>
            <a:off x="1726373" y="4565723"/>
            <a:ext cx="2121423" cy="1665041"/>
            <a:chOff x="3691806" y="984077"/>
            <a:chExt cx="2298208" cy="1803794"/>
          </a:xfrm>
        </p:grpSpPr>
        <p:pic>
          <p:nvPicPr>
            <p:cNvPr id="3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1806" y="984077"/>
              <a:ext cx="2298208" cy="180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441854" y="1265166"/>
              <a:ext cx="1044000" cy="1147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3867961" y="4521754"/>
            <a:ext cx="2236522" cy="1806421"/>
            <a:chOff x="6337203" y="941182"/>
            <a:chExt cx="2422899" cy="1956956"/>
          </a:xfrm>
        </p:grpSpPr>
        <p:pic>
          <p:nvPicPr>
            <p:cNvPr id="4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7203" y="941182"/>
              <a:ext cx="2422899" cy="195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48283" y="1292510"/>
              <a:ext cx="1008000" cy="1107758"/>
            </a:xfrm>
            <a:prstGeom prst="rect">
              <a:avLst/>
            </a:prstGeom>
          </p:spPr>
        </p:pic>
      </p:grpSp>
      <p:sp>
        <p:nvSpPr>
          <p:cNvPr id="30" name="Rectangle 2"/>
          <p:cNvSpPr txBox="1">
            <a:spLocks noChangeArrowheads="1"/>
          </p:cNvSpPr>
          <p:nvPr/>
        </p:nvSpPr>
        <p:spPr>
          <a:xfrm>
            <a:off x="1535040" y="437899"/>
            <a:ext cx="6725516" cy="633046"/>
          </a:xfrm>
          <a:prstGeom prst="rect">
            <a:avLst/>
          </a:prstGeom>
        </p:spPr>
        <p:txBody>
          <a:bodyPr lIns="84392" tIns="42198" rIns="84392" bIns="42198" anchor="ctr"/>
          <a:lstStyle/>
          <a:p>
            <a:pPr algn="r" defTabSz="808048"/>
            <a:r>
              <a:rPr lang="en-US" sz="3323" kern="0" dirty="0">
                <a:solidFill>
                  <a:schemeClr val="accent1"/>
                </a:solidFill>
              </a:rPr>
              <a:t>STM32 pin-to-pin compatibility</a:t>
            </a:r>
            <a:r>
              <a:rPr lang="en-US" sz="923" i="1" kern="0" dirty="0">
                <a:solidFill>
                  <a:srgbClr val="00B050"/>
                </a:solidFill>
              </a:rPr>
              <a:t>(ex: LQFP64 )</a:t>
            </a:r>
            <a:endParaRPr lang="en-US" sz="3323" i="1" kern="0" dirty="0">
              <a:solidFill>
                <a:srgbClr val="00B050"/>
              </a:solidFill>
            </a:endParaRPr>
          </a:p>
        </p:txBody>
      </p:sp>
      <p:sp>
        <p:nvSpPr>
          <p:cNvPr id="2" name="TextBox 1"/>
          <p:cNvSpPr txBox="1"/>
          <p:nvPr/>
        </p:nvSpPr>
        <p:spPr>
          <a:xfrm>
            <a:off x="384458" y="5197820"/>
            <a:ext cx="1431802" cy="291170"/>
          </a:xfrm>
          <a:prstGeom prst="rect">
            <a:avLst/>
          </a:prstGeom>
          <a:noFill/>
          <a:scene3d>
            <a:camera prst="orthographicFront">
              <a:rot lat="0" lon="0" rev="1800000"/>
            </a:camera>
            <a:lightRig rig="threePt" dir="t"/>
          </a:scene3d>
        </p:spPr>
        <p:txBody>
          <a:bodyPr wrap="none" rtlCol="0">
            <a:spAutoFit/>
          </a:bodyPr>
          <a:lstStyle/>
          <a:p>
            <a:r>
              <a:rPr lang="en-US" sz="1292" b="1" dirty="0">
                <a:solidFill>
                  <a:srgbClr val="BCD000"/>
                </a:solidFill>
              </a:rPr>
              <a:t>Ultra-low-power</a:t>
            </a:r>
            <a:endParaRPr lang="en-US" sz="1015" b="1" dirty="0">
              <a:solidFill>
                <a:srgbClr val="BCD000"/>
              </a:solidFill>
            </a:endParaRPr>
          </a:p>
        </p:txBody>
      </p:sp>
      <p:sp>
        <p:nvSpPr>
          <p:cNvPr id="26" name="TextBox 25"/>
          <p:cNvSpPr txBox="1"/>
          <p:nvPr/>
        </p:nvSpPr>
        <p:spPr>
          <a:xfrm>
            <a:off x="384459" y="3531191"/>
            <a:ext cx="1101584" cy="291170"/>
          </a:xfrm>
          <a:prstGeom prst="rect">
            <a:avLst/>
          </a:prstGeom>
          <a:noFill/>
          <a:scene3d>
            <a:camera prst="orthographicFront">
              <a:rot lat="0" lon="0" rev="1800000"/>
            </a:camera>
            <a:lightRig rig="threePt" dir="t"/>
          </a:scene3d>
        </p:spPr>
        <p:txBody>
          <a:bodyPr wrap="none" rtlCol="0">
            <a:spAutoFit/>
          </a:bodyPr>
          <a:lstStyle/>
          <a:p>
            <a:r>
              <a:rPr lang="en-US" sz="1292" b="1" dirty="0">
                <a:solidFill>
                  <a:schemeClr val="tx2"/>
                </a:solidFill>
              </a:rPr>
              <a:t>Mainstream</a:t>
            </a:r>
          </a:p>
        </p:txBody>
      </p:sp>
      <p:sp>
        <p:nvSpPr>
          <p:cNvPr id="27" name="TextBox 26"/>
          <p:cNvSpPr txBox="1"/>
          <p:nvPr/>
        </p:nvSpPr>
        <p:spPr>
          <a:xfrm>
            <a:off x="2351465" y="6342515"/>
            <a:ext cx="1132041" cy="248530"/>
          </a:xfrm>
          <a:prstGeom prst="rect">
            <a:avLst/>
          </a:prstGeom>
          <a:noFill/>
          <a:scene3d>
            <a:camera prst="orthographicFront">
              <a:rot lat="0" lon="0" rev="0"/>
            </a:camera>
            <a:lightRig rig="threePt" dir="t"/>
          </a:scene3d>
        </p:spPr>
        <p:txBody>
          <a:bodyPr wrap="none" rtlCol="0">
            <a:spAutoFit/>
          </a:bodyPr>
          <a:lstStyle/>
          <a:p>
            <a:r>
              <a:rPr lang="en-US" sz="1015" b="1" dirty="0"/>
              <a:t>Cortex</a:t>
            </a:r>
            <a:r>
              <a:rPr lang="en-US" sz="1015" b="1" baseline="30000" dirty="0"/>
              <a:t>TM</a:t>
            </a:r>
            <a:r>
              <a:rPr lang="en-US" sz="1015" b="1" dirty="0"/>
              <a:t>-M0/0+</a:t>
            </a:r>
          </a:p>
        </p:txBody>
      </p:sp>
      <p:sp>
        <p:nvSpPr>
          <p:cNvPr id="28" name="TextBox 27"/>
          <p:cNvSpPr txBox="1"/>
          <p:nvPr/>
        </p:nvSpPr>
        <p:spPr>
          <a:xfrm>
            <a:off x="230865" y="1603592"/>
            <a:ext cx="1569661" cy="490006"/>
          </a:xfrm>
          <a:prstGeom prst="rect">
            <a:avLst/>
          </a:prstGeom>
          <a:noFill/>
          <a:scene3d>
            <a:camera prst="orthographicFront">
              <a:rot lat="0" lon="0" rev="1800000"/>
            </a:camera>
            <a:lightRig rig="threePt" dir="t"/>
          </a:scene3d>
        </p:spPr>
        <p:txBody>
          <a:bodyPr wrap="none" rtlCol="0">
            <a:spAutoFit/>
          </a:bodyPr>
          <a:lstStyle/>
          <a:p>
            <a:pPr algn="ctr"/>
            <a:r>
              <a:rPr lang="en-US" sz="1292" b="1" dirty="0">
                <a:solidFill>
                  <a:schemeClr val="accent2"/>
                </a:solidFill>
              </a:rPr>
              <a:t>Performance</a:t>
            </a:r>
          </a:p>
          <a:p>
            <a:pPr algn="ctr"/>
            <a:r>
              <a:rPr lang="en-US" sz="1292" b="1" dirty="0">
                <a:solidFill>
                  <a:schemeClr val="accent2"/>
                </a:solidFill>
              </a:rPr>
              <a:t>Energy Efficiency</a:t>
            </a:r>
          </a:p>
        </p:txBody>
      </p:sp>
      <p:sp>
        <p:nvSpPr>
          <p:cNvPr id="33" name="TextBox 32"/>
          <p:cNvSpPr txBox="1"/>
          <p:nvPr/>
        </p:nvSpPr>
        <p:spPr>
          <a:xfrm>
            <a:off x="4704939" y="6345670"/>
            <a:ext cx="947695" cy="248530"/>
          </a:xfrm>
          <a:prstGeom prst="rect">
            <a:avLst/>
          </a:prstGeom>
          <a:noFill/>
          <a:scene3d>
            <a:camera prst="orthographicFront">
              <a:rot lat="0" lon="0" rev="0"/>
            </a:camera>
            <a:lightRig rig="threePt" dir="t"/>
          </a:scene3d>
        </p:spPr>
        <p:txBody>
          <a:bodyPr wrap="none" rtlCol="0">
            <a:spAutoFit/>
          </a:bodyPr>
          <a:lstStyle/>
          <a:p>
            <a:r>
              <a:rPr lang="en-US" sz="1015" b="1" dirty="0"/>
              <a:t>Cortex</a:t>
            </a:r>
            <a:r>
              <a:rPr lang="en-US" sz="1015" b="1" baseline="30000" dirty="0"/>
              <a:t>TM</a:t>
            </a:r>
            <a:r>
              <a:rPr lang="en-US" sz="1015" b="1" dirty="0"/>
              <a:t>-M3</a:t>
            </a:r>
          </a:p>
        </p:txBody>
      </p:sp>
      <p:sp>
        <p:nvSpPr>
          <p:cNvPr id="34" name="TextBox 33"/>
          <p:cNvSpPr txBox="1"/>
          <p:nvPr/>
        </p:nvSpPr>
        <p:spPr>
          <a:xfrm>
            <a:off x="7031352" y="6345670"/>
            <a:ext cx="947695" cy="248530"/>
          </a:xfrm>
          <a:prstGeom prst="rect">
            <a:avLst/>
          </a:prstGeom>
          <a:noFill/>
          <a:scene3d>
            <a:camera prst="orthographicFront">
              <a:rot lat="0" lon="0" rev="0"/>
            </a:camera>
            <a:lightRig rig="threePt" dir="t"/>
          </a:scene3d>
        </p:spPr>
        <p:txBody>
          <a:bodyPr wrap="none" rtlCol="0">
            <a:spAutoFit/>
          </a:bodyPr>
          <a:lstStyle/>
          <a:p>
            <a:r>
              <a:rPr lang="en-US" sz="1015" b="1" dirty="0"/>
              <a:t>Cortex</a:t>
            </a:r>
            <a:r>
              <a:rPr lang="en-US" sz="1015" b="1" baseline="30000" dirty="0"/>
              <a:t>TM</a:t>
            </a:r>
            <a:r>
              <a:rPr lang="en-US" sz="1015" b="1" dirty="0"/>
              <a:t>-M4</a:t>
            </a:r>
          </a:p>
        </p:txBody>
      </p:sp>
      <p:grpSp>
        <p:nvGrpSpPr>
          <p:cNvPr id="17" name="Groupe 16"/>
          <p:cNvGrpSpPr/>
          <p:nvPr/>
        </p:nvGrpSpPr>
        <p:grpSpPr>
          <a:xfrm>
            <a:off x="3921472" y="1066721"/>
            <a:ext cx="4534144" cy="3451285"/>
            <a:chOff x="3867260" y="869864"/>
            <a:chExt cx="4911989" cy="3738892"/>
          </a:xfrm>
        </p:grpSpPr>
        <p:grpSp>
          <p:nvGrpSpPr>
            <p:cNvPr id="11" name="Group 10"/>
            <p:cNvGrpSpPr/>
            <p:nvPr/>
          </p:nvGrpSpPr>
          <p:grpSpPr>
            <a:xfrm>
              <a:off x="6410892" y="2739632"/>
              <a:ext cx="2368357" cy="1869124"/>
              <a:chOff x="894844" y="4845003"/>
              <a:chExt cx="2368357" cy="1869124"/>
            </a:xfrm>
          </p:grpSpPr>
          <p:pic>
            <p:nvPicPr>
              <p:cNvPr id="1434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4844" y="4845003"/>
                <a:ext cx="2368357" cy="186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479650">
                <a:off x="1720544" y="5298866"/>
                <a:ext cx="995001" cy="924449"/>
              </a:xfrm>
              <a:prstGeom prst="rect">
                <a:avLst/>
              </a:prstGeom>
            </p:spPr>
          </p:pic>
        </p:grpSp>
        <p:grpSp>
          <p:nvGrpSpPr>
            <p:cNvPr id="10" name="Group 9"/>
            <p:cNvGrpSpPr/>
            <p:nvPr/>
          </p:nvGrpSpPr>
          <p:grpSpPr>
            <a:xfrm>
              <a:off x="3939215" y="869864"/>
              <a:ext cx="2208173" cy="1755648"/>
              <a:chOff x="3717970" y="4874018"/>
              <a:chExt cx="2208173" cy="1755648"/>
            </a:xfrm>
          </p:grpSpPr>
          <p:pic>
            <p:nvPicPr>
              <p:cNvPr id="14342"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3908"/>
              <a:stretch/>
            </p:blipFill>
            <p:spPr bwMode="auto">
              <a:xfrm>
                <a:off x="3717970" y="4874018"/>
                <a:ext cx="2208173" cy="1755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5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1460853">
                <a:off x="4516985" y="5360731"/>
                <a:ext cx="915057" cy="858417"/>
              </a:xfrm>
              <a:prstGeom prst="rect">
                <a:avLst/>
              </a:prstGeom>
            </p:spPr>
          </p:pic>
        </p:grpSp>
        <p:grpSp>
          <p:nvGrpSpPr>
            <p:cNvPr id="13" name="Groupe 12"/>
            <p:cNvGrpSpPr/>
            <p:nvPr/>
          </p:nvGrpSpPr>
          <p:grpSpPr>
            <a:xfrm>
              <a:off x="6523528" y="877455"/>
              <a:ext cx="2111279" cy="1738944"/>
              <a:chOff x="6523528" y="877455"/>
              <a:chExt cx="2111279" cy="1738944"/>
            </a:xfrm>
          </p:grpSpPr>
          <p:pic>
            <p:nvPicPr>
              <p:cNvPr id="44" name="Picture 70"/>
              <p:cNvPicPr/>
              <p:nvPr/>
            </p:nvPicPr>
            <p:blipFill>
              <a:blip r:embed="rId13"/>
              <a:stretch>
                <a:fillRect/>
              </a:stretch>
            </p:blipFill>
            <p:spPr>
              <a:xfrm>
                <a:off x="6523528" y="877455"/>
                <a:ext cx="2111279" cy="1738944"/>
              </a:xfrm>
              <a:prstGeom prst="rect">
                <a:avLst/>
              </a:prstGeom>
            </p:spPr>
          </p:pic>
          <p:pic>
            <p:nvPicPr>
              <p:cNvPr id="51" name="Picture 5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1486">
                <a:off x="7236338" y="1289232"/>
                <a:ext cx="933441" cy="891433"/>
              </a:xfrm>
              <a:prstGeom prst="rect">
                <a:avLst/>
              </a:prstGeom>
            </p:spPr>
          </p:pic>
        </p:grpSp>
        <p:grpSp>
          <p:nvGrpSpPr>
            <p:cNvPr id="16" name="Groupe 15"/>
            <p:cNvGrpSpPr/>
            <p:nvPr/>
          </p:nvGrpSpPr>
          <p:grpSpPr>
            <a:xfrm>
              <a:off x="3867260" y="2763244"/>
              <a:ext cx="2288704" cy="1836000"/>
              <a:chOff x="3867260" y="2763244"/>
              <a:chExt cx="2288704" cy="1836000"/>
            </a:xfrm>
          </p:grpSpPr>
          <p:pic>
            <p:nvPicPr>
              <p:cNvPr id="6" name="Imag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67260" y="2763244"/>
                <a:ext cx="2288704" cy="1836000"/>
              </a:xfrm>
              <a:prstGeom prst="rect">
                <a:avLst/>
              </a:prstGeom>
            </p:spPr>
          </p:pic>
          <p:pic>
            <p:nvPicPr>
              <p:cNvPr id="41" name="Picture 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724531" y="3214519"/>
                <a:ext cx="942088" cy="864000"/>
              </a:xfrm>
              <a:prstGeom prst="rect">
                <a:avLst/>
              </a:prstGeom>
            </p:spPr>
          </p:pic>
        </p:grpSp>
      </p:grpSp>
      <p:sp>
        <p:nvSpPr>
          <p:cNvPr id="49" name="Rectangle 3"/>
          <p:cNvSpPr txBox="1">
            <a:spLocks noChangeArrowheads="1"/>
          </p:cNvSpPr>
          <p:nvPr/>
        </p:nvSpPr>
        <p:spPr>
          <a:xfrm rot="20315128">
            <a:off x="6713822" y="4961562"/>
            <a:ext cx="1477952" cy="994454"/>
          </a:xfrm>
          <a:prstGeom prst="rect">
            <a:avLst/>
          </a:prstGeom>
          <a:noFill/>
        </p:spPr>
        <p:txBody>
          <a:bodyPr vert="horz" wrap="square" lIns="84406" tIns="42203" rIns="84406" bIns="42203" rtlCol="0">
            <a:spAutoFit/>
          </a:bodyPr>
          <a:lstStyle/>
          <a:p>
            <a:pPr marL="164127" indent="-164127" algn="ctr" defTabSz="844083">
              <a:spcBef>
                <a:spcPts val="1662"/>
              </a:spcBef>
              <a:spcAft>
                <a:spcPts val="554"/>
              </a:spcAft>
              <a:buClr>
                <a:schemeClr val="accent1"/>
              </a:buClr>
              <a:defRPr/>
            </a:pPr>
            <a:r>
              <a:rPr lang="en-US" sz="1477" b="1" dirty="0">
                <a:solidFill>
                  <a:schemeClr val="accent2"/>
                </a:solidFill>
                <a:latin typeface="Arial" pitchFamily="34" charset="0"/>
                <a:cs typeface="Arial" pitchFamily="34" charset="0"/>
              </a:rPr>
              <a:t>Over 550 pin-to-pin compatible devices</a:t>
            </a:r>
          </a:p>
        </p:txBody>
      </p:sp>
    </p:spTree>
    <p:extLst>
      <p:ext uri="{BB962C8B-B14F-4D97-AF65-F5344CB8AC3E}">
        <p14:creationId xmlns:p14="http://schemas.microsoft.com/office/powerpoint/2010/main" val="1514580236"/>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DFUSE</a:t>
            </a:r>
            <a:endParaRPr lang="en-US" dirty="0"/>
          </a:p>
        </p:txBody>
      </p:sp>
      <p:sp>
        <p:nvSpPr>
          <p:cNvPr id="3" name="Content Placeholder 2"/>
          <p:cNvSpPr>
            <a:spLocks noGrp="1"/>
          </p:cNvSpPr>
          <p:nvPr>
            <p:ph idx="1"/>
          </p:nvPr>
        </p:nvSpPr>
        <p:spPr>
          <a:xfrm>
            <a:off x="457200" y="1277496"/>
            <a:ext cx="3826768" cy="4001095"/>
          </a:xfrm>
        </p:spPr>
        <p:txBody>
          <a:bodyPr/>
          <a:lstStyle/>
          <a:p>
            <a:r>
              <a:rPr lang="en-US" sz="1800" dirty="0" smtClean="0"/>
              <a:t>Perform </a:t>
            </a:r>
            <a:r>
              <a:rPr lang="en-US" sz="1800" dirty="0"/>
              <a:t>the upgrade </a:t>
            </a:r>
            <a:r>
              <a:rPr lang="en-US" sz="1800" dirty="0" smtClean="0"/>
              <a:t>operation with some requires, such as:</a:t>
            </a:r>
          </a:p>
          <a:p>
            <a:pPr lvl="1"/>
            <a:r>
              <a:rPr lang="en-US" sz="1400" dirty="0" smtClean="0"/>
              <a:t>Product identifier </a:t>
            </a:r>
          </a:p>
          <a:p>
            <a:pPr lvl="1"/>
            <a:r>
              <a:rPr lang="en-US" sz="1400" dirty="0" smtClean="0"/>
              <a:t>Vendor identifier</a:t>
            </a:r>
          </a:p>
          <a:p>
            <a:pPr lvl="1"/>
            <a:r>
              <a:rPr lang="en-US" sz="1400" dirty="0" smtClean="0"/>
              <a:t>Firmware </a:t>
            </a:r>
            <a:r>
              <a:rPr lang="en-US" sz="1400" dirty="0"/>
              <a:t>version </a:t>
            </a:r>
            <a:endParaRPr lang="en-US" sz="1400" dirty="0" smtClean="0"/>
          </a:p>
          <a:p>
            <a:pPr lvl="1"/>
            <a:r>
              <a:rPr lang="en-US" sz="1400" dirty="0" smtClean="0"/>
              <a:t>Alternate </a:t>
            </a:r>
            <a:r>
              <a:rPr lang="en-US" sz="1400" dirty="0"/>
              <a:t>setting number (Target ID) of the target to be used, </a:t>
            </a:r>
            <a:endParaRPr lang="en-US" sz="1400" dirty="0" smtClean="0"/>
          </a:p>
          <a:p>
            <a:r>
              <a:rPr lang="en-US" sz="1800" dirty="0" smtClean="0"/>
              <a:t>These </a:t>
            </a:r>
            <a:r>
              <a:rPr lang="en-US" sz="1800" dirty="0"/>
              <a:t>information makes </a:t>
            </a:r>
            <a:r>
              <a:rPr lang="en-US" sz="1800" dirty="0" smtClean="0"/>
              <a:t>the upgrade </a:t>
            </a:r>
            <a:r>
              <a:rPr lang="en-US" sz="1800" dirty="0"/>
              <a:t>targeted and more secure. </a:t>
            </a:r>
            <a:endParaRPr lang="en-US" sz="1800" dirty="0" smtClean="0"/>
          </a:p>
          <a:p>
            <a:r>
              <a:rPr lang="en-US" sz="1800" dirty="0" smtClean="0"/>
              <a:t>To </a:t>
            </a:r>
            <a:r>
              <a:rPr lang="en-US" sz="1800" dirty="0"/>
              <a:t>add this information, a new file format should </a:t>
            </a:r>
            <a:r>
              <a:rPr lang="en-US" sz="1800" dirty="0" smtClean="0"/>
              <a:t>be used</a:t>
            </a:r>
            <a:r>
              <a:rPr lang="en-US" sz="1800" dirty="0"/>
              <a:t>, to be called DFU file </a:t>
            </a:r>
            <a:r>
              <a:rPr lang="en-US" sz="1800" dirty="0" smtClean="0"/>
              <a:t>format</a:t>
            </a:r>
            <a:endParaRPr lang="en-US" sz="18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40</a:t>
            </a:fld>
            <a:endParaRPr lang="fr-FR" dirty="0"/>
          </a:p>
        </p:txBody>
      </p:sp>
      <p:pic>
        <p:nvPicPr>
          <p:cNvPr id="6" name="Picture 5"/>
          <p:cNvPicPr>
            <a:picLocks noChangeAspect="1"/>
          </p:cNvPicPr>
          <p:nvPr/>
        </p:nvPicPr>
        <p:blipFill>
          <a:blip r:embed="rId3"/>
          <a:stretch>
            <a:fillRect/>
          </a:stretch>
        </p:blipFill>
        <p:spPr>
          <a:xfrm>
            <a:off x="4298978" y="1277496"/>
            <a:ext cx="4703478" cy="4444490"/>
          </a:xfrm>
          <a:prstGeom prst="rect">
            <a:avLst/>
          </a:prstGeom>
        </p:spPr>
      </p:pic>
    </p:spTree>
    <p:extLst>
      <p:ext uri="{BB962C8B-B14F-4D97-AF65-F5344CB8AC3E}">
        <p14:creationId xmlns:p14="http://schemas.microsoft.com/office/powerpoint/2010/main" val="3266500037"/>
      </p:ext>
    </p:extLst>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STMSTUDIO</a:t>
            </a:r>
            <a:endParaRPr lang="en-US" sz="2700" dirty="0" smtClean="0"/>
          </a:p>
        </p:txBody>
      </p:sp>
    </p:spTree>
    <p:extLst>
      <p:ext uri="{BB962C8B-B14F-4D97-AF65-F5344CB8AC3E}">
        <p14:creationId xmlns:p14="http://schemas.microsoft.com/office/powerpoint/2010/main" val="121762312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STMSTUDIO</a:t>
            </a:r>
            <a:endParaRPr lang="en-US" dirty="0"/>
          </a:p>
        </p:txBody>
      </p:sp>
      <p:sp>
        <p:nvSpPr>
          <p:cNvPr id="3" name="Content Placeholder 2"/>
          <p:cNvSpPr>
            <a:spLocks noGrp="1"/>
          </p:cNvSpPr>
          <p:nvPr>
            <p:ph idx="1"/>
          </p:nvPr>
        </p:nvSpPr>
        <p:spPr>
          <a:xfrm>
            <a:off x="457200" y="1277496"/>
            <a:ext cx="3826768" cy="4985980"/>
          </a:xfrm>
        </p:spPr>
        <p:txBody>
          <a:bodyPr/>
          <a:lstStyle/>
          <a:p>
            <a:r>
              <a:rPr lang="en-US" sz="1800" dirty="0"/>
              <a:t>STM Studio is a non-intrusive tool, preserving </a:t>
            </a:r>
            <a:r>
              <a:rPr lang="en-US" sz="1800" dirty="0" smtClean="0"/>
              <a:t>the </a:t>
            </a:r>
            <a:r>
              <a:rPr lang="pt-BR" sz="1800" dirty="0" smtClean="0"/>
              <a:t>real-time </a:t>
            </a:r>
            <a:r>
              <a:rPr lang="pt-BR" sz="1800" dirty="0"/>
              <a:t>behavior of applications.</a:t>
            </a:r>
          </a:p>
          <a:p>
            <a:r>
              <a:rPr lang="en-US" sz="1800" dirty="0"/>
              <a:t>STM Studio perfectly c</a:t>
            </a:r>
            <a:r>
              <a:rPr lang="en-US" sz="1800" dirty="0" smtClean="0"/>
              <a:t>omplements traditional debugging </a:t>
            </a:r>
            <a:r>
              <a:rPr lang="en-US" sz="1800" dirty="0"/>
              <a:t>tools to fine tune applications. </a:t>
            </a:r>
            <a:endParaRPr lang="en-US" sz="1800" dirty="0" smtClean="0"/>
          </a:p>
          <a:p>
            <a:r>
              <a:rPr lang="en-US" sz="1800" dirty="0" smtClean="0"/>
              <a:t>It </a:t>
            </a:r>
            <a:r>
              <a:rPr lang="en-US" sz="1800" dirty="0"/>
              <a:t>is </a:t>
            </a:r>
            <a:r>
              <a:rPr lang="en-US" sz="1800" dirty="0" smtClean="0"/>
              <a:t>well suited </a:t>
            </a:r>
            <a:r>
              <a:rPr lang="en-US" sz="1800" dirty="0"/>
              <a:t>for debugging applications which cannot </a:t>
            </a:r>
            <a:r>
              <a:rPr lang="en-US" sz="1800" dirty="0" smtClean="0"/>
              <a:t>be stopped</a:t>
            </a:r>
            <a:r>
              <a:rPr lang="en-US" sz="1800" dirty="0"/>
              <a:t>, such as motor control applications</a:t>
            </a:r>
            <a:r>
              <a:rPr lang="en-US" sz="1800" dirty="0" smtClean="0"/>
              <a:t>.</a:t>
            </a:r>
          </a:p>
          <a:p>
            <a:r>
              <a:rPr lang="en-US" sz="1800" dirty="0"/>
              <a:t>Connects to any STM32 via ST-LINK (JTAG </a:t>
            </a:r>
            <a:r>
              <a:rPr lang="en-US" sz="1800" dirty="0" smtClean="0"/>
              <a:t>or </a:t>
            </a:r>
            <a:r>
              <a:rPr lang="pt-BR" sz="1800" dirty="0" smtClean="0"/>
              <a:t>SWD </a:t>
            </a:r>
            <a:r>
              <a:rPr lang="pt-BR" sz="1800" dirty="0"/>
              <a:t>protocols</a:t>
            </a:r>
            <a:r>
              <a:rPr lang="pt-BR" sz="1800" dirty="0" smtClean="0"/>
              <a:t>), r</a:t>
            </a:r>
            <a:r>
              <a:rPr lang="en-US" sz="1800" dirty="0" err="1" smtClean="0"/>
              <a:t>eads</a:t>
            </a:r>
            <a:r>
              <a:rPr lang="en-US" sz="1800" dirty="0" smtClean="0"/>
              <a:t> </a:t>
            </a:r>
            <a:r>
              <a:rPr lang="en-US" sz="1800" dirty="0"/>
              <a:t>on-the-fly (non intrusive) variables </a:t>
            </a:r>
            <a:r>
              <a:rPr lang="en-US" sz="1800" dirty="0" smtClean="0"/>
              <a:t>from RAM </a:t>
            </a:r>
            <a:r>
              <a:rPr lang="en-US" sz="1800" dirty="0"/>
              <a:t>while application is running</a:t>
            </a:r>
          </a:p>
        </p:txBody>
      </p:sp>
      <p:sp>
        <p:nvSpPr>
          <p:cNvPr id="4" name="Slide Number Placeholder 3"/>
          <p:cNvSpPr>
            <a:spLocks noGrp="1"/>
          </p:cNvSpPr>
          <p:nvPr>
            <p:ph type="sldNum" sz="quarter" idx="12"/>
          </p:nvPr>
        </p:nvSpPr>
        <p:spPr/>
        <p:txBody>
          <a:bodyPr/>
          <a:lstStyle/>
          <a:p>
            <a:fld id="{5B31B9E4-8E4D-4C86-BFD7-412B282B373B}" type="slidenum">
              <a:rPr lang="fr-FR" smtClean="0"/>
              <a:pPr/>
              <a:t>42</a:t>
            </a:fld>
            <a:endParaRPr lang="fr-F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501" y="1277496"/>
            <a:ext cx="4469062" cy="4815800"/>
          </a:xfrm>
          <a:prstGeom prst="rect">
            <a:avLst/>
          </a:prstGeom>
        </p:spPr>
      </p:pic>
    </p:spTree>
    <p:extLst>
      <p:ext uri="{BB962C8B-B14F-4D97-AF65-F5344CB8AC3E}">
        <p14:creationId xmlns:p14="http://schemas.microsoft.com/office/powerpoint/2010/main" val="1596937428"/>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FOC SDK</a:t>
            </a:r>
            <a:endParaRPr lang="en-US" sz="2700" dirty="0" smtClean="0"/>
          </a:p>
        </p:txBody>
      </p:sp>
    </p:spTree>
    <p:extLst>
      <p:ext uri="{BB962C8B-B14F-4D97-AF65-F5344CB8AC3E}">
        <p14:creationId xmlns:p14="http://schemas.microsoft.com/office/powerpoint/2010/main" val="353248787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STMSTUDIO</a:t>
            </a:r>
            <a:endParaRPr lang="en-US" dirty="0"/>
          </a:p>
        </p:txBody>
      </p:sp>
      <p:sp>
        <p:nvSpPr>
          <p:cNvPr id="3" name="Content Placeholder 2"/>
          <p:cNvSpPr>
            <a:spLocks noGrp="1"/>
          </p:cNvSpPr>
          <p:nvPr>
            <p:ph idx="1"/>
          </p:nvPr>
        </p:nvSpPr>
        <p:spPr>
          <a:xfrm>
            <a:off x="457200" y="1277496"/>
            <a:ext cx="3826768" cy="4401205"/>
          </a:xfrm>
        </p:spPr>
        <p:txBody>
          <a:bodyPr/>
          <a:lstStyle/>
          <a:p>
            <a:r>
              <a:rPr lang="en-US" sz="1800" dirty="0"/>
              <a:t>ST’s STM32 offers the performance of the industry-standard Cortex®-M core at the service of vector (or field-oriented) control (FOC) algorithms, widely used in high-performance drives. </a:t>
            </a:r>
            <a:endParaRPr lang="en-US" sz="1800" dirty="0" smtClean="0"/>
          </a:p>
          <a:p>
            <a:r>
              <a:rPr lang="en-US" sz="1800" dirty="0" smtClean="0"/>
              <a:t>The </a:t>
            </a:r>
            <a:r>
              <a:rPr lang="en-US" sz="1800" dirty="0"/>
              <a:t>STM32 PMSM FOC SDK (STSW-STM32100), which includes the PMSM FOC FW library and ST MC Workbench, allows the user to evaluate the STM32 performance in applications driving single or dual Field Oriented</a:t>
            </a:r>
            <a:endParaRPr lang="en-US" sz="1800"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44</a:t>
            </a:fld>
            <a:endParaRPr lang="fr-FR" dirty="0"/>
          </a:p>
        </p:txBody>
      </p:sp>
      <p:pic>
        <p:nvPicPr>
          <p:cNvPr id="6" name="Picture 5"/>
          <p:cNvPicPr>
            <a:picLocks noChangeAspect="1"/>
          </p:cNvPicPr>
          <p:nvPr/>
        </p:nvPicPr>
        <p:blipFill>
          <a:blip r:embed="rId3"/>
          <a:stretch>
            <a:fillRect/>
          </a:stretch>
        </p:blipFill>
        <p:spPr>
          <a:xfrm>
            <a:off x="4266587" y="1277496"/>
            <a:ext cx="4810125" cy="3409950"/>
          </a:xfrm>
          <a:prstGeom prst="rect">
            <a:avLst/>
          </a:prstGeom>
        </p:spPr>
      </p:pic>
    </p:spTree>
    <p:extLst>
      <p:ext uri="{BB962C8B-B14F-4D97-AF65-F5344CB8AC3E}">
        <p14:creationId xmlns:p14="http://schemas.microsoft.com/office/powerpoint/2010/main" val="1555985524"/>
      </p:ext>
    </p:extLst>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it-IT" dirty="0" smtClean="0"/>
              <a:t>free SW </a:t>
            </a:r>
            <a:r>
              <a:rPr lang="it-IT" dirty="0" err="1" smtClean="0"/>
              <a:t>licensing</a:t>
            </a:r>
            <a:r>
              <a:rPr lang="it-IT" dirty="0" smtClean="0"/>
              <a:t> </a:t>
            </a:r>
            <a:r>
              <a:rPr lang="it-IT" dirty="0" err="1" smtClean="0"/>
              <a:t>program</a:t>
            </a:r>
            <a:endParaRPr lang="en-US" dirty="0"/>
          </a:p>
        </p:txBody>
      </p:sp>
      <p:grpSp>
        <p:nvGrpSpPr>
          <p:cNvPr id="28" name="Group 27"/>
          <p:cNvGrpSpPr/>
          <p:nvPr/>
        </p:nvGrpSpPr>
        <p:grpSpPr>
          <a:xfrm>
            <a:off x="1259632" y="202541"/>
            <a:ext cx="1947176" cy="1127594"/>
            <a:chOff x="1761139" y="2954817"/>
            <a:chExt cx="1947176" cy="1127594"/>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1139" y="2954817"/>
              <a:ext cx="1947176" cy="1127594"/>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1510" y="3557110"/>
              <a:ext cx="1447800" cy="381907"/>
            </a:xfrm>
            <a:prstGeom prst="rect">
              <a:avLst/>
            </a:prstGeom>
          </p:spPr>
        </p:pic>
      </p:grpSp>
      <p:grpSp>
        <p:nvGrpSpPr>
          <p:cNvPr id="3" name="Group 2"/>
          <p:cNvGrpSpPr/>
          <p:nvPr/>
        </p:nvGrpSpPr>
        <p:grpSpPr>
          <a:xfrm>
            <a:off x="1586166" y="1789034"/>
            <a:ext cx="7449313" cy="4009847"/>
            <a:chOff x="179512" y="1432363"/>
            <a:chExt cx="8855967" cy="4671318"/>
          </a:xfrm>
        </p:grpSpPr>
        <p:sp>
          <p:nvSpPr>
            <p:cNvPr id="15" name="Rectangle 14"/>
            <p:cNvSpPr/>
            <p:nvPr/>
          </p:nvSpPr>
          <p:spPr>
            <a:xfrm>
              <a:off x="179512" y="1432363"/>
              <a:ext cx="8855967" cy="4660933"/>
            </a:xfrm>
            <a:prstGeom prst="rect">
              <a:avLst/>
            </a:prstGeom>
            <a:gradFill flip="none" rotWithShape="1">
              <a:gsLst>
                <a:gs pos="0">
                  <a:schemeClr val="bg1"/>
                </a:gs>
                <a:gs pos="74000">
                  <a:schemeClr val="accent1">
                    <a:lumMod val="45000"/>
                    <a:lumOff val="55000"/>
                    <a:alpha val="67000"/>
                  </a:schemeClr>
                </a:gs>
                <a:gs pos="83000">
                  <a:schemeClr val="accent1">
                    <a:lumMod val="45000"/>
                    <a:lumOff val="55000"/>
                    <a:alpha val="67000"/>
                  </a:schemeClr>
                </a:gs>
                <a:gs pos="100000">
                  <a:schemeClr val="accent1">
                    <a:lumMod val="30000"/>
                    <a:lumOff val="70000"/>
                    <a:alpha val="5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bwMode="auto">
            <a:xfrm>
              <a:off x="323528" y="1582796"/>
              <a:ext cx="2270496" cy="4520885"/>
            </a:xfrm>
            <a:prstGeom prst="rect">
              <a:avLst/>
            </a:prstGeom>
            <a:gradFill flip="none" rotWithShape="1">
              <a:gsLst>
                <a:gs pos="39000">
                  <a:schemeClr val="bg1"/>
                </a:gs>
                <a:gs pos="39000">
                  <a:schemeClr val="bg1"/>
                </a:gs>
                <a:gs pos="93000">
                  <a:srgbClr val="C4D6EB"/>
                </a:gs>
              </a:gsLst>
              <a:lin ang="2700000" scaled="0"/>
              <a:tileRect/>
            </a:gradFill>
            <a:ln w="12700">
              <a:solidFill>
                <a:schemeClr val="accent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96" charset="-128"/>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54" y="4086709"/>
              <a:ext cx="1926645" cy="591735"/>
            </a:xfrm>
            <a:prstGeom prst="rect">
              <a:avLst/>
            </a:prstGeom>
            <a:noFill/>
            <a:ln>
              <a:noFill/>
            </a:ln>
          </p:spPr>
        </p:pic>
        <p:grpSp>
          <p:nvGrpSpPr>
            <p:cNvPr id="8" name="Group 7"/>
            <p:cNvGrpSpPr/>
            <p:nvPr/>
          </p:nvGrpSpPr>
          <p:grpSpPr>
            <a:xfrm>
              <a:off x="485188" y="2943033"/>
              <a:ext cx="1947176" cy="1127594"/>
              <a:chOff x="1761139" y="2954817"/>
              <a:chExt cx="1947176" cy="1127594"/>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1139" y="2954817"/>
                <a:ext cx="1947176" cy="112759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1510" y="3557110"/>
                <a:ext cx="1447800" cy="381907"/>
              </a:xfrm>
              <a:prstGeom prst="rect">
                <a:avLst/>
              </a:prstGeom>
            </p:spPr>
          </p:pic>
        </p:gr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606" y="1687510"/>
              <a:ext cx="1688340" cy="1239441"/>
            </a:xfrm>
            <a:prstGeom prst="rect">
              <a:avLst/>
            </a:prstGeom>
          </p:spPr>
        </p:pic>
        <p:pic>
          <p:nvPicPr>
            <p:cNvPr id="12" name="Picture 2" descr="image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897" y="5303581"/>
              <a:ext cx="1917759" cy="59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8" descr="image00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810" y="4694527"/>
              <a:ext cx="1467058" cy="592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620" y="1588930"/>
              <a:ext cx="6193790" cy="3962175"/>
            </a:xfrm>
            <a:prstGeom prst="rect">
              <a:avLst/>
            </a:prstGeom>
          </p:spPr>
        </p:pic>
        <p:grpSp>
          <p:nvGrpSpPr>
            <p:cNvPr id="22" name="Group 21"/>
            <p:cNvGrpSpPr/>
            <p:nvPr/>
          </p:nvGrpSpPr>
          <p:grpSpPr>
            <a:xfrm>
              <a:off x="2279574" y="2207097"/>
              <a:ext cx="3429817" cy="2026945"/>
              <a:chOff x="2648957" y="2848352"/>
              <a:chExt cx="2817807" cy="1665261"/>
            </a:xfrm>
          </p:grpSpPr>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51277" y="2848352"/>
                <a:ext cx="707748" cy="70629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2717" y="3623852"/>
                <a:ext cx="751208" cy="682347"/>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05245" y="2922186"/>
                <a:ext cx="1061519" cy="776335"/>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48957" y="3274434"/>
                <a:ext cx="990866" cy="1239179"/>
              </a:xfrm>
              <a:prstGeom prst="rect">
                <a:avLst/>
              </a:prstGeom>
              <a:ln>
                <a:noFill/>
              </a:ln>
              <a:effectLst>
                <a:outerShdw blurRad="292100" dist="139700" dir="2700000" algn="tl" rotWithShape="0">
                  <a:srgbClr val="333333">
                    <a:alpha val="65000"/>
                  </a:srgbClr>
                </a:outerShdw>
              </a:effectLst>
            </p:spPr>
          </p:pic>
        </p:grpSp>
        <p:pic>
          <p:nvPicPr>
            <p:cNvPr id="27" name="Picture 2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2635166" y="4234042"/>
              <a:ext cx="1289527" cy="832125"/>
            </a:xfrm>
            <a:prstGeom prst="rect">
              <a:avLst/>
            </a:prstGeom>
          </p:spPr>
        </p:pic>
        <p:sp>
          <p:nvSpPr>
            <p:cNvPr id="29" name="TextBox 28"/>
            <p:cNvSpPr txBox="1"/>
            <p:nvPr/>
          </p:nvSpPr>
          <p:spPr>
            <a:xfrm>
              <a:off x="4738783" y="4713323"/>
              <a:ext cx="4060677" cy="1362482"/>
            </a:xfrm>
            <a:prstGeom prst="rect">
              <a:avLst/>
            </a:prstGeom>
            <a:noFill/>
          </p:spPr>
          <p:txBody>
            <a:bodyPr wrap="square" rtlCol="0">
              <a:spAutoFit/>
            </a:bodyPr>
            <a:lstStyle/>
            <a:p>
              <a:pPr algn="just"/>
              <a:r>
                <a:rPr lang="en-US" sz="1400" dirty="0" smtClean="0">
                  <a:solidFill>
                    <a:schemeClr val="tx2"/>
                  </a:solidFill>
                  <a:ea typeface="Roboto Thin" pitchFamily="2" charset="0"/>
                </a:rPr>
                <a:t>Unleashing the power of embedded software with algorithms and complete demonstrators for the Internet of Things.</a:t>
              </a:r>
            </a:p>
            <a:p>
              <a:pPr algn="just"/>
              <a:endParaRPr lang="en-US" sz="1400" dirty="0" smtClean="0">
                <a:solidFill>
                  <a:schemeClr val="tx2"/>
                </a:solidFill>
                <a:ea typeface="Roboto Thin" pitchFamily="2" charset="0"/>
              </a:endParaRPr>
            </a:p>
            <a:p>
              <a:pPr algn="just"/>
              <a:r>
                <a:rPr lang="en-US" sz="1400" dirty="0">
                  <a:solidFill>
                    <a:schemeClr val="tx2"/>
                  </a:solidFill>
                  <a:ea typeface="Roboto Thin" pitchFamily="2" charset="0"/>
                </a:rPr>
                <a:t>B</a:t>
              </a:r>
              <a:r>
                <a:rPr lang="en-US" sz="1400" dirty="0" smtClean="0">
                  <a:solidFill>
                    <a:schemeClr val="tx2"/>
                  </a:solidFill>
                  <a:ea typeface="Roboto Thin" pitchFamily="2" charset="0"/>
                </a:rPr>
                <a:t>ring your ideas to                            now!</a:t>
              </a:r>
              <a:endParaRPr lang="en-US" sz="1400" dirty="0">
                <a:solidFill>
                  <a:schemeClr val="tx2"/>
                </a:solidFill>
                <a:ea typeface="Roboto Thin" pitchFamily="2" charset="0"/>
              </a:endParaRPr>
            </a:p>
          </p:txBody>
        </p:sp>
        <p:pic>
          <p:nvPicPr>
            <p:cNvPr id="30" name="Picture 2"/>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6578029" y="5765579"/>
              <a:ext cx="1494630" cy="225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177367612"/>
      </p:ext>
    </p:extLst>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31B9E4-8E4D-4C86-BFD7-412B282B373B}" type="slidenum">
              <a:rPr lang="fr-FR" smtClean="0">
                <a:latin typeface="+mj-lt"/>
              </a:rPr>
              <a:t>46</a:t>
            </a:fld>
            <a:endParaRPr lang="fr-FR">
              <a:latin typeface="+mj-lt"/>
            </a:endParaRPr>
          </a:p>
        </p:txBody>
      </p:sp>
      <p:grpSp>
        <p:nvGrpSpPr>
          <p:cNvPr id="6" name="Group 5"/>
          <p:cNvGrpSpPr/>
          <p:nvPr/>
        </p:nvGrpSpPr>
        <p:grpSpPr>
          <a:xfrm>
            <a:off x="1978819" y="3994130"/>
            <a:ext cx="2014728" cy="640079"/>
            <a:chOff x="903430" y="4521075"/>
            <a:chExt cx="2014728" cy="640079"/>
          </a:xfrm>
        </p:grpSpPr>
        <p:sp>
          <p:nvSpPr>
            <p:cNvPr id="35" name="Round Same Side Corner Rectangle 34"/>
            <p:cNvSpPr/>
            <p:nvPr/>
          </p:nvSpPr>
          <p:spPr>
            <a:xfrm>
              <a:off x="903430" y="4612514"/>
              <a:ext cx="2014728" cy="5486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Move / actuate</a:t>
              </a:r>
              <a:endParaRPr lang="en-US" sz="1200" b="1" dirty="0">
                <a:solidFill>
                  <a:schemeClr val="bg1"/>
                </a:solidFill>
              </a:endParaRPr>
            </a:p>
          </p:txBody>
        </p:sp>
        <p:sp>
          <p:nvSpPr>
            <p:cNvPr id="81" name="Round Same Side Corner Rectangle 80"/>
            <p:cNvSpPr/>
            <p:nvPr/>
          </p:nvSpPr>
          <p:spPr>
            <a:xfrm>
              <a:off x="1151538" y="4521075"/>
              <a:ext cx="212141" cy="914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 Same Side Corner Rectangle 90"/>
            <p:cNvSpPr/>
            <p:nvPr/>
          </p:nvSpPr>
          <p:spPr>
            <a:xfrm>
              <a:off x="2442670" y="4521075"/>
              <a:ext cx="212141" cy="91440"/>
            </a:xfrm>
            <a:prstGeom prst="round2SameRect">
              <a:avLst/>
            </a:prstGeom>
            <a:solidFill>
              <a:srgbClr val="5C0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C:\_Data_\_ST\#Content Creation\Brand and media contents\#Pictos\PNG\PICTO_motor_control_HQ_Whit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58075" y="4700554"/>
              <a:ext cx="395552" cy="39555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78819" y="2557449"/>
            <a:ext cx="2014728" cy="640080"/>
            <a:chOff x="903430" y="2771489"/>
            <a:chExt cx="2014728" cy="640080"/>
          </a:xfrm>
        </p:grpSpPr>
        <p:sp>
          <p:nvSpPr>
            <p:cNvPr id="74" name="Round Same Side Corner Rectangle 73"/>
            <p:cNvSpPr/>
            <p:nvPr/>
          </p:nvSpPr>
          <p:spPr>
            <a:xfrm>
              <a:off x="903430" y="2862929"/>
              <a:ext cx="2014728" cy="5486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Connect</a:t>
              </a:r>
              <a:endParaRPr lang="en-US" sz="1200" b="1" dirty="0">
                <a:solidFill>
                  <a:schemeClr val="bg1"/>
                </a:solidFill>
              </a:endParaRPr>
            </a:p>
          </p:txBody>
        </p:sp>
        <p:sp>
          <p:nvSpPr>
            <p:cNvPr id="10" name="Round Same Side Corner Rectangle 9"/>
            <p:cNvSpPr/>
            <p:nvPr/>
          </p:nvSpPr>
          <p:spPr>
            <a:xfrm>
              <a:off x="1152148" y="2771489"/>
              <a:ext cx="212141" cy="914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 Same Side Corner Rectangle 88"/>
            <p:cNvSpPr/>
            <p:nvPr/>
          </p:nvSpPr>
          <p:spPr>
            <a:xfrm>
              <a:off x="2443280" y="2771489"/>
              <a:ext cx="212141" cy="9144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5" descr="C:\_Data_\_ST\#Content Creation\Brand and media contents\#Pictos\PNG\PICTO_Communicaiton_White_HQ.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129212" y="2995979"/>
              <a:ext cx="282537" cy="28253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978819" y="4712470"/>
            <a:ext cx="2014728" cy="640079"/>
            <a:chOff x="903430" y="5212538"/>
            <a:chExt cx="2014728" cy="640079"/>
          </a:xfrm>
        </p:grpSpPr>
        <p:sp>
          <p:nvSpPr>
            <p:cNvPr id="42" name="Round Same Side Corner Rectangle 41"/>
            <p:cNvSpPr/>
            <p:nvPr/>
          </p:nvSpPr>
          <p:spPr>
            <a:xfrm>
              <a:off x="903430" y="5303977"/>
              <a:ext cx="2014728" cy="5486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Power</a:t>
              </a:r>
              <a:endParaRPr lang="en-US" sz="1200" b="1" dirty="0">
                <a:solidFill>
                  <a:schemeClr val="bg1"/>
                </a:solidFill>
              </a:endParaRPr>
            </a:p>
          </p:txBody>
        </p:sp>
        <p:sp>
          <p:nvSpPr>
            <p:cNvPr id="83" name="Round Same Side Corner Rectangle 82"/>
            <p:cNvSpPr/>
            <p:nvPr/>
          </p:nvSpPr>
          <p:spPr>
            <a:xfrm>
              <a:off x="1151538" y="5212538"/>
              <a:ext cx="212141" cy="914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2442670" y="5212538"/>
              <a:ext cx="212141" cy="91440"/>
            </a:xfrm>
            <a:prstGeom prst="round2Same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3" descr="C:\_Data_\_ST\#Content Creation\Brand and media contents\#Pictos\PNG\PICTO_Power Efficency_White_HQ.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086329" y="5412010"/>
              <a:ext cx="339044" cy="3390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978819" y="1839108"/>
            <a:ext cx="2014728" cy="640080"/>
            <a:chOff x="903430" y="1012668"/>
            <a:chExt cx="2014728" cy="640080"/>
          </a:xfrm>
        </p:grpSpPr>
        <p:sp>
          <p:nvSpPr>
            <p:cNvPr id="60" name="Round Same Side Corner Rectangle 59"/>
            <p:cNvSpPr/>
            <p:nvPr/>
          </p:nvSpPr>
          <p:spPr>
            <a:xfrm>
              <a:off x="903430" y="1104108"/>
              <a:ext cx="2014728" cy="5486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Sense</a:t>
              </a:r>
              <a:endParaRPr lang="en-US" sz="1200" b="1" dirty="0">
                <a:solidFill>
                  <a:schemeClr val="bg1"/>
                </a:solidFill>
              </a:endParaRPr>
            </a:p>
          </p:txBody>
        </p:sp>
        <p:sp>
          <p:nvSpPr>
            <p:cNvPr id="87" name="Round Same Side Corner Rectangle 86"/>
            <p:cNvSpPr/>
            <p:nvPr/>
          </p:nvSpPr>
          <p:spPr>
            <a:xfrm>
              <a:off x="1152148" y="1012668"/>
              <a:ext cx="212141" cy="914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 Same Side Corner Rectangle 93"/>
            <p:cNvSpPr/>
            <p:nvPr/>
          </p:nvSpPr>
          <p:spPr>
            <a:xfrm>
              <a:off x="2443280" y="1012668"/>
              <a:ext cx="212141" cy="9144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 descr="C:\_Data_\_ST\#Content Creation\Brand and media contents\#Pictos\PNG\PICTO_Gyro_White_HQ.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088195" y="1208907"/>
              <a:ext cx="339044" cy="3390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1978819" y="5430811"/>
            <a:ext cx="2014728" cy="632764"/>
            <a:chOff x="903430" y="5904003"/>
            <a:chExt cx="2014728" cy="632764"/>
          </a:xfrm>
        </p:grpSpPr>
        <p:sp>
          <p:nvSpPr>
            <p:cNvPr id="44" name="Round Same Side Corner Rectangle 43"/>
            <p:cNvSpPr/>
            <p:nvPr/>
          </p:nvSpPr>
          <p:spPr>
            <a:xfrm>
              <a:off x="903430" y="5988127"/>
              <a:ext cx="2014728" cy="5486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Process</a:t>
              </a:r>
              <a:endParaRPr lang="en-US" sz="1200" b="1" dirty="0">
                <a:solidFill>
                  <a:schemeClr val="bg1"/>
                </a:solidFill>
              </a:endParaRPr>
            </a:p>
          </p:txBody>
        </p:sp>
        <p:sp>
          <p:nvSpPr>
            <p:cNvPr id="85" name="Round Same Side Corner Rectangle 84"/>
            <p:cNvSpPr/>
            <p:nvPr/>
          </p:nvSpPr>
          <p:spPr>
            <a:xfrm>
              <a:off x="1151538" y="5904003"/>
              <a:ext cx="212141" cy="914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 Same Side Corner Rectangle 92"/>
            <p:cNvSpPr/>
            <p:nvPr/>
          </p:nvSpPr>
          <p:spPr>
            <a:xfrm>
              <a:off x="2442670" y="5904003"/>
              <a:ext cx="212141" cy="91440"/>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4" descr="C:\_Data_\_ST\#Content Creation\Brand and media contents\#Pictos\PNG\PICTO_MCU_White_HQ.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400000">
              <a:off x="1081026" y="6095807"/>
              <a:ext cx="354383" cy="35438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37" name="Rectangle 36"/>
          <p:cNvSpPr/>
          <p:nvPr/>
        </p:nvSpPr>
        <p:spPr>
          <a:xfrm>
            <a:off x="10739" y="2022642"/>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1"/>
                </a:solidFill>
              </a:rPr>
              <a:t>Inertial modules, magnetometer</a:t>
            </a:r>
            <a:endParaRPr lang="en-US" sz="800" b="1" dirty="0">
              <a:solidFill>
                <a:schemeClr val="accent1"/>
              </a:solidFill>
            </a:endParaRPr>
          </a:p>
        </p:txBody>
      </p:sp>
      <p:sp>
        <p:nvSpPr>
          <p:cNvPr id="41" name="Rectangle 40"/>
          <p:cNvSpPr/>
          <p:nvPr/>
        </p:nvSpPr>
        <p:spPr>
          <a:xfrm>
            <a:off x="10739" y="2393370"/>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1"/>
                </a:solidFill>
              </a:rPr>
              <a:t>Proximity, microphone</a:t>
            </a:r>
            <a:endParaRPr lang="en-US" sz="800" b="1" dirty="0">
              <a:solidFill>
                <a:schemeClr val="accent1"/>
              </a:solidFill>
            </a:endParaRPr>
          </a:p>
        </p:txBody>
      </p:sp>
      <p:sp>
        <p:nvSpPr>
          <p:cNvPr id="45" name="Rectangle 44"/>
          <p:cNvSpPr/>
          <p:nvPr/>
        </p:nvSpPr>
        <p:spPr>
          <a:xfrm>
            <a:off x="10739" y="2208006"/>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1"/>
                </a:solidFill>
              </a:rPr>
              <a:t>Pressure, temperature, humidity, UV</a:t>
            </a:r>
            <a:endParaRPr lang="en-US" sz="800" b="1" dirty="0">
              <a:solidFill>
                <a:schemeClr val="accent1"/>
              </a:solidFill>
            </a:endParaRPr>
          </a:p>
        </p:txBody>
      </p:sp>
      <p:sp>
        <p:nvSpPr>
          <p:cNvPr id="49" name="Rectangle 48"/>
          <p:cNvSpPr/>
          <p:nvPr/>
        </p:nvSpPr>
        <p:spPr>
          <a:xfrm>
            <a:off x="10739" y="2746467"/>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4"/>
                </a:solidFill>
              </a:rPr>
              <a:t>Bluetooth LE, Sub-GHz radio</a:t>
            </a:r>
            <a:endParaRPr lang="en-US" sz="800" b="1" dirty="0">
              <a:solidFill>
                <a:schemeClr val="accent4"/>
              </a:solidFill>
            </a:endParaRPr>
          </a:p>
        </p:txBody>
      </p:sp>
      <p:sp>
        <p:nvSpPr>
          <p:cNvPr id="51" name="Rectangle 50"/>
          <p:cNvSpPr/>
          <p:nvPr/>
        </p:nvSpPr>
        <p:spPr>
          <a:xfrm>
            <a:off x="10739" y="2931831"/>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4"/>
                </a:solidFill>
              </a:rPr>
              <a:t>NFC, Wi-Fi, GNSS</a:t>
            </a:r>
            <a:endParaRPr lang="en-US" sz="800" b="1" dirty="0">
              <a:solidFill>
                <a:schemeClr val="accent4"/>
              </a:solidFill>
            </a:endParaRPr>
          </a:p>
        </p:txBody>
      </p:sp>
      <p:sp>
        <p:nvSpPr>
          <p:cNvPr id="53" name="Rectangle 52"/>
          <p:cNvSpPr/>
          <p:nvPr/>
        </p:nvSpPr>
        <p:spPr>
          <a:xfrm>
            <a:off x="10739" y="5009561"/>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5">
                    <a:lumMod val="75000"/>
                  </a:schemeClr>
                </a:solidFill>
              </a:rPr>
              <a:t>Energy management &amp; battery</a:t>
            </a:r>
            <a:endParaRPr lang="en-US" sz="800" b="1" dirty="0">
              <a:solidFill>
                <a:schemeClr val="accent5">
                  <a:lumMod val="75000"/>
                </a:schemeClr>
              </a:solidFill>
            </a:endParaRPr>
          </a:p>
        </p:txBody>
      </p:sp>
      <p:sp>
        <p:nvSpPr>
          <p:cNvPr id="55" name="Rectangle 54"/>
          <p:cNvSpPr/>
          <p:nvPr/>
        </p:nvSpPr>
        <p:spPr>
          <a:xfrm>
            <a:off x="10739" y="5616925"/>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a:solidFill>
                  <a:schemeClr val="accent2"/>
                </a:solidFill>
              </a:rPr>
              <a:t>G</a:t>
            </a:r>
            <a:r>
              <a:rPr lang="en-US" sz="800" b="1" dirty="0" smtClean="0">
                <a:solidFill>
                  <a:schemeClr val="accent2"/>
                </a:solidFill>
              </a:rPr>
              <a:t>eneral purpose microcontrollers</a:t>
            </a:r>
            <a:endParaRPr lang="en-US" sz="800" b="1" dirty="0">
              <a:solidFill>
                <a:schemeClr val="accent2"/>
              </a:solidFill>
            </a:endParaRPr>
          </a:p>
        </p:txBody>
      </p:sp>
      <p:sp>
        <p:nvSpPr>
          <p:cNvPr id="56" name="Rectangle 55"/>
          <p:cNvSpPr/>
          <p:nvPr/>
        </p:nvSpPr>
        <p:spPr>
          <a:xfrm>
            <a:off x="10739" y="4182709"/>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rgbClr val="5C0915"/>
                </a:solidFill>
              </a:rPr>
              <a:t>Stepper motor driver</a:t>
            </a:r>
            <a:endParaRPr lang="en-US" sz="800" b="1" dirty="0">
              <a:solidFill>
                <a:srgbClr val="5C0915"/>
              </a:solidFill>
            </a:endParaRPr>
          </a:p>
        </p:txBody>
      </p:sp>
      <p:sp>
        <p:nvSpPr>
          <p:cNvPr id="57" name="Rectangle 56"/>
          <p:cNvSpPr/>
          <p:nvPr/>
        </p:nvSpPr>
        <p:spPr>
          <a:xfrm>
            <a:off x="10739" y="4368073"/>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91440" rtlCol="0" anchor="ctr"/>
          <a:lstStyle/>
          <a:p>
            <a:pPr algn="r"/>
            <a:r>
              <a:rPr lang="en-US" sz="800" b="1" dirty="0" smtClean="0">
                <a:solidFill>
                  <a:srgbClr val="5C0915"/>
                </a:solidFill>
              </a:rPr>
              <a:t>DC &amp; BLDC motor driver</a:t>
            </a:r>
            <a:endParaRPr lang="en-US" sz="800" b="1" dirty="0">
              <a:solidFill>
                <a:srgbClr val="5C0915"/>
              </a:solidFill>
            </a:endParaRPr>
          </a:p>
        </p:txBody>
      </p:sp>
      <p:sp>
        <p:nvSpPr>
          <p:cNvPr id="58" name="Rectangle 57"/>
          <p:cNvSpPr/>
          <p:nvPr/>
        </p:nvSpPr>
        <p:spPr>
          <a:xfrm>
            <a:off x="10739" y="3336338"/>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tx1">
                    <a:lumMod val="50000"/>
                    <a:lumOff val="50000"/>
                  </a:schemeClr>
                </a:solidFill>
              </a:rPr>
              <a:t>Audio amplifier</a:t>
            </a:r>
            <a:endParaRPr lang="en-US" sz="800" b="1" dirty="0">
              <a:solidFill>
                <a:schemeClr val="tx1">
                  <a:lumMod val="50000"/>
                  <a:lumOff val="50000"/>
                </a:schemeClr>
              </a:solidFill>
            </a:endParaRPr>
          </a:p>
        </p:txBody>
      </p:sp>
      <p:cxnSp>
        <p:nvCxnSpPr>
          <p:cNvPr id="12" name="Straight Connector 11"/>
          <p:cNvCxnSpPr>
            <a:stCxn id="60" idx="0"/>
          </p:cNvCxnSpPr>
          <p:nvPr/>
        </p:nvCxnSpPr>
        <p:spPr>
          <a:xfrm>
            <a:off x="3993547" y="2204868"/>
            <a:ext cx="12801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993547" y="2923207"/>
            <a:ext cx="128016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993547" y="3647233"/>
            <a:ext cx="128016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993547" y="4356489"/>
            <a:ext cx="1280160" cy="0"/>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993547" y="5071742"/>
            <a:ext cx="128016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993547" y="5819898"/>
            <a:ext cx="1280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993547" y="2035347"/>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accent1"/>
                </a:solidFill>
              </a:rPr>
              <a:t>DATA COLLECT</a:t>
            </a:r>
            <a:endParaRPr lang="en-US" sz="1000" b="1" dirty="0">
              <a:solidFill>
                <a:schemeClr val="accent1"/>
              </a:solidFill>
            </a:endParaRPr>
          </a:p>
        </p:txBody>
      </p:sp>
      <p:sp>
        <p:nvSpPr>
          <p:cNvPr id="72" name="Rectangle 71"/>
          <p:cNvSpPr/>
          <p:nvPr/>
        </p:nvSpPr>
        <p:spPr>
          <a:xfrm>
            <a:off x="3993547" y="2740329"/>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accent4"/>
                </a:solidFill>
              </a:rPr>
              <a:t>DATA TRANSMIT</a:t>
            </a:r>
            <a:endParaRPr lang="en-US" sz="1000" b="1" dirty="0">
              <a:solidFill>
                <a:schemeClr val="accent4"/>
              </a:solidFill>
            </a:endParaRPr>
          </a:p>
        </p:txBody>
      </p:sp>
      <p:sp>
        <p:nvSpPr>
          <p:cNvPr id="75" name="Rectangle 74"/>
          <p:cNvSpPr/>
          <p:nvPr/>
        </p:nvSpPr>
        <p:spPr>
          <a:xfrm>
            <a:off x="3993547" y="3464353"/>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bg1">
                    <a:lumMod val="50000"/>
                  </a:schemeClr>
                </a:solidFill>
              </a:rPr>
              <a:t>DATA ACCESS</a:t>
            </a:r>
            <a:endParaRPr lang="en-US" sz="1000" b="1" dirty="0">
              <a:solidFill>
                <a:schemeClr val="bg1">
                  <a:lumMod val="50000"/>
                </a:schemeClr>
              </a:solidFill>
            </a:endParaRPr>
          </a:p>
        </p:txBody>
      </p:sp>
      <p:sp>
        <p:nvSpPr>
          <p:cNvPr id="76" name="Rectangle 75"/>
          <p:cNvSpPr/>
          <p:nvPr/>
        </p:nvSpPr>
        <p:spPr>
          <a:xfrm>
            <a:off x="3993547" y="4173609"/>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rgbClr val="5C0915"/>
                </a:solidFill>
              </a:rPr>
              <a:t>DATA CREATE</a:t>
            </a:r>
            <a:endParaRPr lang="en-US" sz="1000" b="1" dirty="0">
              <a:solidFill>
                <a:srgbClr val="5C0915"/>
              </a:solidFill>
            </a:endParaRPr>
          </a:p>
        </p:txBody>
      </p:sp>
      <p:sp>
        <p:nvSpPr>
          <p:cNvPr id="78" name="Rectangle 77"/>
          <p:cNvSpPr/>
          <p:nvPr/>
        </p:nvSpPr>
        <p:spPr>
          <a:xfrm>
            <a:off x="3993547" y="4888862"/>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accent5">
                    <a:lumMod val="75000"/>
                  </a:schemeClr>
                </a:solidFill>
              </a:rPr>
              <a:t>DATA POWER</a:t>
            </a:r>
            <a:endParaRPr lang="en-US" sz="1000" b="1" dirty="0">
              <a:solidFill>
                <a:schemeClr val="accent5">
                  <a:lumMod val="75000"/>
                </a:schemeClr>
              </a:solidFill>
            </a:endParaRPr>
          </a:p>
        </p:txBody>
      </p:sp>
      <p:sp>
        <p:nvSpPr>
          <p:cNvPr id="80" name="Rectangle 79"/>
          <p:cNvSpPr/>
          <p:nvPr/>
        </p:nvSpPr>
        <p:spPr>
          <a:xfrm>
            <a:off x="3993547" y="5648376"/>
            <a:ext cx="1435298"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b="1" dirty="0" smtClean="0">
                <a:solidFill>
                  <a:schemeClr val="accent2"/>
                </a:solidFill>
              </a:rPr>
              <a:t>DATA PROCESS</a:t>
            </a:r>
            <a:endParaRPr lang="en-US" sz="1000" b="1" dirty="0">
              <a:solidFill>
                <a:schemeClr val="accent2"/>
              </a:solidFill>
            </a:endParaRPr>
          </a:p>
        </p:txBody>
      </p:sp>
      <p:grpSp>
        <p:nvGrpSpPr>
          <p:cNvPr id="82" name="Group 81"/>
          <p:cNvGrpSpPr/>
          <p:nvPr/>
        </p:nvGrpSpPr>
        <p:grpSpPr>
          <a:xfrm>
            <a:off x="1978819" y="6063575"/>
            <a:ext cx="2014728" cy="449884"/>
            <a:chOff x="903430" y="5904003"/>
            <a:chExt cx="2014728" cy="449884"/>
          </a:xfrm>
        </p:grpSpPr>
        <p:sp>
          <p:nvSpPr>
            <p:cNvPr id="84" name="Round Same Side Corner Rectangle 83"/>
            <p:cNvSpPr/>
            <p:nvPr/>
          </p:nvSpPr>
          <p:spPr>
            <a:xfrm>
              <a:off x="903430" y="5988127"/>
              <a:ext cx="2014728" cy="36576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Software</a:t>
              </a:r>
              <a:endParaRPr lang="en-US" sz="1200" b="1" dirty="0">
                <a:solidFill>
                  <a:schemeClr val="bg1"/>
                </a:solidFill>
              </a:endParaRPr>
            </a:p>
          </p:txBody>
        </p:sp>
        <p:sp>
          <p:nvSpPr>
            <p:cNvPr id="86" name="Round Same Side Corner Rectangle 85"/>
            <p:cNvSpPr/>
            <p:nvPr/>
          </p:nvSpPr>
          <p:spPr>
            <a:xfrm>
              <a:off x="1151538" y="5904003"/>
              <a:ext cx="212141" cy="9144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Same Side Corner Rectangle 87"/>
            <p:cNvSpPr/>
            <p:nvPr/>
          </p:nvSpPr>
          <p:spPr>
            <a:xfrm>
              <a:off x="2442670" y="5904003"/>
              <a:ext cx="212141" cy="91440"/>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C:\_Data_\_ST\#Content Creation\Brand and media contents\#Pictos\PNG\PICTO_Multimedi Convergence_HQ_White.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189971" y="6185656"/>
            <a:ext cx="282536" cy="282536"/>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10739" y="5802292"/>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2"/>
                </a:solidFill>
              </a:rPr>
              <a:t>Secure microcontrollers</a:t>
            </a:r>
            <a:endParaRPr lang="en-US" sz="800" b="1" dirty="0">
              <a:solidFill>
                <a:schemeClr val="accent2"/>
              </a:solidFill>
            </a:endParaRPr>
          </a:p>
        </p:txBody>
      </p:sp>
      <p:sp>
        <p:nvSpPr>
          <p:cNvPr id="95" name="Rectangle 94"/>
          <p:cNvSpPr/>
          <p:nvPr/>
        </p:nvSpPr>
        <p:spPr>
          <a:xfrm>
            <a:off x="10739" y="3521702"/>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tx1">
                    <a:lumMod val="50000"/>
                    <a:lumOff val="50000"/>
                  </a:schemeClr>
                </a:solidFill>
              </a:rPr>
              <a:t>Touch controller</a:t>
            </a:r>
            <a:endParaRPr lang="en-US" sz="800" b="1" dirty="0">
              <a:solidFill>
                <a:schemeClr val="tx1">
                  <a:lumMod val="50000"/>
                  <a:lumOff val="50000"/>
                </a:schemeClr>
              </a:solidFill>
            </a:endParaRPr>
          </a:p>
        </p:txBody>
      </p:sp>
      <p:sp>
        <p:nvSpPr>
          <p:cNvPr id="98" name="Rectangle 97"/>
          <p:cNvSpPr/>
          <p:nvPr/>
        </p:nvSpPr>
        <p:spPr>
          <a:xfrm>
            <a:off x="10739" y="3707066"/>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tx1">
                    <a:lumMod val="50000"/>
                    <a:lumOff val="50000"/>
                  </a:schemeClr>
                </a:solidFill>
              </a:rPr>
              <a:t>Operation Amplifier</a:t>
            </a:r>
            <a:endParaRPr lang="en-US" sz="800" b="1" dirty="0">
              <a:solidFill>
                <a:schemeClr val="tx1">
                  <a:lumMod val="50000"/>
                  <a:lumOff val="50000"/>
                </a:schemeClr>
              </a:solidFill>
            </a:endParaRPr>
          </a:p>
        </p:txBody>
      </p:sp>
      <p:sp>
        <p:nvSpPr>
          <p:cNvPr id="99" name="Rectangle 98"/>
          <p:cNvSpPr/>
          <p:nvPr/>
        </p:nvSpPr>
        <p:spPr>
          <a:xfrm>
            <a:off x="10739" y="1837278"/>
            <a:ext cx="1951312"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r"/>
            <a:r>
              <a:rPr lang="en-US" sz="800" b="1" dirty="0" smtClean="0">
                <a:solidFill>
                  <a:schemeClr val="accent1"/>
                </a:solidFill>
              </a:rPr>
              <a:t>Accelerometer, gyroscope</a:t>
            </a:r>
            <a:endParaRPr lang="en-US" sz="800" b="1" dirty="0">
              <a:solidFill>
                <a:schemeClr val="accent1"/>
              </a:solidFill>
            </a:endParaRPr>
          </a:p>
        </p:txBody>
      </p:sp>
      <p:cxnSp>
        <p:nvCxnSpPr>
          <p:cNvPr id="107" name="Straight Connector 106"/>
          <p:cNvCxnSpPr/>
          <p:nvPr/>
        </p:nvCxnSpPr>
        <p:spPr>
          <a:xfrm>
            <a:off x="5880868" y="3695554"/>
            <a:ext cx="45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880868" y="3814695"/>
            <a:ext cx="4572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880868" y="3933836"/>
            <a:ext cx="4572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880868" y="4052977"/>
            <a:ext cx="457200" cy="0"/>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880868" y="4172118"/>
            <a:ext cx="45720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880868" y="4291258"/>
            <a:ext cx="4572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273707" y="2204868"/>
            <a:ext cx="607161" cy="1490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273707" y="2934946"/>
            <a:ext cx="607161" cy="87974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273707" y="3651664"/>
            <a:ext cx="607161" cy="28217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5273707" y="4052977"/>
            <a:ext cx="607161" cy="303514"/>
          </a:xfrm>
          <a:prstGeom prst="line">
            <a:avLst/>
          </a:prstGeom>
          <a:ln w="19050">
            <a:solidFill>
              <a:srgbClr val="5C0915"/>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273707" y="4291258"/>
            <a:ext cx="607161" cy="15286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5273707" y="4172118"/>
            <a:ext cx="607161" cy="88346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1978819" y="3275790"/>
            <a:ext cx="2014728" cy="640079"/>
            <a:chOff x="1978819" y="3028037"/>
            <a:chExt cx="2014728" cy="640079"/>
          </a:xfrm>
        </p:grpSpPr>
        <p:sp>
          <p:nvSpPr>
            <p:cNvPr id="34" name="Round Same Side Corner Rectangle 33"/>
            <p:cNvSpPr/>
            <p:nvPr/>
          </p:nvSpPr>
          <p:spPr>
            <a:xfrm>
              <a:off x="1978819" y="3119476"/>
              <a:ext cx="2014728" cy="5486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rtlCol="0" anchor="ctr"/>
            <a:lstStyle/>
            <a:p>
              <a:r>
                <a:rPr lang="en-US" sz="1200" b="1" dirty="0" smtClean="0">
                  <a:solidFill>
                    <a:schemeClr val="bg1"/>
                  </a:solidFill>
                </a:rPr>
                <a:t>Translate</a:t>
              </a:r>
              <a:endParaRPr lang="en-US" sz="1200" b="1" dirty="0">
                <a:solidFill>
                  <a:schemeClr val="bg1"/>
                </a:solidFill>
              </a:endParaRPr>
            </a:p>
          </p:txBody>
        </p:sp>
        <p:sp>
          <p:nvSpPr>
            <p:cNvPr id="79" name="Round Same Side Corner Rectangle 78"/>
            <p:cNvSpPr/>
            <p:nvPr/>
          </p:nvSpPr>
          <p:spPr>
            <a:xfrm>
              <a:off x="2226927" y="3028037"/>
              <a:ext cx="212141" cy="914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 Same Side Corner Rectangle 89"/>
            <p:cNvSpPr/>
            <p:nvPr/>
          </p:nvSpPr>
          <p:spPr>
            <a:xfrm>
              <a:off x="3518059" y="3028037"/>
              <a:ext cx="212141" cy="91440"/>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_Data_\_ST\#Content Creation\Brand and media contents\#Pictos\PNG\PICTO_speakers_HQ_White.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119927" y="3221031"/>
              <a:ext cx="365760" cy="365760"/>
            </a:xfrm>
            <a:prstGeom prst="rect">
              <a:avLst/>
            </a:prstGeom>
            <a:noFill/>
            <a:extLst>
              <a:ext uri="{909E8E84-426E-40DD-AFC4-6F175D3DCCD1}">
                <a14:hiddenFill xmlns:a14="http://schemas.microsoft.com/office/drawing/2010/main">
                  <a:solidFill>
                    <a:srgbClr val="FFFFFF"/>
                  </a:solidFill>
                </a14:hiddenFill>
              </a:ext>
            </a:extLst>
          </p:spPr>
        </p:pic>
      </p:grpSp>
      <p:pic>
        <p:nvPicPr>
          <p:cNvPr id="148" name="Picture 3"/>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109064" y="3664233"/>
            <a:ext cx="1720344" cy="173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1" descr="C:\_Data_\_ST\#Content Creation\#Events related activities\2014\31- Electronica - Munich W446\#Content\_ST booth\Augmented things\STM32ODE brochure\Visuals\X-Nucleo pictures\011.pn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6404698" y="3318322"/>
            <a:ext cx="1457997" cy="1291785"/>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6681664" y="5622614"/>
            <a:ext cx="2246128" cy="523220"/>
          </a:xfrm>
          <a:prstGeom prst="rect">
            <a:avLst/>
          </a:prstGeom>
          <a:noFill/>
        </p:spPr>
        <p:txBody>
          <a:bodyPr wrap="none" rtlCol="0">
            <a:spAutoFit/>
          </a:bodyPr>
          <a:lstStyle/>
          <a:p>
            <a:pPr algn="ctr"/>
            <a:r>
              <a:rPr lang="en-US" sz="1400" dirty="0" smtClean="0">
                <a:solidFill>
                  <a:schemeClr val="accent4"/>
                </a:solidFill>
                <a:hlinkClick r:id="rId11"/>
              </a:rPr>
              <a:t>STM32 </a:t>
            </a:r>
            <a:r>
              <a:rPr lang="en-US" sz="1400" dirty="0" err="1" smtClean="0">
                <a:solidFill>
                  <a:schemeClr val="accent4"/>
                </a:solidFill>
                <a:hlinkClick r:id="rId11"/>
              </a:rPr>
              <a:t>Nucleo</a:t>
            </a:r>
            <a:endParaRPr lang="en-US" sz="1400" dirty="0" smtClean="0">
              <a:solidFill>
                <a:schemeClr val="accent4"/>
              </a:solidFill>
            </a:endParaRPr>
          </a:p>
          <a:p>
            <a:pPr algn="ctr"/>
            <a:r>
              <a:rPr lang="en-US" sz="1400" dirty="0" err="1" smtClean="0">
                <a:solidFill>
                  <a:schemeClr val="accent4"/>
                </a:solidFill>
                <a:hlinkClick r:id="rId12"/>
              </a:rPr>
              <a:t>Nucleo</a:t>
            </a:r>
            <a:r>
              <a:rPr lang="en-US" sz="1400" dirty="0" smtClean="0">
                <a:solidFill>
                  <a:schemeClr val="accent4"/>
                </a:solidFill>
                <a:hlinkClick r:id="rId12"/>
              </a:rPr>
              <a:t> Expansion Boards</a:t>
            </a:r>
            <a:endParaRPr lang="en-US" sz="1400" dirty="0">
              <a:solidFill>
                <a:schemeClr val="accent4"/>
              </a:solidFill>
            </a:endParaRPr>
          </a:p>
        </p:txBody>
      </p:sp>
      <p:grpSp>
        <p:nvGrpSpPr>
          <p:cNvPr id="152" name="Group 151"/>
          <p:cNvGrpSpPr/>
          <p:nvPr/>
        </p:nvGrpSpPr>
        <p:grpSpPr>
          <a:xfrm>
            <a:off x="5443180" y="2464558"/>
            <a:ext cx="889070" cy="3352067"/>
            <a:chOff x="5443180" y="2479188"/>
            <a:chExt cx="889070" cy="3352067"/>
          </a:xfrm>
        </p:grpSpPr>
        <p:sp>
          <p:nvSpPr>
            <p:cNvPr id="153" name="Rounded Rectangle 152"/>
            <p:cNvSpPr/>
            <p:nvPr/>
          </p:nvSpPr>
          <p:spPr>
            <a:xfrm>
              <a:off x="5544922" y="2479188"/>
              <a:ext cx="735268" cy="3352067"/>
            </a:xfrm>
            <a:prstGeom prst="roundRect">
              <a:avLst/>
            </a:prstGeom>
            <a:solidFill>
              <a:schemeClr val="bg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Picture 3" descr="C:\_Data_\_ST\#Content Creation\#Product marketing\Mass Market\STM32 ODE\STM32ODE brochure\Visuals\X-Nucleo pictures\007_new_logo_LQ.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642833" y="3248015"/>
              <a:ext cx="566534" cy="56496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4" descr="C:\_Data_\_ST\#Content Creation\#Product marketing\Mass Market\STM32 ODE\STM32ODE brochure\Visuals\X-Nucleo pictures\008b_LQ.png"/>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5609953" y="2634736"/>
              <a:ext cx="599414" cy="619365"/>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5" descr="C:\_Data_\_ST\#Content Creation\#Product marketing\Mass Market\STM32 ODE\STM32ODE brochure\Visuals\X-Nucleo pictures\005_LQ.pn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620888" y="3812975"/>
              <a:ext cx="594271" cy="579414"/>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6" descr="C:\_Data_\_ST\#Content Creation\#Events related activities\2014\31- Electronica - Munich W446\#Content\STM32 NOW Brochure\CubeLogo.pn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643571" y="5176989"/>
              <a:ext cx="548904" cy="53289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3" descr="C:\_Data_\_ST\#Content Creation\#Product marketing\Mass Market\STM32 ODE\STM32ODE brochure\Visuals\Nucleo pictures\Nucleo-avec_-0007_LQ.png"/>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5443180" y="4474459"/>
              <a:ext cx="889070" cy="666802"/>
            </a:xfrm>
            <a:prstGeom prst="rect">
              <a:avLst/>
            </a:prstGeom>
            <a:noFill/>
            <a:extLst>
              <a:ext uri="{909E8E84-426E-40DD-AFC4-6F175D3DCCD1}">
                <a14:hiddenFill xmlns:a14="http://schemas.microsoft.com/office/drawing/2010/main">
                  <a:solidFill>
                    <a:srgbClr val="FFFFFF"/>
                  </a:solidFill>
                </a14:hiddenFill>
              </a:ext>
            </a:extLst>
          </p:spPr>
        </p:pic>
      </p:grpSp>
      <p:sp>
        <p:nvSpPr>
          <p:cNvPr id="162" name="Chevron 161"/>
          <p:cNvSpPr/>
          <p:nvPr/>
        </p:nvSpPr>
        <p:spPr>
          <a:xfrm>
            <a:off x="10739" y="1255342"/>
            <a:ext cx="3507319" cy="36576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smtClean="0">
                <a:solidFill>
                  <a:schemeClr val="bg1"/>
                </a:solidFill>
              </a:rPr>
              <a:t>The building  blocks</a:t>
            </a:r>
            <a:endParaRPr lang="en-US" dirty="0">
              <a:solidFill>
                <a:schemeClr val="bg1"/>
              </a:solidFill>
            </a:endParaRPr>
          </a:p>
        </p:txBody>
      </p:sp>
      <p:sp>
        <p:nvSpPr>
          <p:cNvPr id="163" name="Chevron 162"/>
          <p:cNvSpPr/>
          <p:nvPr/>
        </p:nvSpPr>
        <p:spPr>
          <a:xfrm>
            <a:off x="3518669" y="1255342"/>
            <a:ext cx="2362199" cy="36576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smtClean="0">
                <a:solidFill>
                  <a:schemeClr val="bg1"/>
                </a:solidFill>
              </a:rPr>
              <a:t>Your need</a:t>
            </a:r>
            <a:endParaRPr lang="en-US" dirty="0">
              <a:solidFill>
                <a:schemeClr val="bg1"/>
              </a:solidFill>
            </a:endParaRPr>
          </a:p>
        </p:txBody>
      </p:sp>
      <p:sp>
        <p:nvSpPr>
          <p:cNvPr id="164" name="Chevron 163"/>
          <p:cNvSpPr/>
          <p:nvPr/>
        </p:nvSpPr>
        <p:spPr>
          <a:xfrm>
            <a:off x="5880868" y="1255342"/>
            <a:ext cx="3263132" cy="365760"/>
          </a:xfrm>
          <a:prstGeom prst="chevron">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smtClean="0">
                <a:solidFill>
                  <a:schemeClr val="bg1"/>
                </a:solidFill>
              </a:rPr>
              <a:t>Our answer</a:t>
            </a:r>
            <a:endParaRPr lang="en-US" dirty="0">
              <a:solidFill>
                <a:schemeClr val="bg1"/>
              </a:solidFill>
            </a:endParaRPr>
          </a:p>
        </p:txBody>
      </p:sp>
      <p:sp>
        <p:nvSpPr>
          <p:cNvPr id="2" name="Title 1"/>
          <p:cNvSpPr>
            <a:spLocks noGrp="1"/>
          </p:cNvSpPr>
          <p:nvPr>
            <p:ph type="title"/>
          </p:nvPr>
        </p:nvSpPr>
        <p:spPr/>
        <p:txBody>
          <a:bodyPr>
            <a:normAutofit fontScale="90000"/>
          </a:bodyPr>
          <a:lstStyle/>
          <a:p>
            <a:r>
              <a:rPr lang="en-US" dirty="0" smtClean="0"/>
              <a:t>STM32 ODE</a:t>
            </a:r>
            <a:br>
              <a:rPr lang="en-US" dirty="0" smtClean="0"/>
            </a:br>
            <a:r>
              <a:rPr lang="en-US" dirty="0" err="1" smtClean="0"/>
              <a:t>Nucleo</a:t>
            </a:r>
            <a:r>
              <a:rPr lang="en-US" dirty="0" smtClean="0"/>
              <a:t> and X-</a:t>
            </a:r>
            <a:r>
              <a:rPr lang="en-US" dirty="0" err="1" smtClean="0"/>
              <a:t>Nucleo</a:t>
            </a:r>
            <a:endParaRPr lang="en-US" dirty="0"/>
          </a:p>
        </p:txBody>
      </p:sp>
    </p:spTree>
    <p:extLst>
      <p:ext uri="{BB962C8B-B14F-4D97-AF65-F5344CB8AC3E}">
        <p14:creationId xmlns:p14="http://schemas.microsoft.com/office/powerpoint/2010/main" val="1906657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STM32 M0 Overview</a:t>
            </a:r>
            <a:endParaRPr lang="pt-BR" dirty="0"/>
          </a:p>
        </p:txBody>
      </p:sp>
      <p:sp>
        <p:nvSpPr>
          <p:cNvPr id="3" name="Content Placeholder 2"/>
          <p:cNvSpPr>
            <a:spLocks noGrp="1"/>
          </p:cNvSpPr>
          <p:nvPr>
            <p:ph idx="1"/>
          </p:nvPr>
        </p:nvSpPr>
        <p:spPr>
          <a:xfrm>
            <a:off x="457200" y="1277496"/>
            <a:ext cx="8229600" cy="2246769"/>
          </a:xfrm>
        </p:spPr>
        <p:txBody>
          <a:bodyPr/>
          <a:lstStyle/>
          <a:p>
            <a:r>
              <a:rPr lang="pt-BR" dirty="0" smtClean="0"/>
              <a:t>Cortex Architecture Overview</a:t>
            </a:r>
          </a:p>
          <a:p>
            <a:r>
              <a:rPr lang="en-US" dirty="0"/>
              <a:t>ARM Cortex Interrupt </a:t>
            </a:r>
            <a:r>
              <a:rPr lang="en-US" dirty="0" smtClean="0"/>
              <a:t>Overview</a:t>
            </a:r>
          </a:p>
          <a:p>
            <a:r>
              <a:rPr lang="en-US" dirty="0"/>
              <a:t>Debug System Overview</a:t>
            </a:r>
            <a:endParaRPr lang="pt-BR" dirty="0" smtClean="0"/>
          </a:p>
          <a:p>
            <a:endParaRPr lang="pt-BR" dirty="0" smtClean="0"/>
          </a:p>
          <a:p>
            <a:endParaRPr lang="pt-BR" dirty="0"/>
          </a:p>
        </p:txBody>
      </p:sp>
      <p:sp>
        <p:nvSpPr>
          <p:cNvPr id="4" name="Slide Number Placeholder 3"/>
          <p:cNvSpPr>
            <a:spLocks noGrp="1"/>
          </p:cNvSpPr>
          <p:nvPr>
            <p:ph type="sldNum" sz="quarter" idx="10"/>
          </p:nvPr>
        </p:nvSpPr>
        <p:spPr/>
        <p:txBody>
          <a:bodyPr/>
          <a:lstStyle/>
          <a:p>
            <a:pPr>
              <a:defRPr/>
            </a:pPr>
            <a:fld id="{A1299FCA-C490-4C43-AA02-A6096FBC69E9}" type="slidenum">
              <a:rPr lang="fr-FR" smtClean="0"/>
              <a:pPr>
                <a:defRPr/>
              </a:pPr>
              <a:t>47</a:t>
            </a:fld>
            <a:endParaRPr lang="fr-FR" dirty="0"/>
          </a:p>
        </p:txBody>
      </p:sp>
      <p:sp>
        <p:nvSpPr>
          <p:cNvPr id="5" name="Date Placeholder 4"/>
          <p:cNvSpPr>
            <a:spLocks noGrp="1"/>
          </p:cNvSpPr>
          <p:nvPr>
            <p:ph type="dt" sz="half" idx="11"/>
          </p:nvPr>
        </p:nvSpPr>
        <p:spPr/>
        <p:txBody>
          <a:bodyPr/>
          <a:lstStyle/>
          <a:p>
            <a:pPr>
              <a:defRPr/>
            </a:pPr>
            <a:fld id="{72568207-DF40-45BA-9340-2AA41162000B}" type="datetime1">
              <a:rPr lang="fr-FR" smtClean="0"/>
              <a:t>13/10/2015</a:t>
            </a:fld>
            <a:endParaRPr lang="fr-FR"/>
          </a:p>
        </p:txBody>
      </p:sp>
      <p:sp>
        <p:nvSpPr>
          <p:cNvPr id="6" name="Footer Placeholder 5"/>
          <p:cNvSpPr>
            <a:spLocks noGrp="1"/>
          </p:cNvSpPr>
          <p:nvPr>
            <p:ph type="ftr" sz="quarter" idx="12"/>
          </p:nvPr>
        </p:nvSpPr>
        <p:spPr/>
        <p:txBody>
          <a:bodyPr/>
          <a:lstStyle/>
          <a:p>
            <a:pPr>
              <a:defRPr/>
            </a:pPr>
            <a:r>
              <a:rPr lang="en-US" smtClean="0"/>
              <a:t>STM32F42xx Technical Training              </a:t>
            </a:r>
            <a:endParaRPr lang="en-US"/>
          </a:p>
        </p:txBody>
      </p:sp>
    </p:spTree>
    <p:extLst>
      <p:ext uri="{BB962C8B-B14F-4D97-AF65-F5344CB8AC3E}">
        <p14:creationId xmlns:p14="http://schemas.microsoft.com/office/powerpoint/2010/main" val="81263526"/>
      </p:ext>
    </p:extLst>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fontScale="90000"/>
          </a:bodyPr>
          <a:lstStyle/>
          <a:p>
            <a:r>
              <a:rPr lang="en-US" sz="3600" dirty="0" smtClean="0"/>
              <a:t>ARM Cortex-M0 Architecture Overview</a:t>
            </a:r>
            <a:endParaRPr lang="en-US" sz="2700" dirty="0" smtClean="0"/>
          </a:p>
        </p:txBody>
      </p:sp>
    </p:spTree>
    <p:extLst>
      <p:ext uri="{BB962C8B-B14F-4D97-AF65-F5344CB8AC3E}">
        <p14:creationId xmlns:p14="http://schemas.microsoft.com/office/powerpoint/2010/main" val="327370355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395536" y="1268760"/>
            <a:ext cx="8568952" cy="4680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accent1">
                    <a:lumMod val="50000"/>
                  </a:schemeClr>
                </a:solidFill>
              </a:rPr>
              <a:t>Cortex-M0 components</a:t>
            </a:r>
            <a:endParaRPr lang="en-US" sz="1400" b="1" dirty="0">
              <a:solidFill>
                <a:schemeClr val="accent1">
                  <a:lumMod val="50000"/>
                </a:schemeClr>
              </a:solidFill>
            </a:endParaRPr>
          </a:p>
        </p:txBody>
      </p:sp>
      <p:sp>
        <p:nvSpPr>
          <p:cNvPr id="3" name="Nadpis 2"/>
          <p:cNvSpPr>
            <a:spLocks noGrp="1"/>
          </p:cNvSpPr>
          <p:nvPr>
            <p:ph type="title"/>
          </p:nvPr>
        </p:nvSpPr>
        <p:spPr/>
        <p:txBody>
          <a:bodyPr/>
          <a:lstStyle/>
          <a:p>
            <a:r>
              <a:rPr lang="en-US" dirty="0" smtClean="0"/>
              <a:t>STM32 Cortex-M0 implementation</a:t>
            </a:r>
            <a:endParaRPr lang="cs-CZ" dirty="0"/>
          </a:p>
        </p:txBody>
      </p:sp>
      <p:sp>
        <p:nvSpPr>
          <p:cNvPr id="2" name="Rectangle 1"/>
          <p:cNvSpPr/>
          <p:nvPr/>
        </p:nvSpPr>
        <p:spPr>
          <a:xfrm>
            <a:off x="639192" y="1700808"/>
            <a:ext cx="6516914" cy="4032448"/>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cs-CZ" sz="1400" b="1" dirty="0" smtClean="0">
                <a:solidFill>
                  <a:schemeClr val="accent1">
                    <a:lumMod val="50000"/>
                  </a:schemeClr>
                </a:solidFill>
              </a:rPr>
              <a:t>Cortex-M0 processor</a:t>
            </a:r>
            <a:endParaRPr lang="en-US" sz="1400" b="1" dirty="0">
              <a:solidFill>
                <a:schemeClr val="accent1">
                  <a:lumMod val="50000"/>
                </a:schemeClr>
              </a:solidFill>
            </a:endParaRPr>
          </a:p>
        </p:txBody>
      </p:sp>
      <p:sp>
        <p:nvSpPr>
          <p:cNvPr id="5" name="Rectangle 4"/>
          <p:cNvSpPr/>
          <p:nvPr/>
        </p:nvSpPr>
        <p:spPr>
          <a:xfrm>
            <a:off x="1043608" y="2204864"/>
            <a:ext cx="1368152" cy="13681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smtClean="0"/>
              <a:t>Nested Vectored Interrupt Controller (NVIC)</a:t>
            </a:r>
            <a:endParaRPr lang="en-US" sz="1400" b="1" dirty="0"/>
          </a:p>
        </p:txBody>
      </p:sp>
      <p:sp>
        <p:nvSpPr>
          <p:cNvPr id="6" name="Rectangle 5"/>
          <p:cNvSpPr/>
          <p:nvPr/>
        </p:nvSpPr>
        <p:spPr>
          <a:xfrm>
            <a:off x="2787700" y="2204864"/>
            <a:ext cx="1368152"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Cortex-M0 processor core</a:t>
            </a:r>
            <a:endParaRPr lang="en-US" sz="1400" b="1" dirty="0"/>
          </a:p>
        </p:txBody>
      </p:sp>
      <p:sp>
        <p:nvSpPr>
          <p:cNvPr id="7" name="Rectangle 6"/>
          <p:cNvSpPr/>
          <p:nvPr/>
        </p:nvSpPr>
        <p:spPr>
          <a:xfrm>
            <a:off x="2787700" y="3933056"/>
            <a:ext cx="1368152" cy="1368152"/>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smtClean="0"/>
          </a:p>
          <a:p>
            <a:pPr algn="ctr"/>
            <a:endParaRPr lang="en-US" sz="900" dirty="0"/>
          </a:p>
          <a:p>
            <a:pPr algn="ctr"/>
            <a:endParaRPr lang="en-US" sz="900" dirty="0" smtClean="0"/>
          </a:p>
          <a:p>
            <a:pPr algn="ctr"/>
            <a:endParaRPr lang="en-US" sz="900" dirty="0" smtClean="0"/>
          </a:p>
          <a:p>
            <a:pPr algn="ctr"/>
            <a:endParaRPr lang="en-US" sz="900" dirty="0"/>
          </a:p>
          <a:p>
            <a:pPr algn="ctr"/>
            <a:endParaRPr lang="en-US" sz="900" dirty="0" smtClean="0"/>
          </a:p>
          <a:p>
            <a:pPr algn="ctr"/>
            <a:endParaRPr lang="en-US" sz="900" dirty="0"/>
          </a:p>
          <a:p>
            <a:pPr algn="ctr"/>
            <a:endParaRPr lang="en-US" sz="900" dirty="0" smtClean="0"/>
          </a:p>
          <a:p>
            <a:endParaRPr lang="en-US" sz="900" b="1" dirty="0">
              <a:solidFill>
                <a:schemeClr val="tx2"/>
              </a:solidFill>
            </a:endParaRPr>
          </a:p>
        </p:txBody>
      </p:sp>
      <p:cxnSp>
        <p:nvCxnSpPr>
          <p:cNvPr id="9" name="Straight Connector 8"/>
          <p:cNvCxnSpPr/>
          <p:nvPr/>
        </p:nvCxnSpPr>
        <p:spPr>
          <a:xfrm>
            <a:off x="3131840" y="3933056"/>
            <a:ext cx="0" cy="136815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0"/>
            <a:endCxn id="7" idx="2"/>
          </p:cNvCxnSpPr>
          <p:nvPr/>
        </p:nvCxnSpPr>
        <p:spPr>
          <a:xfrm>
            <a:off x="3471776" y="3933056"/>
            <a:ext cx="0" cy="136815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79912" y="3933056"/>
            <a:ext cx="0" cy="136815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87700" y="4293096"/>
            <a:ext cx="136815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7" idx="3"/>
          </p:cNvCxnSpPr>
          <p:nvPr/>
        </p:nvCxnSpPr>
        <p:spPr>
          <a:xfrm>
            <a:off x="2787700" y="4617132"/>
            <a:ext cx="136815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87700" y="4941168"/>
            <a:ext cx="136815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28883" y="5041751"/>
            <a:ext cx="902811" cy="230832"/>
          </a:xfrm>
          <a:prstGeom prst="rect">
            <a:avLst/>
          </a:prstGeom>
          <a:solidFill>
            <a:schemeClr val="bg1"/>
          </a:solidFill>
          <a:ln>
            <a:noFill/>
          </a:ln>
        </p:spPr>
        <p:txBody>
          <a:bodyPr wrap="none" rtlCol="0">
            <a:spAutoFit/>
          </a:bodyPr>
          <a:lstStyle/>
          <a:p>
            <a:r>
              <a:rPr lang="en-US" sz="900" b="1" dirty="0" smtClean="0">
                <a:solidFill>
                  <a:schemeClr val="tx2"/>
                </a:solidFill>
              </a:rPr>
              <a:t>BUS MATRIX</a:t>
            </a:r>
            <a:endParaRPr lang="en-US" sz="900" b="1" dirty="0">
              <a:solidFill>
                <a:schemeClr val="tx2"/>
              </a:solidFill>
            </a:endParaRPr>
          </a:p>
        </p:txBody>
      </p:sp>
      <p:sp>
        <p:nvSpPr>
          <p:cNvPr id="24" name="Rectangle 23"/>
          <p:cNvSpPr/>
          <p:nvPr/>
        </p:nvSpPr>
        <p:spPr>
          <a:xfrm>
            <a:off x="5004048" y="2204864"/>
            <a:ext cx="1728192" cy="3096344"/>
          </a:xfrm>
          <a:prstGeom prst="rect">
            <a:avLst/>
          </a:prstGeom>
          <a:solidFill>
            <a:schemeClr val="bg1"/>
          </a:solid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cs-CZ" sz="900" b="1" dirty="0" smtClean="0">
                <a:solidFill>
                  <a:schemeClr val="tx2"/>
                </a:solidFill>
              </a:rPr>
              <a:t>DEBUG</a:t>
            </a:r>
            <a:endParaRPr lang="en-US" sz="900" b="1" dirty="0">
              <a:solidFill>
                <a:schemeClr val="tx2"/>
              </a:solidFill>
            </a:endParaRPr>
          </a:p>
        </p:txBody>
      </p:sp>
      <p:sp>
        <p:nvSpPr>
          <p:cNvPr id="25" name="Rectangle 24"/>
          <p:cNvSpPr/>
          <p:nvPr/>
        </p:nvSpPr>
        <p:spPr>
          <a:xfrm>
            <a:off x="5292080" y="2564904"/>
            <a:ext cx="1152128" cy="1368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cs-CZ" sz="1100" b="1" dirty="0" smtClean="0"/>
              <a:t>Breakpoint </a:t>
            </a:r>
            <a:r>
              <a:rPr lang="en-US" sz="1100" b="1" dirty="0" smtClean="0"/>
              <a:t> Unit (BPU)</a:t>
            </a:r>
            <a:endParaRPr lang="cs-CZ" sz="1100" b="1" dirty="0" smtClean="0"/>
          </a:p>
          <a:p>
            <a:pPr algn="ctr"/>
            <a:r>
              <a:rPr lang="cs-CZ" sz="1100" b="1" dirty="0" smtClean="0"/>
              <a:t>+</a:t>
            </a:r>
          </a:p>
          <a:p>
            <a:pPr algn="ctr"/>
            <a:r>
              <a:rPr lang="cs-CZ" sz="1100" b="1" dirty="0" smtClean="0"/>
              <a:t>Data Watchpoint Trigger </a:t>
            </a:r>
            <a:r>
              <a:rPr lang="en-US" sz="1100" b="1" dirty="0" smtClean="0"/>
              <a:t>(DWT)</a:t>
            </a:r>
            <a:endParaRPr lang="en-US" sz="1100" b="1" dirty="0"/>
          </a:p>
        </p:txBody>
      </p:sp>
      <p:sp>
        <p:nvSpPr>
          <p:cNvPr id="27" name="Rectangle 26"/>
          <p:cNvSpPr/>
          <p:nvPr/>
        </p:nvSpPr>
        <p:spPr>
          <a:xfrm>
            <a:off x="5292080" y="4293096"/>
            <a:ext cx="1152128" cy="6480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b="1" dirty="0" smtClean="0"/>
              <a:t>Debugger Interface</a:t>
            </a:r>
            <a:endParaRPr lang="en-US" sz="1100" b="1" dirty="0"/>
          </a:p>
        </p:txBody>
      </p:sp>
      <p:cxnSp>
        <p:nvCxnSpPr>
          <p:cNvPr id="31" name="Straight Arrow Connector 30"/>
          <p:cNvCxnSpPr>
            <a:stCxn id="5" idx="2"/>
            <a:endCxn id="7" idx="1"/>
          </p:cNvCxnSpPr>
          <p:nvPr/>
        </p:nvCxnSpPr>
        <p:spPr>
          <a:xfrm rot="16200000" flipH="1">
            <a:off x="1735634" y="3565066"/>
            <a:ext cx="1044116" cy="1060016"/>
          </a:xfrm>
          <a:prstGeom prst="bentConnector2">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471776" y="5301208"/>
            <a:ext cx="0" cy="100811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3"/>
            <a:endCxn id="6" idx="1"/>
          </p:cNvCxnSpPr>
          <p:nvPr/>
        </p:nvCxnSpPr>
        <p:spPr>
          <a:xfrm>
            <a:off x="2411760" y="2888940"/>
            <a:ext cx="375940"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155852" y="2888940"/>
            <a:ext cx="1136228"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79512" y="2888940"/>
            <a:ext cx="864096" cy="0"/>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155852" y="4617131"/>
            <a:ext cx="1136228"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68144" y="3933056"/>
            <a:ext cx="0" cy="3600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44208" y="4617131"/>
            <a:ext cx="1136228"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566350" y="4293096"/>
            <a:ext cx="1152128" cy="64807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dirty="0" smtClean="0"/>
              <a:t>Debug Access Port (DAP)</a:t>
            </a:r>
            <a:endParaRPr lang="en-US" sz="1100" b="1" dirty="0"/>
          </a:p>
        </p:txBody>
      </p:sp>
      <p:cxnSp>
        <p:nvCxnSpPr>
          <p:cNvPr id="50" name="Straight Arrow Connector 49"/>
          <p:cNvCxnSpPr/>
          <p:nvPr/>
        </p:nvCxnSpPr>
        <p:spPr>
          <a:xfrm>
            <a:off x="8142414" y="4941168"/>
            <a:ext cx="0" cy="136815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261498" y="6309320"/>
            <a:ext cx="2630848" cy="307777"/>
          </a:xfrm>
          <a:prstGeom prst="rect">
            <a:avLst/>
          </a:prstGeom>
          <a:noFill/>
        </p:spPr>
        <p:txBody>
          <a:bodyPr wrap="none" rtlCol="0">
            <a:spAutoFit/>
          </a:bodyPr>
          <a:lstStyle/>
          <a:p>
            <a:r>
              <a:rPr lang="en-US" sz="1400" b="1" dirty="0" smtClean="0"/>
              <a:t>AHB-Lite interface to system</a:t>
            </a:r>
            <a:endParaRPr lang="en-US" sz="1400" b="1" dirty="0"/>
          </a:p>
        </p:txBody>
      </p:sp>
      <p:sp>
        <p:nvSpPr>
          <p:cNvPr id="54" name="TextBox 53"/>
          <p:cNvSpPr txBox="1"/>
          <p:nvPr/>
        </p:nvSpPr>
        <p:spPr>
          <a:xfrm>
            <a:off x="6947081" y="6093296"/>
            <a:ext cx="1513351" cy="523220"/>
          </a:xfrm>
          <a:prstGeom prst="rect">
            <a:avLst/>
          </a:prstGeom>
          <a:noFill/>
        </p:spPr>
        <p:txBody>
          <a:bodyPr wrap="square" rtlCol="0">
            <a:spAutoFit/>
          </a:bodyPr>
          <a:lstStyle/>
          <a:p>
            <a:r>
              <a:rPr lang="en-US" sz="1400" b="1" dirty="0" smtClean="0"/>
              <a:t>Serial Wire Debug (SWD)</a:t>
            </a:r>
            <a:endParaRPr lang="en-US" sz="1400" b="1" dirty="0"/>
          </a:p>
        </p:txBody>
      </p:sp>
      <p:sp>
        <p:nvSpPr>
          <p:cNvPr id="55" name="TextBox 54"/>
          <p:cNvSpPr txBox="1"/>
          <p:nvPr/>
        </p:nvSpPr>
        <p:spPr>
          <a:xfrm>
            <a:off x="-1" y="2564904"/>
            <a:ext cx="639193" cy="307777"/>
          </a:xfrm>
          <a:prstGeom prst="rect">
            <a:avLst/>
          </a:prstGeom>
          <a:noFill/>
        </p:spPr>
        <p:txBody>
          <a:bodyPr wrap="square" rtlCol="0">
            <a:spAutoFit/>
          </a:bodyPr>
          <a:lstStyle/>
          <a:p>
            <a:r>
              <a:rPr lang="en-US" sz="1400" b="1" dirty="0" smtClean="0">
                <a:solidFill>
                  <a:schemeClr val="accent2"/>
                </a:solidFill>
              </a:rPr>
              <a:t>IRQs</a:t>
            </a:r>
            <a:endParaRPr lang="en-US" sz="1400" b="1" dirty="0">
              <a:solidFill>
                <a:schemeClr val="accent2"/>
              </a:solidFill>
            </a:endParaRPr>
          </a:p>
        </p:txBody>
      </p:sp>
      <p:sp>
        <p:nvSpPr>
          <p:cNvPr id="56" name="TextBox 55"/>
          <p:cNvSpPr txBox="1"/>
          <p:nvPr/>
        </p:nvSpPr>
        <p:spPr>
          <a:xfrm>
            <a:off x="2791506" y="3296017"/>
            <a:ext cx="1348446" cy="276999"/>
          </a:xfrm>
          <a:prstGeom prst="rect">
            <a:avLst/>
          </a:prstGeom>
          <a:noFill/>
        </p:spPr>
        <p:txBody>
          <a:bodyPr wrap="none" rtlCol="0">
            <a:spAutoFit/>
          </a:bodyPr>
          <a:lstStyle/>
          <a:p>
            <a:r>
              <a:rPr lang="en-US" sz="1200" b="1" dirty="0" smtClean="0">
                <a:solidFill>
                  <a:srgbClr val="FFFF00"/>
                </a:solidFill>
              </a:rPr>
              <a:t>3-stage pipeline</a:t>
            </a:r>
            <a:endParaRPr lang="en-US" sz="1200" b="1" dirty="0">
              <a:solidFill>
                <a:srgbClr val="FFFF00"/>
              </a:solidFill>
            </a:endParaRPr>
          </a:p>
        </p:txBody>
      </p:sp>
      <p:sp>
        <p:nvSpPr>
          <p:cNvPr id="4" name="TextovéPole 3"/>
          <p:cNvSpPr txBox="1"/>
          <p:nvPr/>
        </p:nvSpPr>
        <p:spPr>
          <a:xfrm>
            <a:off x="3595951" y="5985574"/>
            <a:ext cx="466794" cy="369332"/>
          </a:xfrm>
          <a:prstGeom prst="rect">
            <a:avLst/>
          </a:prstGeom>
          <a:noFill/>
        </p:spPr>
        <p:txBody>
          <a:bodyPr wrap="none" rtlCol="0">
            <a:spAutoFit/>
          </a:bodyPr>
          <a:lstStyle/>
          <a:p>
            <a:r>
              <a:rPr lang="en-US" b="1" dirty="0" smtClean="0">
                <a:solidFill>
                  <a:schemeClr val="accent2"/>
                </a:solidFill>
              </a:rPr>
              <a:t>(1)</a:t>
            </a:r>
            <a:endParaRPr lang="cs-CZ" b="1" dirty="0">
              <a:solidFill>
                <a:schemeClr val="accent2"/>
              </a:solidFill>
            </a:endParaRPr>
          </a:p>
        </p:txBody>
      </p:sp>
      <p:cxnSp>
        <p:nvCxnSpPr>
          <p:cNvPr id="36" name="Straight Arrow Connector 33"/>
          <p:cNvCxnSpPr/>
          <p:nvPr/>
        </p:nvCxnSpPr>
        <p:spPr>
          <a:xfrm>
            <a:off x="3448945" y="3573016"/>
            <a:ext cx="0" cy="3600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43"/>
          <p:cNvCxnSpPr/>
          <p:nvPr/>
        </p:nvCxnSpPr>
        <p:spPr>
          <a:xfrm>
            <a:off x="179512" y="2420888"/>
            <a:ext cx="864096" cy="0"/>
          </a:xfrm>
          <a:prstGeom prst="straightConnector1">
            <a:avLst/>
          </a:prstGeom>
          <a:ln w="381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54"/>
          <p:cNvSpPr txBox="1"/>
          <p:nvPr/>
        </p:nvSpPr>
        <p:spPr>
          <a:xfrm>
            <a:off x="-36512" y="2041103"/>
            <a:ext cx="827585" cy="307777"/>
          </a:xfrm>
          <a:prstGeom prst="rect">
            <a:avLst/>
          </a:prstGeom>
          <a:noFill/>
        </p:spPr>
        <p:txBody>
          <a:bodyPr wrap="square" rtlCol="0">
            <a:spAutoFit/>
          </a:bodyPr>
          <a:lstStyle/>
          <a:p>
            <a:r>
              <a:rPr lang="en-US" sz="1400" b="1" dirty="0" smtClean="0">
                <a:solidFill>
                  <a:schemeClr val="accent2"/>
                </a:solidFill>
              </a:rPr>
              <a:t>SLEEP</a:t>
            </a:r>
            <a:endParaRPr lang="en-US" sz="1400" b="1" dirty="0">
              <a:solidFill>
                <a:schemeClr val="accent2"/>
              </a:solidFill>
            </a:endParaRPr>
          </a:p>
        </p:txBody>
      </p:sp>
      <p:sp>
        <p:nvSpPr>
          <p:cNvPr id="42" name="Rectangle 48"/>
          <p:cNvSpPr/>
          <p:nvPr/>
        </p:nvSpPr>
        <p:spPr>
          <a:xfrm>
            <a:off x="7566350" y="2564904"/>
            <a:ext cx="1152128" cy="1008112"/>
          </a:xfrm>
          <a:prstGeom prst="rect">
            <a:avLst/>
          </a:prstGeom>
          <a:solidFill>
            <a:schemeClr val="bg1"/>
          </a:solidFill>
          <a:ln>
            <a:solidFill>
              <a:schemeClr val="tx1"/>
            </a:solidFill>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err="1" smtClean="0">
                <a:solidFill>
                  <a:schemeClr val="tx1"/>
                </a:solidFill>
              </a:rPr>
              <a:t>SysTick</a:t>
            </a:r>
            <a:endParaRPr lang="en-US" sz="1600" b="1" dirty="0" smtClean="0">
              <a:solidFill>
                <a:schemeClr val="tx1"/>
              </a:solidFill>
            </a:endParaRPr>
          </a:p>
          <a:p>
            <a:pPr algn="ctr"/>
            <a:r>
              <a:rPr lang="en-US" sz="1600" b="1" dirty="0" smtClean="0">
                <a:solidFill>
                  <a:schemeClr val="tx1"/>
                </a:solidFill>
              </a:rPr>
              <a:t>Timer</a:t>
            </a:r>
            <a:endParaRPr lang="en-US" sz="1600" b="1" dirty="0">
              <a:solidFill>
                <a:schemeClr val="tx1"/>
              </a:solidFill>
            </a:endParaRPr>
          </a:p>
        </p:txBody>
      </p:sp>
    </p:spTree>
    <p:extLst>
      <p:ext uri="{BB962C8B-B14F-4D97-AF65-F5344CB8AC3E}">
        <p14:creationId xmlns:p14="http://schemas.microsoft.com/office/powerpoint/2010/main" val="22654262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a:off x="934555" y="4716423"/>
            <a:ext cx="4942149" cy="477161"/>
          </a:xfrm>
          <a:prstGeom prst="roundRect">
            <a:avLst/>
          </a:prstGeom>
          <a:solidFill>
            <a:schemeClr val="bg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r>
              <a:rPr lang="en-US" sz="2000" dirty="0">
                <a:solidFill>
                  <a:schemeClr val="tx2"/>
                </a:solidFill>
                <a:ea typeface="Times New Roman"/>
                <a:cs typeface="Times New Roman"/>
              </a:rPr>
              <a:t>STM32 </a:t>
            </a:r>
            <a:r>
              <a:rPr lang="en-US" sz="2000" dirty="0" err="1">
                <a:solidFill>
                  <a:schemeClr val="tx2"/>
                </a:solidFill>
                <a:ea typeface="Times New Roman"/>
                <a:cs typeface="Times New Roman"/>
              </a:rPr>
              <a:t>Nucleo</a:t>
            </a:r>
            <a:r>
              <a:rPr lang="en-US" sz="2000" dirty="0">
                <a:solidFill>
                  <a:schemeClr val="tx2"/>
                </a:solidFill>
                <a:ea typeface="Times New Roman"/>
                <a:cs typeface="Times New Roman"/>
              </a:rPr>
              <a:t> expansion boards</a:t>
            </a:r>
            <a:endParaRPr lang="fr-FR" sz="2000" dirty="0">
              <a:solidFill>
                <a:schemeClr val="tx2"/>
              </a:solidFill>
              <a:latin typeface="Times New Roman"/>
              <a:ea typeface="Times New Roman"/>
            </a:endParaRPr>
          </a:p>
        </p:txBody>
      </p:sp>
      <p:sp>
        <p:nvSpPr>
          <p:cNvPr id="2" name="Title 1"/>
          <p:cNvSpPr>
            <a:spLocks noGrp="1"/>
          </p:cNvSpPr>
          <p:nvPr>
            <p:ph type="title"/>
          </p:nvPr>
        </p:nvSpPr>
        <p:spPr>
          <a:xfrm>
            <a:off x="457200" y="116632"/>
            <a:ext cx="8075240" cy="1091356"/>
          </a:xfrm>
        </p:spPr>
        <p:txBody>
          <a:bodyPr>
            <a:normAutofit/>
          </a:bodyPr>
          <a:lstStyle/>
          <a:p>
            <a:r>
              <a:rPr lang="en-US" dirty="0" smtClean="0"/>
              <a:t>Broad Range of Development Tools</a:t>
            </a:r>
            <a:endParaRPr lang="en-US" dirty="0"/>
          </a:p>
        </p:txBody>
      </p:sp>
      <p:sp>
        <p:nvSpPr>
          <p:cNvPr id="3" name="Slide Number Placeholder 2"/>
          <p:cNvSpPr>
            <a:spLocks noGrp="1"/>
          </p:cNvSpPr>
          <p:nvPr>
            <p:ph type="sldNum" sz="quarter" idx="12"/>
          </p:nvPr>
        </p:nvSpPr>
        <p:spPr/>
        <p:txBody>
          <a:bodyPr/>
          <a:lstStyle/>
          <a:p>
            <a:fld id="{509C766F-2CD5-4A2A-BBEB-AFA1850CA46D}" type="slidenum">
              <a:rPr lang="en-US" smtClean="0">
                <a:solidFill>
                  <a:prstClr val="white"/>
                </a:solidFill>
              </a:rPr>
              <a:pPr/>
              <a:t>5</a:t>
            </a:fld>
            <a:endParaRPr lang="en-US">
              <a:solidFill>
                <a:prstClr val="white"/>
              </a:solidFill>
            </a:endParaRPr>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4683" t="8270" r="4937" b="8017"/>
          <a:stretch/>
        </p:blipFill>
        <p:spPr>
          <a:xfrm>
            <a:off x="4435879" y="1279113"/>
            <a:ext cx="963153" cy="1338162"/>
          </a:xfrm>
          <a:prstGeom prst="rect">
            <a:avLst/>
          </a:prstGeom>
        </p:spPr>
      </p:pic>
      <p:sp>
        <p:nvSpPr>
          <p:cNvPr id="53" name="Rounded Rectangle 52"/>
          <p:cNvSpPr/>
          <p:nvPr/>
        </p:nvSpPr>
        <p:spPr>
          <a:xfrm>
            <a:off x="6003519" y="3539723"/>
            <a:ext cx="2318005" cy="764463"/>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r>
              <a:rPr lang="en-US" sz="1600" dirty="0">
                <a:solidFill>
                  <a:schemeClr val="bg1"/>
                </a:solidFill>
              </a:rPr>
              <a:t>From full evaluation to open hardware</a:t>
            </a:r>
          </a:p>
        </p:txBody>
      </p:sp>
      <p:pic>
        <p:nvPicPr>
          <p:cNvPr id="5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5073" y="1179540"/>
            <a:ext cx="717105" cy="9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2" descr="http://www.robotshop.com/Images/big/en/leaflabs-maple-32-bit-arduino-compatible-microcontroll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4977" y="1207988"/>
            <a:ext cx="929550" cy="100701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TM32-comStick-Perspektive 90dpi"/>
          <p:cNvPicPr>
            <a:picLocks noChangeAspect="1" noChangeArrowheads="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rot="821084">
            <a:off x="6712321" y="2085295"/>
            <a:ext cx="1226056" cy="741984"/>
          </a:xfrm>
          <a:prstGeom prst="rect">
            <a:avLst/>
          </a:prstGeom>
          <a:noFill/>
          <a:ln w="9525">
            <a:noFill/>
            <a:miter lim="800000"/>
            <a:headEnd/>
            <a:tailEnd/>
          </a:ln>
        </p:spPr>
      </p:pic>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600" y="1597197"/>
            <a:ext cx="1421713" cy="1019125"/>
          </a:xfrm>
          <a:prstGeom prst="rect">
            <a:avLst/>
          </a:prstGeom>
        </p:spPr>
      </p:pic>
      <p:sp>
        <p:nvSpPr>
          <p:cNvPr id="66" name="Rounded Rectangle 65"/>
          <p:cNvSpPr/>
          <p:nvPr/>
        </p:nvSpPr>
        <p:spPr>
          <a:xfrm>
            <a:off x="918425" y="3549465"/>
            <a:ext cx="1600067" cy="732041"/>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a:solidFill>
                  <a:srgbClr val="FFFFFF"/>
                </a:solidFill>
                <a:ea typeface="Times New Roman"/>
                <a:cs typeface="Times New Roman"/>
              </a:rPr>
              <a:t>Flexible prototyping</a:t>
            </a:r>
            <a:endParaRPr lang="fr-FR" sz="1600" dirty="0">
              <a:latin typeface="Times New Roman"/>
              <a:ea typeface="Times New Roman"/>
            </a:endParaRPr>
          </a:p>
        </p:txBody>
      </p:sp>
      <p:sp>
        <p:nvSpPr>
          <p:cNvPr id="67" name="Rounded Rectangle 66"/>
          <p:cNvSpPr/>
          <p:nvPr/>
        </p:nvSpPr>
        <p:spPr>
          <a:xfrm>
            <a:off x="2584076" y="3551387"/>
            <a:ext cx="1600067" cy="732041"/>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a:solidFill>
                  <a:srgbClr val="FFFFFF"/>
                </a:solidFill>
                <a:ea typeface="Times New Roman"/>
                <a:cs typeface="Times New Roman"/>
              </a:rPr>
              <a:t>Key feature prototyping</a:t>
            </a:r>
            <a:endParaRPr lang="fr-FR" sz="1600" dirty="0">
              <a:latin typeface="Times New Roman"/>
              <a:ea typeface="Times New Roman"/>
            </a:endParaRPr>
          </a:p>
        </p:txBody>
      </p:sp>
      <p:pic>
        <p:nvPicPr>
          <p:cNvPr id="68" name="Picture 67" descr="C:\Users\ldesseig\AppData\Local\Microsoft\Windows\Temporary Internet Files\Content.Outlook\CJ2PWHUK\mbed-enable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26710" y="2319215"/>
            <a:ext cx="257058" cy="2456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http://www.st.com/st-web-ui/static/active/en/fragment/product_related/rpn_information/board_photo/stm32f072b-disc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93398" y="1421977"/>
            <a:ext cx="612888" cy="1194344"/>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62"/>
          <p:cNvSpPr/>
          <p:nvPr/>
        </p:nvSpPr>
        <p:spPr>
          <a:xfrm>
            <a:off x="4276634" y="3552786"/>
            <a:ext cx="1600067" cy="729460"/>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a:solidFill>
                  <a:srgbClr val="FFFFFF"/>
                </a:solidFill>
                <a:ea typeface="Times New Roman"/>
                <a:cs typeface="Times New Roman"/>
              </a:rPr>
              <a:t>Full feature evaluation</a:t>
            </a:r>
            <a:endParaRPr lang="fr-FR" sz="1600" dirty="0">
              <a:latin typeface="Times New Roman"/>
              <a:ea typeface="Times New Roman"/>
            </a:endParaRPr>
          </a:p>
        </p:txBody>
      </p:sp>
      <p:sp>
        <p:nvSpPr>
          <p:cNvPr id="71" name="Rounded Rectangle 70"/>
          <p:cNvSpPr/>
          <p:nvPr/>
        </p:nvSpPr>
        <p:spPr>
          <a:xfrm>
            <a:off x="918428" y="2743314"/>
            <a:ext cx="1600067" cy="72496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2000" dirty="0">
                <a:solidFill>
                  <a:srgbClr val="FFFFFF"/>
                </a:solidFill>
                <a:ea typeface="Times New Roman"/>
                <a:cs typeface="Times New Roman"/>
              </a:rPr>
              <a:t>STM32 </a:t>
            </a:r>
            <a:r>
              <a:rPr lang="en-US" sz="2000" dirty="0" err="1">
                <a:solidFill>
                  <a:srgbClr val="FFFFFF"/>
                </a:solidFill>
                <a:ea typeface="Times New Roman"/>
                <a:cs typeface="Times New Roman"/>
              </a:rPr>
              <a:t>Nucleo</a:t>
            </a:r>
            <a:endParaRPr lang="fr-FR" sz="2000" dirty="0">
              <a:latin typeface="Times New Roman"/>
              <a:ea typeface="Times New Roman"/>
            </a:endParaRPr>
          </a:p>
        </p:txBody>
      </p:sp>
      <p:sp>
        <p:nvSpPr>
          <p:cNvPr id="72" name="Rounded Rectangle 71"/>
          <p:cNvSpPr/>
          <p:nvPr/>
        </p:nvSpPr>
        <p:spPr>
          <a:xfrm>
            <a:off x="2584078" y="2750874"/>
            <a:ext cx="1600067" cy="71602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2000" dirty="0">
                <a:solidFill>
                  <a:srgbClr val="FFFFFF"/>
                </a:solidFill>
                <a:ea typeface="Times New Roman"/>
                <a:cs typeface="Times New Roman"/>
              </a:rPr>
              <a:t>Discovery kits</a:t>
            </a:r>
            <a:endParaRPr lang="fr-FR" sz="2000" dirty="0">
              <a:latin typeface="Times New Roman"/>
              <a:ea typeface="Times New Roman"/>
            </a:endParaRPr>
          </a:p>
        </p:txBody>
      </p:sp>
      <p:sp>
        <p:nvSpPr>
          <p:cNvPr id="73" name="Rounded Rectangle 72"/>
          <p:cNvSpPr/>
          <p:nvPr/>
        </p:nvSpPr>
        <p:spPr>
          <a:xfrm>
            <a:off x="4276637" y="2750874"/>
            <a:ext cx="1600067" cy="71602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2000" dirty="0">
                <a:ea typeface="Times New Roman"/>
              </a:rPr>
              <a:t>Evaluation </a:t>
            </a:r>
            <a:r>
              <a:rPr lang="fr-FR" sz="2000" dirty="0" err="1">
                <a:ea typeface="Times New Roman"/>
              </a:rPr>
              <a:t>boards</a:t>
            </a:r>
            <a:endParaRPr lang="fr-FR" sz="2000" dirty="0">
              <a:ea typeface="Times New Roman"/>
            </a:endParaRPr>
          </a:p>
        </p:txBody>
      </p:sp>
      <p:sp>
        <p:nvSpPr>
          <p:cNvPr id="74" name="Rounded Rectangle 73"/>
          <p:cNvSpPr/>
          <p:nvPr/>
        </p:nvSpPr>
        <p:spPr>
          <a:xfrm>
            <a:off x="6003519" y="2752253"/>
            <a:ext cx="2318004" cy="716022"/>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2000" dirty="0">
                <a:ea typeface="Times New Roman"/>
              </a:rPr>
              <a:t>3rd parties</a:t>
            </a:r>
          </a:p>
        </p:txBody>
      </p:sp>
      <p:sp>
        <p:nvSpPr>
          <p:cNvPr id="75" name="TextBox 74"/>
          <p:cNvSpPr txBox="1"/>
          <p:nvPr/>
        </p:nvSpPr>
        <p:spPr>
          <a:xfrm>
            <a:off x="988439" y="4303909"/>
            <a:ext cx="1460030" cy="214490"/>
          </a:xfrm>
          <a:prstGeom prst="rect">
            <a:avLst/>
          </a:prstGeom>
          <a:noFill/>
        </p:spPr>
        <p:txBody>
          <a:bodyPr wrap="none" lIns="75255" tIns="37628" rIns="75255" bIns="37628" rtlCol="0">
            <a:spAutoFit/>
          </a:bodyPr>
          <a:lstStyle/>
          <a:p>
            <a:r>
              <a:rPr lang="fr-FR" sz="900" dirty="0">
                <a:solidFill>
                  <a:schemeClr val="accent4"/>
                </a:solidFill>
              </a:rPr>
              <a:t>www.st.com/stm32nucleo</a:t>
            </a:r>
          </a:p>
        </p:txBody>
      </p:sp>
      <p:sp>
        <p:nvSpPr>
          <p:cNvPr id="76" name="TextBox 75"/>
          <p:cNvSpPr txBox="1"/>
          <p:nvPr/>
        </p:nvSpPr>
        <p:spPr>
          <a:xfrm>
            <a:off x="2656708" y="4299158"/>
            <a:ext cx="1607506" cy="214490"/>
          </a:xfrm>
          <a:prstGeom prst="rect">
            <a:avLst/>
          </a:prstGeom>
          <a:noFill/>
        </p:spPr>
        <p:txBody>
          <a:bodyPr wrap="none" lIns="75255" tIns="37628" rIns="75255" bIns="37628" rtlCol="0">
            <a:spAutoFit/>
          </a:bodyPr>
          <a:lstStyle/>
          <a:p>
            <a:r>
              <a:rPr lang="fr-FR" sz="900" dirty="0">
                <a:solidFill>
                  <a:schemeClr val="accent4"/>
                </a:solidFill>
              </a:rPr>
              <a:t>www.st.com/stm32discovery</a:t>
            </a:r>
          </a:p>
        </p:txBody>
      </p:sp>
      <p:sp>
        <p:nvSpPr>
          <p:cNvPr id="78" name="Rounded Rectangle 77"/>
          <p:cNvSpPr/>
          <p:nvPr/>
        </p:nvSpPr>
        <p:spPr>
          <a:xfrm>
            <a:off x="934552" y="5208703"/>
            <a:ext cx="1600067" cy="1023232"/>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a:solidFill>
                  <a:srgbClr val="FFFFFF"/>
                </a:solidFill>
                <a:ea typeface="Times New Roman"/>
                <a:cs typeface="Times New Roman"/>
              </a:rPr>
              <a:t>Specialized functionality </a:t>
            </a:r>
            <a:r>
              <a:rPr lang="en-US" sz="1600" dirty="0" smtClean="0">
                <a:solidFill>
                  <a:srgbClr val="FFFFFF"/>
                </a:solidFill>
                <a:ea typeface="Times New Roman"/>
                <a:cs typeface="Times New Roman"/>
              </a:rPr>
              <a:t>add-on</a:t>
            </a:r>
            <a:endParaRPr lang="fr-FR" sz="1600" dirty="0">
              <a:latin typeface="Times New Roman"/>
              <a:ea typeface="Times New Roman"/>
            </a:endParaRPr>
          </a:p>
        </p:txBody>
      </p:sp>
      <p:sp>
        <p:nvSpPr>
          <p:cNvPr id="80" name="TextBox 79"/>
          <p:cNvSpPr txBox="1"/>
          <p:nvPr/>
        </p:nvSpPr>
        <p:spPr>
          <a:xfrm>
            <a:off x="1035294" y="6261898"/>
            <a:ext cx="1242022" cy="214490"/>
          </a:xfrm>
          <a:prstGeom prst="rect">
            <a:avLst/>
          </a:prstGeom>
          <a:noFill/>
        </p:spPr>
        <p:txBody>
          <a:bodyPr wrap="none" lIns="75255" tIns="37628" rIns="75255" bIns="37628" rtlCol="0">
            <a:spAutoFit/>
          </a:bodyPr>
          <a:lstStyle/>
          <a:p>
            <a:r>
              <a:rPr lang="fr-FR" sz="900" dirty="0">
                <a:solidFill>
                  <a:schemeClr val="accent4"/>
                </a:solidFill>
              </a:rPr>
              <a:t>www.st.com/x-nucleo</a:t>
            </a:r>
          </a:p>
        </p:txBody>
      </p:sp>
      <p:pic>
        <p:nvPicPr>
          <p:cNvPr id="8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89199" y="4746007"/>
            <a:ext cx="2751627" cy="197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Rounded Rectangle 81"/>
          <p:cNvSpPr/>
          <p:nvPr/>
        </p:nvSpPr>
        <p:spPr>
          <a:xfrm>
            <a:off x="934556" y="5208703"/>
            <a:ext cx="4942148" cy="1034855"/>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latin typeface="Times New Roman"/>
              <a:ea typeface="Times New Roman"/>
            </a:endParaRPr>
          </a:p>
        </p:txBody>
      </p:sp>
      <p:pic>
        <p:nvPicPr>
          <p:cNvPr id="85" name="Picture 2" descr="http://upload.wikimedia.org/wikipedia/commons/thumb/3/32/Wi-Fi_Logo.svg/304px-Wi-Fi_Logo.sv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85378" y="5595716"/>
            <a:ext cx="475169" cy="28575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http://upload.wikimedia.org/wikipedia/en/thumb/c/c3/NFC-N-Mark-Logo.png/170px-NFC-N-Mark-Logo.png">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50591" y="5280313"/>
            <a:ext cx="423749" cy="33184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62253" y="5231071"/>
            <a:ext cx="476908" cy="464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11" descr="http://medialib.st.com/filestore/1/7/6/0_cd9e4a17011f07e/1760thm_38f9011c0575284.jpg?v=2013-12-03+17%3A28%3A37">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160875" y="5271685"/>
            <a:ext cx="365755" cy="34290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9" descr="Aperçu plein-écran"/>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60546" y="5318068"/>
            <a:ext cx="325793" cy="30544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1" descr="http://medialib.st.com/filestore/1/7/8/4_af9573df183fc9a/1784thm_19514f2a256e13b.jpg?v=2013-12-13+13%3A40%3A19">
            <a:hlinkClick r:id="rId19"/>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886339" y="5606122"/>
            <a:ext cx="282600" cy="2649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upload.wikimedia.org/wikipedia/commons/thumb/d/da/Bluetooth.svg/170px-Bluetooth.svg.png">
            <a:hlinkClick r:id="rId21"/>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99525" y="5542104"/>
            <a:ext cx="247032" cy="352851"/>
          </a:xfrm>
          <a:prstGeom prst="rect">
            <a:avLst/>
          </a:prstGeom>
          <a:noFill/>
          <a:extLst>
            <a:ext uri="{909E8E84-426E-40DD-AFC4-6F175D3DCCD1}">
              <a14:hiddenFill xmlns:a14="http://schemas.microsoft.com/office/drawing/2010/main">
                <a:solidFill>
                  <a:srgbClr val="FFFFFF"/>
                </a:solidFill>
              </a14:hiddenFill>
            </a:ext>
          </a:extLst>
        </p:spPr>
      </p:pic>
      <p:sp>
        <p:nvSpPr>
          <p:cNvPr id="91" name="Rounded Rectangle 90"/>
          <p:cNvSpPr/>
          <p:nvPr/>
        </p:nvSpPr>
        <p:spPr>
          <a:xfrm>
            <a:off x="2584075" y="5900367"/>
            <a:ext cx="2942555" cy="290800"/>
          </a:xfrm>
          <a:prstGeom prst="round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300" dirty="0">
                <a:solidFill>
                  <a:schemeClr val="accent1"/>
                </a:solidFill>
                <a:ea typeface="Times New Roman"/>
                <a:cs typeface="Times New Roman"/>
              </a:rPr>
              <a:t>Connectivity, Sensors…</a:t>
            </a:r>
            <a:endParaRPr lang="fr-FR" sz="1600" dirty="0">
              <a:solidFill>
                <a:schemeClr val="accent1"/>
              </a:solidFill>
              <a:latin typeface="Times New Roman"/>
              <a:ea typeface="Times New Roman"/>
            </a:endParaRPr>
          </a:p>
        </p:txBody>
      </p:sp>
      <p:pic>
        <p:nvPicPr>
          <p:cNvPr id="4" name="Picture 2" descr="Picture">
            <a:hlinkClick r:id="rId23"/>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434783" y="980728"/>
            <a:ext cx="616937" cy="61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601868"/>
      </p:ext>
    </p:extLst>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wrap="square"/>
          <a:lstStyle/>
          <a:p>
            <a:pPr eaLnBrk="1" hangingPunct="1"/>
            <a:r>
              <a:rPr lang="en-GB" dirty="0" smtClean="0"/>
              <a:t>Memory </a:t>
            </a:r>
            <a:r>
              <a:rPr lang="en-GB" dirty="0"/>
              <a:t>m</a:t>
            </a:r>
            <a:r>
              <a:rPr lang="en-GB" dirty="0" smtClean="0"/>
              <a:t>ap overview</a:t>
            </a:r>
          </a:p>
        </p:txBody>
      </p:sp>
      <p:sp>
        <p:nvSpPr>
          <p:cNvPr id="1028" name="Rectangle 13"/>
          <p:cNvSpPr>
            <a:spLocks noChangeArrowheads="1"/>
          </p:cNvSpPr>
          <p:nvPr/>
        </p:nvSpPr>
        <p:spPr bwMode="auto">
          <a:xfrm>
            <a:off x="0" y="0"/>
            <a:ext cx="9144000" cy="0"/>
          </a:xfrm>
          <a:prstGeom prst="rect">
            <a:avLst/>
          </a:prstGeom>
          <a:noFill/>
          <a:ln w="38100" algn="ctr">
            <a:noFill/>
            <a:miter lim="800000"/>
            <a:headEnd/>
            <a:tailEnd/>
          </a:ln>
        </p:spPr>
        <p:txBody>
          <a:bodyPr wrap="none" anchor="ctr">
            <a:spAutoFit/>
          </a:bodyPr>
          <a:lstStyle/>
          <a:p>
            <a:pPr algn="ctr" eaLnBrk="0" fontAlgn="ctr" hangingPunct="0">
              <a:lnSpc>
                <a:spcPct val="80000"/>
              </a:lnSpc>
              <a:spcBef>
                <a:spcPct val="50000"/>
              </a:spcBef>
              <a:buClr>
                <a:srgbClr val="FAA61A"/>
              </a:buClr>
              <a:buSzPct val="125000"/>
              <a:buFont typeface="Wingdings" pitchFamily="2" charset="2"/>
              <a:buNone/>
            </a:pPr>
            <a:endParaRPr lang="en-US"/>
          </a:p>
        </p:txBody>
      </p:sp>
      <p:sp>
        <p:nvSpPr>
          <p:cNvPr id="1029" name="Rectangle 4"/>
          <p:cNvSpPr>
            <a:spLocks noChangeArrowheads="1"/>
          </p:cNvSpPr>
          <p:nvPr/>
        </p:nvSpPr>
        <p:spPr bwMode="auto">
          <a:xfrm>
            <a:off x="0" y="0"/>
            <a:ext cx="9144000" cy="0"/>
          </a:xfrm>
          <a:prstGeom prst="rect">
            <a:avLst/>
          </a:prstGeom>
          <a:noFill/>
          <a:ln w="38100" algn="ctr">
            <a:noFill/>
            <a:miter lim="800000"/>
            <a:headEnd/>
            <a:tailEnd/>
          </a:ln>
        </p:spPr>
        <p:txBody>
          <a:bodyPr wrap="none" anchor="ctr">
            <a:spAutoFit/>
          </a:bodyPr>
          <a:lstStyle/>
          <a:p>
            <a:pPr algn="ctr" eaLnBrk="0" fontAlgn="ctr" hangingPunct="0">
              <a:lnSpc>
                <a:spcPct val="80000"/>
              </a:lnSpc>
              <a:spcBef>
                <a:spcPct val="50000"/>
              </a:spcBef>
              <a:buClr>
                <a:srgbClr val="FAA61A"/>
              </a:buClr>
              <a:buSzPct val="125000"/>
              <a:buFont typeface="Wingdings" pitchFamily="2" charset="2"/>
              <a:buNone/>
            </a:pPr>
            <a:endParaRPr lang="en-US"/>
          </a:p>
        </p:txBody>
      </p:sp>
      <p:sp>
        <p:nvSpPr>
          <p:cNvPr id="1030" name="Rectangle 6"/>
          <p:cNvSpPr>
            <a:spLocks noChangeArrowheads="1"/>
          </p:cNvSpPr>
          <p:nvPr/>
        </p:nvSpPr>
        <p:spPr bwMode="auto">
          <a:xfrm>
            <a:off x="0" y="0"/>
            <a:ext cx="9144000" cy="0"/>
          </a:xfrm>
          <a:prstGeom prst="rect">
            <a:avLst/>
          </a:prstGeom>
          <a:noFill/>
          <a:ln w="38100" algn="ctr">
            <a:noFill/>
            <a:miter lim="800000"/>
            <a:headEnd/>
            <a:tailEnd/>
          </a:ln>
        </p:spPr>
        <p:txBody>
          <a:bodyPr wrap="none" anchor="ctr">
            <a:spAutoFit/>
          </a:bodyPr>
          <a:lstStyle/>
          <a:p>
            <a:pPr algn="ctr" eaLnBrk="0" fontAlgn="ctr" hangingPunct="0">
              <a:lnSpc>
                <a:spcPct val="80000"/>
              </a:lnSpc>
              <a:spcBef>
                <a:spcPct val="50000"/>
              </a:spcBef>
              <a:buClr>
                <a:srgbClr val="FAA61A"/>
              </a:buClr>
              <a:buSzPct val="125000"/>
              <a:buFont typeface="Wingdings" pitchFamily="2" charset="2"/>
              <a:buNone/>
            </a:pPr>
            <a:endParaRPr lang="en-US"/>
          </a:p>
        </p:txBody>
      </p:sp>
      <p:sp>
        <p:nvSpPr>
          <p:cNvPr id="9" name="Content Placeholder 2"/>
          <p:cNvSpPr txBox="1">
            <a:spLocks/>
          </p:cNvSpPr>
          <p:nvPr/>
        </p:nvSpPr>
        <p:spPr>
          <a:xfrm>
            <a:off x="548828" y="1232756"/>
            <a:ext cx="4239196" cy="3960440"/>
          </a:xfrm>
          <a:prstGeom prst="rect">
            <a:avLst/>
          </a:prstGeom>
        </p:spPr>
        <p:txBody>
          <a:bodyPr>
            <a:normAutofit/>
          </a:bodyPr>
          <a:lstStyle/>
          <a:p>
            <a:pPr marL="265113" indent="-265113" eaLnBrk="0" fontAlgn="ctr" hangingPunct="0">
              <a:spcBef>
                <a:spcPct val="25000"/>
              </a:spcBef>
              <a:buClr>
                <a:schemeClr val="accent1"/>
              </a:buClr>
              <a:buSzPct val="125000"/>
              <a:buFont typeface="Wingdings" pitchFamily="2" charset="2"/>
              <a:buChar char="§"/>
              <a:defRPr/>
            </a:pPr>
            <a:r>
              <a:rPr lang="en-GB" sz="2400" b="1" kern="0" dirty="0">
                <a:solidFill>
                  <a:schemeClr val="accent2"/>
                </a:solidFill>
                <a:latin typeface="+mn-lt"/>
                <a:ea typeface="+mn-ea"/>
              </a:rPr>
              <a:t>4GB</a:t>
            </a:r>
            <a:r>
              <a:rPr lang="en-GB" sz="2400" b="1" kern="0" dirty="0">
                <a:latin typeface="+mn-lt"/>
                <a:ea typeface="+mn-ea"/>
              </a:rPr>
              <a:t> linear </a:t>
            </a:r>
            <a:r>
              <a:rPr lang="en-GB" sz="2400" b="1" kern="0" dirty="0" smtClean="0">
                <a:latin typeface="+mn-lt"/>
                <a:ea typeface="+mn-ea"/>
              </a:rPr>
              <a:t>memory space</a:t>
            </a:r>
          </a:p>
          <a:p>
            <a:pPr marL="265113" indent="-265113" eaLnBrk="0" fontAlgn="ctr" hangingPunct="0">
              <a:spcBef>
                <a:spcPct val="25000"/>
              </a:spcBef>
              <a:buClr>
                <a:schemeClr val="accent1"/>
              </a:buClr>
              <a:buSzPct val="125000"/>
              <a:buFont typeface="Wingdings" pitchFamily="2" charset="2"/>
              <a:buChar char="§"/>
              <a:defRPr/>
            </a:pPr>
            <a:endParaRPr lang="en-GB" sz="2400" b="1" kern="0" dirty="0" smtClean="0"/>
          </a:p>
          <a:p>
            <a:pPr marL="265113" indent="-265113" eaLnBrk="0" fontAlgn="ctr" hangingPunct="0">
              <a:spcBef>
                <a:spcPct val="25000"/>
              </a:spcBef>
              <a:buClr>
                <a:schemeClr val="accent1"/>
              </a:buClr>
              <a:buSzPct val="125000"/>
              <a:buFont typeface="Wingdings" pitchFamily="2" charset="2"/>
              <a:buChar char="§"/>
              <a:defRPr/>
            </a:pPr>
            <a:r>
              <a:rPr lang="en-GB" sz="2400" b="1" kern="0" dirty="0" smtClean="0"/>
              <a:t>No paging/banking</a:t>
            </a:r>
          </a:p>
          <a:p>
            <a:pPr marL="265113" indent="-265113" eaLnBrk="0" fontAlgn="ctr" hangingPunct="0">
              <a:spcBef>
                <a:spcPct val="25000"/>
              </a:spcBef>
              <a:buClr>
                <a:schemeClr val="accent1"/>
              </a:buClr>
              <a:buSzPct val="125000"/>
              <a:buFont typeface="Wingdings" pitchFamily="2" charset="2"/>
              <a:buChar char="§"/>
              <a:defRPr/>
            </a:pPr>
            <a:endParaRPr lang="en-GB" sz="2400" b="1" kern="0" dirty="0" smtClean="0">
              <a:latin typeface="+mn-lt"/>
              <a:ea typeface="+mn-ea"/>
            </a:endParaRPr>
          </a:p>
          <a:p>
            <a:pPr marL="265113" indent="-265113" eaLnBrk="0" fontAlgn="ctr" hangingPunct="0">
              <a:spcBef>
                <a:spcPct val="25000"/>
              </a:spcBef>
              <a:buClr>
                <a:schemeClr val="accent1"/>
              </a:buClr>
              <a:buSzPct val="125000"/>
              <a:buFont typeface="Wingdings" pitchFamily="2" charset="2"/>
              <a:buChar char="§"/>
              <a:defRPr/>
            </a:pPr>
            <a:r>
              <a:rPr lang="en-GB" sz="2400" b="1" kern="0" dirty="0" smtClean="0">
                <a:latin typeface="+mn-lt"/>
                <a:ea typeface="+mn-ea"/>
              </a:rPr>
              <a:t>All locations always accessible by the SW</a:t>
            </a:r>
          </a:p>
          <a:p>
            <a:pPr marL="265113" indent="-265113" eaLnBrk="0" fontAlgn="ctr" hangingPunct="0">
              <a:spcBef>
                <a:spcPct val="25000"/>
              </a:spcBef>
              <a:buClr>
                <a:schemeClr val="accent1"/>
              </a:buClr>
              <a:buSzPct val="125000"/>
              <a:buFont typeface="Wingdings" pitchFamily="2" charset="2"/>
              <a:buChar char="§"/>
              <a:defRPr/>
            </a:pPr>
            <a:endParaRPr lang="en-GB" sz="2400" b="1" kern="0" dirty="0"/>
          </a:p>
          <a:p>
            <a:pPr marL="265113" indent="-265113" eaLnBrk="0" fontAlgn="ctr" hangingPunct="0">
              <a:spcBef>
                <a:spcPct val="25000"/>
              </a:spcBef>
              <a:buClr>
                <a:schemeClr val="accent1"/>
              </a:buClr>
              <a:buSzPct val="125000"/>
              <a:buFont typeface="Wingdings" pitchFamily="2" charset="2"/>
              <a:buChar char="§"/>
              <a:defRPr/>
            </a:pPr>
            <a:r>
              <a:rPr lang="en-GB" sz="2400" b="1" kern="0" dirty="0" smtClean="0">
                <a:solidFill>
                  <a:schemeClr val="accent2"/>
                </a:solidFill>
                <a:latin typeface="+mn-lt"/>
                <a:ea typeface="+mn-ea"/>
              </a:rPr>
              <a:t>Supports 8/16/32-bit data</a:t>
            </a:r>
          </a:p>
          <a:p>
            <a:pPr marL="265113" indent="-265113" eaLnBrk="0" fontAlgn="ctr" hangingPunct="0">
              <a:spcBef>
                <a:spcPct val="25000"/>
              </a:spcBef>
              <a:buClr>
                <a:schemeClr val="accent1"/>
              </a:buClr>
              <a:buSzPct val="125000"/>
              <a:buFont typeface="Wingdings" pitchFamily="2" charset="2"/>
              <a:buChar char="§"/>
              <a:defRPr/>
            </a:pPr>
            <a:endParaRPr lang="en-GB" sz="2400" b="1" kern="0" dirty="0" smtClean="0"/>
          </a:p>
        </p:txBody>
      </p:sp>
      <p:sp>
        <p:nvSpPr>
          <p:cNvPr id="8" name="Content Placeholder 2"/>
          <p:cNvSpPr txBox="1">
            <a:spLocks/>
          </p:cNvSpPr>
          <p:nvPr/>
        </p:nvSpPr>
        <p:spPr>
          <a:xfrm>
            <a:off x="575556" y="5038785"/>
            <a:ext cx="8208912" cy="1702583"/>
          </a:xfrm>
          <a:prstGeom prst="rect">
            <a:avLst/>
          </a:prstGeom>
        </p:spPr>
        <p:txBody>
          <a:bodyPr>
            <a:normAutofit/>
          </a:bodyPr>
          <a:lstStyle/>
          <a:p>
            <a:pPr marL="265113" indent="-265113" eaLnBrk="0" fontAlgn="ctr" hangingPunct="0">
              <a:spcBef>
                <a:spcPct val="25000"/>
              </a:spcBef>
              <a:buClr>
                <a:schemeClr val="accent1"/>
              </a:buClr>
              <a:buSzPct val="125000"/>
              <a:defRPr/>
            </a:pPr>
            <a:endParaRPr lang="en-GB" sz="2400" kern="0" dirty="0" smtClean="0"/>
          </a:p>
          <a:p>
            <a:pPr marL="265113" indent="-265113" eaLnBrk="0" fontAlgn="ctr" hangingPunct="0">
              <a:spcBef>
                <a:spcPct val="25000"/>
              </a:spcBef>
              <a:buClr>
                <a:schemeClr val="accent1"/>
              </a:buClr>
              <a:buSzPct val="125000"/>
              <a:buFont typeface="Wingdings" pitchFamily="2" charset="2"/>
              <a:buChar char="§"/>
              <a:defRPr/>
            </a:pPr>
            <a:r>
              <a:rPr lang="en-GB" sz="2400" b="1" kern="0" dirty="0" smtClean="0">
                <a:latin typeface="+mn-lt"/>
                <a:ea typeface="+mn-ea"/>
              </a:rPr>
              <a:t>Standard </a:t>
            </a:r>
            <a:r>
              <a:rPr lang="en-GB" sz="2400" b="1" kern="0" dirty="0">
                <a:latin typeface="+mn-lt"/>
                <a:ea typeface="+mn-ea"/>
              </a:rPr>
              <a:t>across all Cortex-M </a:t>
            </a:r>
            <a:r>
              <a:rPr lang="en-GB" sz="2400" b="1" kern="0" dirty="0" smtClean="0">
                <a:latin typeface="+mn-lt"/>
                <a:ea typeface="+mn-ea"/>
              </a:rPr>
              <a:t>implementations</a:t>
            </a:r>
            <a:endParaRPr lang="en-GB" sz="2400" b="1" kern="0" dirty="0">
              <a:latin typeface="+mn-lt"/>
              <a:ea typeface="+mn-ea"/>
            </a:endParaRPr>
          </a:p>
        </p:txBody>
      </p:sp>
      <p:grpSp>
        <p:nvGrpSpPr>
          <p:cNvPr id="66" name="Group 65"/>
          <p:cNvGrpSpPr/>
          <p:nvPr/>
        </p:nvGrpSpPr>
        <p:grpSpPr>
          <a:xfrm>
            <a:off x="4680012" y="1088740"/>
            <a:ext cx="5688633" cy="4032535"/>
            <a:chOff x="3779839" y="1566863"/>
            <a:chExt cx="5299075" cy="3554412"/>
          </a:xfrm>
        </p:grpSpPr>
        <p:grpSp>
          <p:nvGrpSpPr>
            <p:cNvPr id="608259" name="Group 3"/>
            <p:cNvGrpSpPr>
              <a:grpSpLocks noChangeAspect="1"/>
            </p:cNvGrpSpPr>
            <p:nvPr/>
          </p:nvGrpSpPr>
          <p:grpSpPr bwMode="auto">
            <a:xfrm>
              <a:off x="3779839" y="1566863"/>
              <a:ext cx="5299075" cy="3554412"/>
              <a:chOff x="2381" y="987"/>
              <a:chExt cx="3338" cy="2239"/>
            </a:xfrm>
          </p:grpSpPr>
          <p:sp>
            <p:nvSpPr>
              <p:cNvPr id="608258" name="AutoShape 2"/>
              <p:cNvSpPr>
                <a:spLocks noChangeAspect="1" noChangeArrowheads="1" noTextEdit="1"/>
              </p:cNvSpPr>
              <p:nvPr/>
            </p:nvSpPr>
            <p:spPr bwMode="auto">
              <a:xfrm>
                <a:off x="2381" y="987"/>
                <a:ext cx="3338" cy="22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8260" name="Rectangle 4"/>
              <p:cNvSpPr>
                <a:spLocks noChangeArrowheads="1"/>
              </p:cNvSpPr>
              <p:nvPr/>
            </p:nvSpPr>
            <p:spPr bwMode="auto">
              <a:xfrm>
                <a:off x="3001" y="1164"/>
                <a:ext cx="836" cy="2011"/>
              </a:xfrm>
              <a:prstGeom prst="rect">
                <a:avLst/>
              </a:prstGeom>
              <a:solidFill>
                <a:schemeClr val="accent1">
                  <a:lumMod val="20000"/>
                  <a:lumOff val="80000"/>
                </a:schemeClr>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08264" name="Rectangle 8"/>
              <p:cNvSpPr>
                <a:spLocks noChangeArrowheads="1"/>
              </p:cNvSpPr>
              <p:nvPr/>
            </p:nvSpPr>
            <p:spPr bwMode="auto">
              <a:xfrm>
                <a:off x="2521" y="3132"/>
                <a:ext cx="40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itchFamily="34" charset="0"/>
                    <a:cs typeface="Arial" pitchFamily="34" charset="0"/>
                  </a:rPr>
                  <a:t>0x00000000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65" name="Rectangle 9"/>
              <p:cNvSpPr>
                <a:spLocks noChangeArrowheads="1"/>
              </p:cNvSpPr>
              <p:nvPr/>
            </p:nvSpPr>
            <p:spPr bwMode="auto">
              <a:xfrm>
                <a:off x="2502" y="1122"/>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66" name="Rectangle 10"/>
              <p:cNvSpPr>
                <a:spLocks noChangeArrowheads="1"/>
              </p:cNvSpPr>
              <p:nvPr/>
            </p:nvSpPr>
            <p:spPr bwMode="auto">
              <a:xfrm>
                <a:off x="2498" y="1122"/>
                <a:ext cx="43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itchFamily="34" charset="0"/>
                    <a:cs typeface="Arial" pitchFamily="34" charset="0"/>
                  </a:rPr>
                  <a:t>0xFFFFFFFF</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67" name="Freeform 11"/>
              <p:cNvSpPr>
                <a:spLocks/>
              </p:cNvSpPr>
              <p:nvPr/>
            </p:nvSpPr>
            <p:spPr bwMode="auto">
              <a:xfrm>
                <a:off x="3039" y="2840"/>
                <a:ext cx="752" cy="302"/>
              </a:xfrm>
              <a:custGeom>
                <a:avLst/>
                <a:gdLst/>
                <a:ahLst/>
                <a:cxnLst>
                  <a:cxn ang="0">
                    <a:pos x="121" y="898"/>
                  </a:cxn>
                  <a:cxn ang="0">
                    <a:pos x="2125" y="898"/>
                  </a:cxn>
                  <a:cxn ang="0">
                    <a:pos x="2246" y="777"/>
                  </a:cxn>
                  <a:cxn ang="0">
                    <a:pos x="2246" y="777"/>
                  </a:cxn>
                  <a:cxn ang="0">
                    <a:pos x="2246" y="120"/>
                  </a:cxn>
                  <a:cxn ang="0">
                    <a:pos x="2125" y="0"/>
                  </a:cxn>
                  <a:cxn ang="0">
                    <a:pos x="2125" y="0"/>
                  </a:cxn>
                  <a:cxn ang="0">
                    <a:pos x="121" y="0"/>
                  </a:cxn>
                  <a:cxn ang="0">
                    <a:pos x="0" y="120"/>
                  </a:cxn>
                  <a:cxn ang="0">
                    <a:pos x="0" y="777"/>
                  </a:cxn>
                  <a:cxn ang="0">
                    <a:pos x="121" y="898"/>
                  </a:cxn>
                </a:cxnLst>
                <a:rect l="0" t="0" r="r" b="b"/>
                <a:pathLst>
                  <a:path w="2246" h="898">
                    <a:moveTo>
                      <a:pt x="121" y="898"/>
                    </a:moveTo>
                    <a:lnTo>
                      <a:pt x="2125" y="898"/>
                    </a:lnTo>
                    <a:cubicBezTo>
                      <a:pt x="2192" y="898"/>
                      <a:pt x="2246" y="844"/>
                      <a:pt x="2246" y="777"/>
                    </a:cubicBezTo>
                    <a:cubicBezTo>
                      <a:pt x="2246" y="777"/>
                      <a:pt x="2246" y="777"/>
                      <a:pt x="2246" y="777"/>
                    </a:cubicBezTo>
                    <a:lnTo>
                      <a:pt x="2246" y="120"/>
                    </a:lnTo>
                    <a:cubicBezTo>
                      <a:pt x="2246" y="54"/>
                      <a:pt x="2192" y="0"/>
                      <a:pt x="2125" y="0"/>
                    </a:cubicBezTo>
                    <a:lnTo>
                      <a:pt x="2125" y="0"/>
                    </a:lnTo>
                    <a:lnTo>
                      <a:pt x="121" y="0"/>
                    </a:lnTo>
                    <a:cubicBezTo>
                      <a:pt x="54" y="0"/>
                      <a:pt x="0" y="54"/>
                      <a:pt x="0" y="120"/>
                    </a:cubicBezTo>
                    <a:lnTo>
                      <a:pt x="0" y="777"/>
                    </a:lnTo>
                    <a:cubicBezTo>
                      <a:pt x="0" y="844"/>
                      <a:pt x="54" y="898"/>
                      <a:pt x="121" y="898"/>
                    </a:cubicBezTo>
                    <a:close/>
                  </a:path>
                </a:pathLst>
              </a:custGeom>
              <a:solidFill>
                <a:srgbClr val="0099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08268" name="Rectangle 12"/>
              <p:cNvSpPr>
                <a:spLocks noChangeArrowheads="1"/>
              </p:cNvSpPr>
              <p:nvPr/>
            </p:nvSpPr>
            <p:spPr bwMode="auto">
              <a:xfrm>
                <a:off x="3202" y="2949"/>
                <a:ext cx="466"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FFFFFF"/>
                    </a:solidFill>
                    <a:effectLst/>
                    <a:latin typeface="Arial" pitchFamily="34" charset="0"/>
                    <a:cs typeface="Arial" pitchFamily="34" charset="0"/>
                  </a:rPr>
                  <a:t>CODE region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69" name="Freeform 13"/>
              <p:cNvSpPr>
                <a:spLocks/>
              </p:cNvSpPr>
              <p:nvPr/>
            </p:nvSpPr>
            <p:spPr bwMode="auto">
              <a:xfrm>
                <a:off x="3039" y="2521"/>
                <a:ext cx="752" cy="302"/>
              </a:xfrm>
              <a:custGeom>
                <a:avLst/>
                <a:gdLst/>
                <a:ahLst/>
                <a:cxnLst>
                  <a:cxn ang="0">
                    <a:pos x="121" y="899"/>
                  </a:cxn>
                  <a:cxn ang="0">
                    <a:pos x="2125" y="899"/>
                  </a:cxn>
                  <a:cxn ang="0">
                    <a:pos x="2246" y="778"/>
                  </a:cxn>
                  <a:cxn ang="0">
                    <a:pos x="2246" y="778"/>
                  </a:cxn>
                  <a:cxn ang="0">
                    <a:pos x="2246" y="121"/>
                  </a:cxn>
                  <a:cxn ang="0">
                    <a:pos x="2125" y="0"/>
                  </a:cxn>
                  <a:cxn ang="0">
                    <a:pos x="121" y="0"/>
                  </a:cxn>
                  <a:cxn ang="0">
                    <a:pos x="0" y="121"/>
                  </a:cxn>
                  <a:cxn ang="0">
                    <a:pos x="0" y="778"/>
                  </a:cxn>
                  <a:cxn ang="0">
                    <a:pos x="121" y="899"/>
                  </a:cxn>
                </a:cxnLst>
                <a:rect l="0" t="0" r="r" b="b"/>
                <a:pathLst>
                  <a:path w="2246" h="899">
                    <a:moveTo>
                      <a:pt x="121" y="899"/>
                    </a:moveTo>
                    <a:lnTo>
                      <a:pt x="2125" y="899"/>
                    </a:lnTo>
                    <a:cubicBezTo>
                      <a:pt x="2192" y="899"/>
                      <a:pt x="2246" y="844"/>
                      <a:pt x="2246" y="778"/>
                    </a:cubicBezTo>
                    <a:cubicBezTo>
                      <a:pt x="2246" y="778"/>
                      <a:pt x="2246" y="778"/>
                      <a:pt x="2246" y="778"/>
                    </a:cubicBezTo>
                    <a:lnTo>
                      <a:pt x="2246" y="121"/>
                    </a:lnTo>
                    <a:cubicBezTo>
                      <a:pt x="2246" y="54"/>
                      <a:pt x="2192" y="0"/>
                      <a:pt x="2125" y="0"/>
                    </a:cubicBezTo>
                    <a:lnTo>
                      <a:pt x="121" y="0"/>
                    </a:lnTo>
                    <a:cubicBezTo>
                      <a:pt x="54" y="0"/>
                      <a:pt x="0" y="54"/>
                      <a:pt x="0" y="121"/>
                    </a:cubicBezTo>
                    <a:lnTo>
                      <a:pt x="0" y="778"/>
                    </a:lnTo>
                    <a:cubicBezTo>
                      <a:pt x="0" y="844"/>
                      <a:pt x="54" y="899"/>
                      <a:pt x="121" y="899"/>
                    </a:cubicBezTo>
                    <a:close/>
                  </a:path>
                </a:pathLst>
              </a:custGeom>
              <a:solidFill>
                <a:srgbClr val="0099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08270" name="Rectangle 14"/>
              <p:cNvSpPr>
                <a:spLocks noChangeArrowheads="1"/>
              </p:cNvSpPr>
              <p:nvPr/>
            </p:nvSpPr>
            <p:spPr bwMode="auto">
              <a:xfrm>
                <a:off x="3190" y="2632"/>
                <a:ext cx="472"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FFFFFF"/>
                    </a:solidFill>
                    <a:effectLst/>
                    <a:latin typeface="Arial" pitchFamily="34" charset="0"/>
                    <a:cs typeface="Arial" pitchFamily="34" charset="0"/>
                  </a:rPr>
                  <a:t>SRAM region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73" name="Rectangle 17"/>
              <p:cNvSpPr>
                <a:spLocks noChangeArrowheads="1"/>
              </p:cNvSpPr>
              <p:nvPr/>
            </p:nvSpPr>
            <p:spPr bwMode="auto">
              <a:xfrm>
                <a:off x="2521" y="2799"/>
                <a:ext cx="40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itchFamily="34" charset="0"/>
                    <a:cs typeface="Arial" pitchFamily="34" charset="0"/>
                  </a:rPr>
                  <a:t>0x20000000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76" name="Rectangle 20"/>
              <p:cNvSpPr>
                <a:spLocks noChangeArrowheads="1"/>
              </p:cNvSpPr>
              <p:nvPr/>
            </p:nvSpPr>
            <p:spPr bwMode="auto">
              <a:xfrm>
                <a:off x="2521" y="2460"/>
                <a:ext cx="40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itchFamily="34" charset="0"/>
                    <a:cs typeface="Arial" pitchFamily="34" charset="0"/>
                  </a:rPr>
                  <a:t>0x40000000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77" name="Freeform 21"/>
              <p:cNvSpPr>
                <a:spLocks/>
              </p:cNvSpPr>
              <p:nvPr/>
            </p:nvSpPr>
            <p:spPr bwMode="auto">
              <a:xfrm>
                <a:off x="3039" y="2203"/>
                <a:ext cx="752" cy="302"/>
              </a:xfrm>
              <a:custGeom>
                <a:avLst/>
                <a:gdLst/>
                <a:ahLst/>
                <a:cxnLst>
                  <a:cxn ang="0">
                    <a:pos x="121" y="898"/>
                  </a:cxn>
                  <a:cxn ang="0">
                    <a:pos x="2125" y="898"/>
                  </a:cxn>
                  <a:cxn ang="0">
                    <a:pos x="2246" y="777"/>
                  </a:cxn>
                  <a:cxn ang="0">
                    <a:pos x="2246" y="777"/>
                  </a:cxn>
                  <a:cxn ang="0">
                    <a:pos x="2246" y="121"/>
                  </a:cxn>
                  <a:cxn ang="0">
                    <a:pos x="2125" y="0"/>
                  </a:cxn>
                  <a:cxn ang="0">
                    <a:pos x="2125" y="0"/>
                  </a:cxn>
                  <a:cxn ang="0">
                    <a:pos x="121" y="0"/>
                  </a:cxn>
                  <a:cxn ang="0">
                    <a:pos x="0" y="121"/>
                  </a:cxn>
                  <a:cxn ang="0">
                    <a:pos x="0" y="777"/>
                  </a:cxn>
                  <a:cxn ang="0">
                    <a:pos x="121" y="898"/>
                  </a:cxn>
                </a:cxnLst>
                <a:rect l="0" t="0" r="r" b="b"/>
                <a:pathLst>
                  <a:path w="2246" h="898">
                    <a:moveTo>
                      <a:pt x="121" y="898"/>
                    </a:moveTo>
                    <a:lnTo>
                      <a:pt x="2125" y="898"/>
                    </a:lnTo>
                    <a:cubicBezTo>
                      <a:pt x="2192" y="898"/>
                      <a:pt x="2246" y="844"/>
                      <a:pt x="2246" y="777"/>
                    </a:cubicBezTo>
                    <a:cubicBezTo>
                      <a:pt x="2246" y="777"/>
                      <a:pt x="2246" y="777"/>
                      <a:pt x="2246" y="777"/>
                    </a:cubicBezTo>
                    <a:lnTo>
                      <a:pt x="2246" y="121"/>
                    </a:lnTo>
                    <a:cubicBezTo>
                      <a:pt x="2246" y="54"/>
                      <a:pt x="2192" y="0"/>
                      <a:pt x="2125" y="0"/>
                    </a:cubicBezTo>
                    <a:lnTo>
                      <a:pt x="2125" y="0"/>
                    </a:lnTo>
                    <a:lnTo>
                      <a:pt x="121" y="0"/>
                    </a:lnTo>
                    <a:cubicBezTo>
                      <a:pt x="54" y="0"/>
                      <a:pt x="0" y="54"/>
                      <a:pt x="0" y="121"/>
                    </a:cubicBezTo>
                    <a:lnTo>
                      <a:pt x="0" y="777"/>
                    </a:lnTo>
                    <a:cubicBezTo>
                      <a:pt x="0" y="844"/>
                      <a:pt x="54" y="898"/>
                      <a:pt x="121" y="898"/>
                    </a:cubicBezTo>
                    <a:close/>
                  </a:path>
                </a:pathLst>
              </a:custGeom>
              <a:solidFill>
                <a:srgbClr val="0099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08278" name="Rectangle 22"/>
              <p:cNvSpPr>
                <a:spLocks noChangeArrowheads="1"/>
              </p:cNvSpPr>
              <p:nvPr/>
            </p:nvSpPr>
            <p:spPr bwMode="auto">
              <a:xfrm>
                <a:off x="3120" y="2310"/>
                <a:ext cx="606"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FFFFFF"/>
                    </a:solidFill>
                    <a:effectLst/>
                    <a:latin typeface="Arial" pitchFamily="34" charset="0"/>
                    <a:cs typeface="Arial" pitchFamily="34" charset="0"/>
                  </a:rPr>
                  <a:t>Peripheral region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79" name="Freeform 23"/>
              <p:cNvSpPr>
                <a:spLocks/>
              </p:cNvSpPr>
              <p:nvPr/>
            </p:nvSpPr>
            <p:spPr bwMode="auto">
              <a:xfrm>
                <a:off x="3039" y="1868"/>
                <a:ext cx="752" cy="301"/>
              </a:xfrm>
              <a:custGeom>
                <a:avLst/>
                <a:gdLst/>
                <a:ahLst/>
                <a:cxnLst>
                  <a:cxn ang="0">
                    <a:pos x="121" y="898"/>
                  </a:cxn>
                  <a:cxn ang="0">
                    <a:pos x="2125" y="898"/>
                  </a:cxn>
                  <a:cxn ang="0">
                    <a:pos x="2246" y="777"/>
                  </a:cxn>
                  <a:cxn ang="0">
                    <a:pos x="2246" y="777"/>
                  </a:cxn>
                  <a:cxn ang="0">
                    <a:pos x="2246" y="121"/>
                  </a:cxn>
                  <a:cxn ang="0">
                    <a:pos x="2125" y="0"/>
                  </a:cxn>
                  <a:cxn ang="0">
                    <a:pos x="121" y="0"/>
                  </a:cxn>
                  <a:cxn ang="0">
                    <a:pos x="0" y="121"/>
                  </a:cxn>
                  <a:cxn ang="0">
                    <a:pos x="0" y="777"/>
                  </a:cxn>
                  <a:cxn ang="0">
                    <a:pos x="121" y="898"/>
                  </a:cxn>
                </a:cxnLst>
                <a:rect l="0" t="0" r="r" b="b"/>
                <a:pathLst>
                  <a:path w="2246" h="898">
                    <a:moveTo>
                      <a:pt x="121" y="898"/>
                    </a:moveTo>
                    <a:lnTo>
                      <a:pt x="2125" y="898"/>
                    </a:lnTo>
                    <a:cubicBezTo>
                      <a:pt x="2192" y="898"/>
                      <a:pt x="2246" y="844"/>
                      <a:pt x="2246" y="777"/>
                    </a:cubicBezTo>
                    <a:cubicBezTo>
                      <a:pt x="2246" y="777"/>
                      <a:pt x="2246" y="777"/>
                      <a:pt x="2246" y="777"/>
                    </a:cubicBezTo>
                    <a:lnTo>
                      <a:pt x="2246" y="121"/>
                    </a:lnTo>
                    <a:cubicBezTo>
                      <a:pt x="2246" y="54"/>
                      <a:pt x="2192" y="0"/>
                      <a:pt x="2125" y="0"/>
                    </a:cubicBezTo>
                    <a:lnTo>
                      <a:pt x="121" y="0"/>
                    </a:lnTo>
                    <a:cubicBezTo>
                      <a:pt x="54" y="0"/>
                      <a:pt x="0" y="54"/>
                      <a:pt x="0" y="121"/>
                    </a:cubicBezTo>
                    <a:lnTo>
                      <a:pt x="0" y="777"/>
                    </a:lnTo>
                    <a:cubicBezTo>
                      <a:pt x="0" y="844"/>
                      <a:pt x="54" y="898"/>
                      <a:pt x="121" y="898"/>
                    </a:cubicBezTo>
                    <a:close/>
                  </a:path>
                </a:pathLst>
              </a:custGeom>
              <a:solidFill>
                <a:srgbClr val="0099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08280" name="Rectangle 24"/>
              <p:cNvSpPr>
                <a:spLocks noChangeArrowheads="1"/>
              </p:cNvSpPr>
              <p:nvPr/>
            </p:nvSpPr>
            <p:spPr bwMode="auto">
              <a:xfrm>
                <a:off x="3216" y="1976"/>
                <a:ext cx="423"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FFFFFF"/>
                    </a:solidFill>
                    <a:effectLst/>
                    <a:latin typeface="Arial" pitchFamily="34" charset="0"/>
                    <a:cs typeface="Arial" pitchFamily="34" charset="0"/>
                  </a:rPr>
                  <a:t>RAM region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81" name="Freeform 25"/>
              <p:cNvSpPr>
                <a:spLocks/>
              </p:cNvSpPr>
              <p:nvPr/>
            </p:nvSpPr>
            <p:spPr bwMode="auto">
              <a:xfrm>
                <a:off x="3039" y="1532"/>
                <a:ext cx="752" cy="302"/>
              </a:xfrm>
              <a:custGeom>
                <a:avLst/>
                <a:gdLst/>
                <a:ahLst/>
                <a:cxnLst>
                  <a:cxn ang="0">
                    <a:pos x="121" y="898"/>
                  </a:cxn>
                  <a:cxn ang="0">
                    <a:pos x="2125" y="898"/>
                  </a:cxn>
                  <a:cxn ang="0">
                    <a:pos x="2246" y="777"/>
                  </a:cxn>
                  <a:cxn ang="0">
                    <a:pos x="2246" y="777"/>
                  </a:cxn>
                  <a:cxn ang="0">
                    <a:pos x="2246" y="121"/>
                  </a:cxn>
                  <a:cxn ang="0">
                    <a:pos x="2125" y="0"/>
                  </a:cxn>
                  <a:cxn ang="0">
                    <a:pos x="2125" y="0"/>
                  </a:cxn>
                  <a:cxn ang="0">
                    <a:pos x="121" y="0"/>
                  </a:cxn>
                  <a:cxn ang="0">
                    <a:pos x="0" y="121"/>
                  </a:cxn>
                  <a:cxn ang="0">
                    <a:pos x="0" y="777"/>
                  </a:cxn>
                  <a:cxn ang="0">
                    <a:pos x="121" y="898"/>
                  </a:cxn>
                </a:cxnLst>
                <a:rect l="0" t="0" r="r" b="b"/>
                <a:pathLst>
                  <a:path w="2246" h="898">
                    <a:moveTo>
                      <a:pt x="121" y="898"/>
                    </a:moveTo>
                    <a:lnTo>
                      <a:pt x="2125" y="898"/>
                    </a:lnTo>
                    <a:cubicBezTo>
                      <a:pt x="2192" y="898"/>
                      <a:pt x="2246" y="844"/>
                      <a:pt x="2246" y="777"/>
                    </a:cubicBezTo>
                    <a:cubicBezTo>
                      <a:pt x="2246" y="777"/>
                      <a:pt x="2246" y="777"/>
                      <a:pt x="2246" y="777"/>
                    </a:cubicBezTo>
                    <a:lnTo>
                      <a:pt x="2246" y="121"/>
                    </a:lnTo>
                    <a:cubicBezTo>
                      <a:pt x="2246" y="54"/>
                      <a:pt x="2192" y="0"/>
                      <a:pt x="2125" y="0"/>
                    </a:cubicBezTo>
                    <a:lnTo>
                      <a:pt x="2125" y="0"/>
                    </a:lnTo>
                    <a:lnTo>
                      <a:pt x="121" y="0"/>
                    </a:lnTo>
                    <a:cubicBezTo>
                      <a:pt x="54" y="0"/>
                      <a:pt x="0" y="54"/>
                      <a:pt x="0" y="121"/>
                    </a:cubicBezTo>
                    <a:lnTo>
                      <a:pt x="0" y="777"/>
                    </a:lnTo>
                    <a:cubicBezTo>
                      <a:pt x="0" y="844"/>
                      <a:pt x="54" y="898"/>
                      <a:pt x="121" y="898"/>
                    </a:cubicBezTo>
                    <a:close/>
                  </a:path>
                </a:pathLst>
              </a:custGeom>
              <a:solidFill>
                <a:srgbClr val="0099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08282" name="Rectangle 26"/>
              <p:cNvSpPr>
                <a:spLocks noChangeArrowheads="1"/>
              </p:cNvSpPr>
              <p:nvPr/>
            </p:nvSpPr>
            <p:spPr bwMode="auto">
              <a:xfrm>
                <a:off x="3179" y="1643"/>
                <a:ext cx="488"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FFFFFF"/>
                    </a:solidFill>
                    <a:effectLst/>
                    <a:latin typeface="Arial" pitchFamily="34" charset="0"/>
                    <a:cs typeface="Arial" pitchFamily="34" charset="0"/>
                  </a:rPr>
                  <a:t>Device region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85" name="Rectangle 29"/>
              <p:cNvSpPr>
                <a:spLocks noChangeArrowheads="1"/>
              </p:cNvSpPr>
              <p:nvPr/>
            </p:nvSpPr>
            <p:spPr bwMode="auto">
              <a:xfrm>
                <a:off x="2521" y="2127"/>
                <a:ext cx="40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itchFamily="34" charset="0"/>
                    <a:cs typeface="Arial" pitchFamily="34" charset="0"/>
                  </a:rPr>
                  <a:t>0x60000000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88" name="Rectangle 32"/>
              <p:cNvSpPr>
                <a:spLocks noChangeArrowheads="1"/>
              </p:cNvSpPr>
              <p:nvPr/>
            </p:nvSpPr>
            <p:spPr bwMode="auto">
              <a:xfrm>
                <a:off x="2521" y="1794"/>
                <a:ext cx="408"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itchFamily="34" charset="0"/>
                    <a:cs typeface="Arial" pitchFamily="34" charset="0"/>
                  </a:rPr>
                  <a:t>0xA0000000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89" name="Freeform 33"/>
              <p:cNvSpPr>
                <a:spLocks/>
              </p:cNvSpPr>
              <p:nvPr/>
            </p:nvSpPr>
            <p:spPr bwMode="auto">
              <a:xfrm>
                <a:off x="3039" y="1197"/>
                <a:ext cx="752" cy="302"/>
              </a:xfrm>
              <a:custGeom>
                <a:avLst/>
                <a:gdLst/>
                <a:ahLst/>
                <a:cxnLst>
                  <a:cxn ang="0">
                    <a:pos x="121" y="898"/>
                  </a:cxn>
                  <a:cxn ang="0">
                    <a:pos x="2125" y="898"/>
                  </a:cxn>
                  <a:cxn ang="0">
                    <a:pos x="2246" y="777"/>
                  </a:cxn>
                  <a:cxn ang="0">
                    <a:pos x="2246" y="777"/>
                  </a:cxn>
                  <a:cxn ang="0">
                    <a:pos x="2246" y="121"/>
                  </a:cxn>
                  <a:cxn ang="0">
                    <a:pos x="2125" y="0"/>
                  </a:cxn>
                  <a:cxn ang="0">
                    <a:pos x="121" y="0"/>
                  </a:cxn>
                  <a:cxn ang="0">
                    <a:pos x="0" y="121"/>
                  </a:cxn>
                  <a:cxn ang="0">
                    <a:pos x="0" y="121"/>
                  </a:cxn>
                  <a:cxn ang="0">
                    <a:pos x="0" y="777"/>
                  </a:cxn>
                  <a:cxn ang="0">
                    <a:pos x="121" y="898"/>
                  </a:cxn>
                </a:cxnLst>
                <a:rect l="0" t="0" r="r" b="b"/>
                <a:pathLst>
                  <a:path w="2246" h="898">
                    <a:moveTo>
                      <a:pt x="121" y="898"/>
                    </a:moveTo>
                    <a:lnTo>
                      <a:pt x="2125" y="898"/>
                    </a:lnTo>
                    <a:cubicBezTo>
                      <a:pt x="2192" y="898"/>
                      <a:pt x="2246" y="844"/>
                      <a:pt x="2246" y="777"/>
                    </a:cubicBezTo>
                    <a:cubicBezTo>
                      <a:pt x="2246" y="777"/>
                      <a:pt x="2246" y="777"/>
                      <a:pt x="2246" y="777"/>
                    </a:cubicBezTo>
                    <a:lnTo>
                      <a:pt x="2246" y="121"/>
                    </a:lnTo>
                    <a:cubicBezTo>
                      <a:pt x="2246" y="54"/>
                      <a:pt x="2192" y="0"/>
                      <a:pt x="2125" y="0"/>
                    </a:cubicBezTo>
                    <a:lnTo>
                      <a:pt x="121" y="0"/>
                    </a:lnTo>
                    <a:cubicBezTo>
                      <a:pt x="54" y="0"/>
                      <a:pt x="0" y="54"/>
                      <a:pt x="0" y="121"/>
                    </a:cubicBezTo>
                    <a:lnTo>
                      <a:pt x="0" y="121"/>
                    </a:lnTo>
                    <a:lnTo>
                      <a:pt x="0" y="777"/>
                    </a:lnTo>
                    <a:cubicBezTo>
                      <a:pt x="0" y="844"/>
                      <a:pt x="54" y="898"/>
                      <a:pt x="121" y="898"/>
                    </a:cubicBezTo>
                    <a:close/>
                  </a:path>
                </a:pathLst>
              </a:custGeom>
              <a:solidFill>
                <a:srgbClr val="0099C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08290" name="Rectangle 34"/>
              <p:cNvSpPr>
                <a:spLocks noChangeArrowheads="1"/>
              </p:cNvSpPr>
              <p:nvPr/>
            </p:nvSpPr>
            <p:spPr bwMode="auto">
              <a:xfrm>
                <a:off x="3168" y="1305"/>
                <a:ext cx="514" cy="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FFFFFF"/>
                    </a:solidFill>
                    <a:effectLst/>
                    <a:latin typeface="Arial" pitchFamily="34" charset="0"/>
                    <a:cs typeface="Arial" pitchFamily="34" charset="0"/>
                  </a:rPr>
                  <a:t>System region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293" name="Rectangle 37"/>
              <p:cNvSpPr>
                <a:spLocks noChangeArrowheads="1"/>
              </p:cNvSpPr>
              <p:nvPr/>
            </p:nvSpPr>
            <p:spPr bwMode="auto">
              <a:xfrm>
                <a:off x="2521" y="1455"/>
                <a:ext cx="408"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itchFamily="34" charset="0"/>
                    <a:cs typeface="Arial" pitchFamily="34" charset="0"/>
                  </a:rPr>
                  <a:t>0xE0000000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301" name="Rectangle 45"/>
              <p:cNvSpPr>
                <a:spLocks noChangeArrowheads="1"/>
              </p:cNvSpPr>
              <p:nvPr/>
            </p:nvSpPr>
            <p:spPr bwMode="auto">
              <a:xfrm>
                <a:off x="4988" y="1202"/>
                <a:ext cx="2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000000"/>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303" name="Rectangle 47"/>
              <p:cNvSpPr>
                <a:spLocks noChangeArrowheads="1"/>
              </p:cNvSpPr>
              <p:nvPr/>
            </p:nvSpPr>
            <p:spPr bwMode="auto">
              <a:xfrm>
                <a:off x="5187" y="1202"/>
                <a:ext cx="2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rgbClr val="000000"/>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306" name="Rectangle 50"/>
              <p:cNvSpPr>
                <a:spLocks noChangeArrowheads="1"/>
              </p:cNvSpPr>
              <p:nvPr/>
            </p:nvSpPr>
            <p:spPr bwMode="auto">
              <a:xfrm>
                <a:off x="4056" y="2954"/>
                <a:ext cx="622" cy="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cs typeface="Arial" pitchFamily="34" charset="0"/>
                  </a:rPr>
                  <a:t>Program flash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08307" name="Rectangle 51"/>
              <p:cNvSpPr>
                <a:spLocks noChangeArrowheads="1"/>
              </p:cNvSpPr>
              <p:nvPr/>
            </p:nvSpPr>
            <p:spPr bwMode="auto">
              <a:xfrm>
                <a:off x="4217" y="2615"/>
                <a:ext cx="289" cy="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cs typeface="Arial" pitchFamily="34" charset="0"/>
                  </a:rPr>
                  <a:t>SRAM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08308" name="Rectangle 52"/>
              <p:cNvSpPr>
                <a:spLocks noChangeArrowheads="1"/>
              </p:cNvSpPr>
              <p:nvPr/>
            </p:nvSpPr>
            <p:spPr bwMode="auto">
              <a:xfrm>
                <a:off x="4109" y="2282"/>
                <a:ext cx="451" cy="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100" b="1" dirty="0" smtClean="0">
                    <a:solidFill>
                      <a:srgbClr val="000000"/>
                    </a:solidFill>
                    <a:latin typeface="Arial" pitchFamily="34" charset="0"/>
                    <a:cs typeface="Arial" pitchFamily="34" charset="0"/>
                  </a:rPr>
                  <a:t>P</a:t>
                </a:r>
                <a:r>
                  <a:rPr kumimoji="0" lang="en-US" sz="1100" b="1" i="0" u="none" strike="noStrike" cap="none" normalizeH="0" baseline="0" dirty="0" smtClean="0">
                    <a:ln>
                      <a:noFill/>
                    </a:ln>
                    <a:solidFill>
                      <a:srgbClr val="000000"/>
                    </a:solidFill>
                    <a:effectLst/>
                    <a:latin typeface="Arial" pitchFamily="34" charset="0"/>
                    <a:cs typeface="Arial" pitchFamily="34" charset="0"/>
                  </a:rPr>
                  <a:t>eripherals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309" name="Rectangle 53"/>
              <p:cNvSpPr>
                <a:spLocks noChangeArrowheads="1"/>
              </p:cNvSpPr>
              <p:nvPr/>
            </p:nvSpPr>
            <p:spPr bwMode="auto">
              <a:xfrm>
                <a:off x="4002" y="1949"/>
                <a:ext cx="729" cy="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000000"/>
                    </a:solidFill>
                    <a:effectLst/>
                    <a:latin typeface="Arial" pitchFamily="34" charset="0"/>
                    <a:cs typeface="Arial" pitchFamily="34" charset="0"/>
                  </a:rPr>
                  <a:t>Off chip memory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8310" name="Rectangle 54"/>
              <p:cNvSpPr>
                <a:spLocks noChangeArrowheads="1"/>
              </p:cNvSpPr>
              <p:nvPr/>
            </p:nvSpPr>
            <p:spPr bwMode="auto">
              <a:xfrm>
                <a:off x="3938" y="1610"/>
                <a:ext cx="857" cy="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000000"/>
                    </a:solidFill>
                    <a:effectLst/>
                    <a:latin typeface="Arial" pitchFamily="34" charset="0"/>
                    <a:cs typeface="Arial" pitchFamily="34" charset="0"/>
                  </a:rPr>
                  <a:t>Off chip peripherals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65" name="TextBox 64"/>
            <p:cNvSpPr txBox="1"/>
            <p:nvPr/>
          </p:nvSpPr>
          <p:spPr>
            <a:xfrm>
              <a:off x="6060453" y="1917993"/>
              <a:ext cx="1584176" cy="430887"/>
            </a:xfrm>
            <a:prstGeom prst="rect">
              <a:avLst/>
            </a:prstGeom>
            <a:noFill/>
          </p:spPr>
          <p:txBody>
            <a:bodyPr wrap="square" rtlCol="0">
              <a:spAutoFit/>
            </a:bodyPr>
            <a:lstStyle/>
            <a:p>
              <a:pPr algn="ctr"/>
              <a:r>
                <a:rPr lang="en-GB" sz="1100" b="1" dirty="0" smtClean="0"/>
                <a:t>System components</a:t>
              </a:r>
            </a:p>
            <a:p>
              <a:pPr algn="ctr"/>
              <a:r>
                <a:rPr lang="en-GB" sz="1100" b="1" dirty="0" smtClean="0"/>
                <a:t>and debug</a:t>
              </a:r>
              <a:endParaRPr lang="en-GB" sz="1100" b="1" dirty="0"/>
            </a:p>
          </p:txBody>
        </p:sp>
      </p:grpSp>
      <p:sp>
        <p:nvSpPr>
          <p:cNvPr id="41" name="Espace réservé du numéro de diapositive 10"/>
          <p:cNvSpPr>
            <a:spLocks noGrp="1"/>
          </p:cNvSpPr>
          <p:nvPr>
            <p:ph type="sldNum" sz="quarter" idx="12"/>
          </p:nvPr>
        </p:nvSpPr>
        <p:spPr>
          <a:xfrm>
            <a:off x="8617744" y="638712"/>
            <a:ext cx="544994" cy="198000"/>
          </a:xfrm>
        </p:spPr>
        <p:txBody>
          <a:bodyPr/>
          <a:lstStyle/>
          <a:p>
            <a:fld id="{5B31B9E4-8E4D-4C86-BFD7-412B282B373B}" type="slidenum">
              <a:rPr lang="fr-FR" smtClean="0"/>
              <a:pPr/>
              <a:t>50</a:t>
            </a:fld>
            <a:endParaRPr lang="fr-FR"/>
          </a:p>
        </p:txBody>
      </p:sp>
      <p:pic>
        <p:nvPicPr>
          <p:cNvPr id="42" name="Picture 41" descr="branding_STM32-F0.png"/>
          <p:cNvPicPr>
            <a:picLocks noChangeAspect="1"/>
          </p:cNvPicPr>
          <p:nvPr/>
        </p:nvPicPr>
        <p:blipFill>
          <a:blip r:embed="rId3" cstate="print"/>
          <a:stretch>
            <a:fillRect/>
          </a:stretch>
        </p:blipFill>
        <p:spPr>
          <a:xfrm>
            <a:off x="8235871" y="6118759"/>
            <a:ext cx="512842" cy="397333"/>
          </a:xfrm>
          <a:prstGeom prst="rect">
            <a:avLst/>
          </a:prstGeom>
        </p:spPr>
      </p:pic>
      <p:sp>
        <p:nvSpPr>
          <p:cNvPr id="2" name="TextBox 1"/>
          <p:cNvSpPr txBox="1"/>
          <p:nvPr/>
        </p:nvSpPr>
        <p:spPr>
          <a:xfrm>
            <a:off x="5098763" y="3409255"/>
            <a:ext cx="553357" cy="307777"/>
          </a:xfrm>
          <a:prstGeom prst="rect">
            <a:avLst/>
          </a:prstGeom>
          <a:noFill/>
        </p:spPr>
        <p:txBody>
          <a:bodyPr wrap="none" rtlCol="0">
            <a:spAutoFit/>
          </a:bodyPr>
          <a:lstStyle/>
          <a:p>
            <a:r>
              <a:rPr lang="en-US" sz="1400" dirty="0" smtClean="0"/>
              <a:t>(XN)</a:t>
            </a:r>
            <a:endParaRPr lang="en-US" sz="1400" dirty="0"/>
          </a:p>
        </p:txBody>
      </p:sp>
      <p:sp>
        <p:nvSpPr>
          <p:cNvPr id="43" name="TextBox 42"/>
          <p:cNvSpPr txBox="1"/>
          <p:nvPr/>
        </p:nvSpPr>
        <p:spPr>
          <a:xfrm>
            <a:off x="5098763" y="2158660"/>
            <a:ext cx="553357" cy="307777"/>
          </a:xfrm>
          <a:prstGeom prst="rect">
            <a:avLst/>
          </a:prstGeom>
          <a:noFill/>
        </p:spPr>
        <p:txBody>
          <a:bodyPr wrap="none" rtlCol="0">
            <a:spAutoFit/>
          </a:bodyPr>
          <a:lstStyle/>
          <a:p>
            <a:r>
              <a:rPr lang="en-US" sz="1400" dirty="0" smtClean="0"/>
              <a:t>(XN)</a:t>
            </a:r>
            <a:endParaRPr lang="en-US" sz="1400" dirty="0"/>
          </a:p>
        </p:txBody>
      </p:sp>
      <p:sp>
        <p:nvSpPr>
          <p:cNvPr id="44" name="TextBox 43"/>
          <p:cNvSpPr txBox="1"/>
          <p:nvPr/>
        </p:nvSpPr>
        <p:spPr>
          <a:xfrm>
            <a:off x="5098763" y="1528396"/>
            <a:ext cx="553357" cy="307777"/>
          </a:xfrm>
          <a:prstGeom prst="rect">
            <a:avLst/>
          </a:prstGeom>
          <a:noFill/>
        </p:spPr>
        <p:txBody>
          <a:bodyPr wrap="none" rtlCol="0">
            <a:spAutoFit/>
          </a:bodyPr>
          <a:lstStyle/>
          <a:p>
            <a:r>
              <a:rPr lang="en-US" sz="1400" dirty="0" smtClean="0"/>
              <a:t>(XN)</a:t>
            </a:r>
            <a:endParaRPr lang="en-US" sz="1400" dirty="0"/>
          </a:p>
        </p:txBody>
      </p:sp>
    </p:spTree>
    <p:extLst>
      <p:ext uri="{BB962C8B-B14F-4D97-AF65-F5344CB8AC3E}">
        <p14:creationId xmlns:p14="http://schemas.microsoft.com/office/powerpoint/2010/main" val="30088694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GB" dirty="0" smtClean="0"/>
              <a:t>Core Registers</a:t>
            </a:r>
          </a:p>
        </p:txBody>
      </p:sp>
      <p:sp>
        <p:nvSpPr>
          <p:cNvPr id="19459" name="Rectangle 3"/>
          <p:cNvSpPr>
            <a:spLocks noGrp="1" noChangeArrowheads="1"/>
          </p:cNvSpPr>
          <p:nvPr>
            <p:ph idx="1"/>
          </p:nvPr>
        </p:nvSpPr>
        <p:spPr>
          <a:xfrm>
            <a:off x="575557" y="1229846"/>
            <a:ext cx="5004556" cy="4970591"/>
          </a:xfrm>
        </p:spPr>
        <p:txBody>
          <a:bodyPr wrap="square">
            <a:spAutoFit/>
          </a:bodyPr>
          <a:lstStyle/>
          <a:p>
            <a:pPr eaLnBrk="1" hangingPunct="1">
              <a:defRPr/>
            </a:pPr>
            <a:r>
              <a:rPr lang="en-GB" b="1" dirty="0" smtClean="0"/>
              <a:t>All registers are 32-bit wide</a:t>
            </a:r>
          </a:p>
          <a:p>
            <a:pPr marL="265113" lvl="1" indent="-265113">
              <a:defRPr/>
            </a:pPr>
            <a:r>
              <a:rPr lang="en-GB" sz="1800" dirty="0" smtClean="0"/>
              <a:t>Instructions exist to efficiently support packed 8/16/32-bit data in memory</a:t>
            </a:r>
            <a:endParaRPr lang="en-GB" b="1" dirty="0" smtClean="0"/>
          </a:p>
          <a:p>
            <a:pPr eaLnBrk="1" hangingPunct="1">
              <a:defRPr/>
            </a:pPr>
            <a:r>
              <a:rPr lang="en-GB" b="1" dirty="0" smtClean="0"/>
              <a:t>13 general purpose registers</a:t>
            </a:r>
          </a:p>
          <a:p>
            <a:pPr lvl="1">
              <a:defRPr/>
            </a:pPr>
            <a:r>
              <a:rPr lang="en-GB" sz="1800" dirty="0" smtClean="0"/>
              <a:t>Registers r0 – r7 (</a:t>
            </a:r>
            <a:r>
              <a:rPr lang="en-GB" sz="1800" b="1" dirty="0" smtClean="0">
                <a:solidFill>
                  <a:schemeClr val="accent2"/>
                </a:solidFill>
              </a:rPr>
              <a:t>Low registers</a:t>
            </a:r>
            <a:r>
              <a:rPr lang="en-GB" sz="1800" dirty="0" smtClean="0"/>
              <a:t>)</a:t>
            </a:r>
          </a:p>
          <a:p>
            <a:pPr lvl="1">
              <a:defRPr/>
            </a:pPr>
            <a:r>
              <a:rPr lang="en-GB" sz="1800" dirty="0" smtClean="0"/>
              <a:t>Registers r8 – r12 (</a:t>
            </a:r>
            <a:r>
              <a:rPr lang="en-GB" sz="1800" b="1" dirty="0" smtClean="0">
                <a:solidFill>
                  <a:schemeClr val="accent2">
                    <a:lumMod val="50000"/>
                  </a:schemeClr>
                </a:solidFill>
              </a:rPr>
              <a:t>High registers</a:t>
            </a:r>
            <a:r>
              <a:rPr lang="en-GB" sz="1800" dirty="0" smtClean="0"/>
              <a:t>)</a:t>
            </a:r>
            <a:endParaRPr lang="en-GB" b="1" dirty="0" smtClean="0"/>
          </a:p>
          <a:p>
            <a:pPr eaLnBrk="1" hangingPunct="1">
              <a:defRPr/>
            </a:pPr>
            <a:r>
              <a:rPr lang="en-GB" b="1" dirty="0" smtClean="0"/>
              <a:t>Only 3 special registers</a:t>
            </a:r>
            <a:r>
              <a:rPr lang="en-GB" sz="1400" dirty="0" smtClean="0"/>
              <a:t> (MRS, MSR)</a:t>
            </a:r>
            <a:endParaRPr lang="en-GB" dirty="0" smtClean="0"/>
          </a:p>
          <a:p>
            <a:pPr lvl="1">
              <a:defRPr/>
            </a:pPr>
            <a:r>
              <a:rPr lang="en-GB" sz="1800" dirty="0" smtClean="0"/>
              <a:t>Stack Pointer (SP) – r13</a:t>
            </a:r>
          </a:p>
          <a:p>
            <a:pPr lvl="1">
              <a:defRPr/>
            </a:pPr>
            <a:r>
              <a:rPr lang="en-GB" sz="1800" dirty="0" smtClean="0"/>
              <a:t>Link Register (LR) – r14</a:t>
            </a:r>
          </a:p>
          <a:p>
            <a:pPr lvl="1">
              <a:defRPr/>
            </a:pPr>
            <a:r>
              <a:rPr lang="en-GB" sz="1800" dirty="0" smtClean="0"/>
              <a:t>Program Counter (PC) – r15</a:t>
            </a:r>
            <a:endParaRPr lang="en-GB" sz="800" b="1" dirty="0" smtClean="0"/>
          </a:p>
          <a:p>
            <a:pPr eaLnBrk="1" hangingPunct="1">
              <a:defRPr/>
            </a:pPr>
            <a:r>
              <a:rPr lang="en-GB" b="1" dirty="0" smtClean="0"/>
              <a:t>Program Status Register</a:t>
            </a:r>
          </a:p>
          <a:p>
            <a:pPr marL="355600" lvl="1" indent="0">
              <a:buNone/>
              <a:defRPr/>
            </a:pPr>
            <a:r>
              <a:rPr lang="en-GB" dirty="0" smtClean="0"/>
              <a:t>(Application / Interrupt / Execution)</a:t>
            </a:r>
          </a:p>
        </p:txBody>
      </p:sp>
      <p:sp>
        <p:nvSpPr>
          <p:cNvPr id="29700" name="Rectangle 4"/>
          <p:cNvSpPr>
            <a:spLocks noChangeArrowheads="1"/>
          </p:cNvSpPr>
          <p:nvPr/>
        </p:nvSpPr>
        <p:spPr bwMode="auto">
          <a:xfrm>
            <a:off x="6373788" y="1025525"/>
            <a:ext cx="1693863" cy="287338"/>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a:cs typeface="Arial" pitchFamily="34" charset="0"/>
              </a:rPr>
              <a:t>r0</a:t>
            </a:r>
          </a:p>
        </p:txBody>
      </p:sp>
      <p:sp>
        <p:nvSpPr>
          <p:cNvPr id="29701" name="Rectangle 5"/>
          <p:cNvSpPr>
            <a:spLocks noChangeArrowheads="1"/>
          </p:cNvSpPr>
          <p:nvPr/>
        </p:nvSpPr>
        <p:spPr bwMode="auto">
          <a:xfrm>
            <a:off x="6373788" y="1312863"/>
            <a:ext cx="1693863" cy="288925"/>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rgbClr val="002060"/>
                </a:solidFill>
                <a:cs typeface="Arial" pitchFamily="34" charset="0"/>
              </a:rPr>
              <a:t>r1</a:t>
            </a:r>
          </a:p>
        </p:txBody>
      </p:sp>
      <p:sp>
        <p:nvSpPr>
          <p:cNvPr id="29702" name="Rectangle 6"/>
          <p:cNvSpPr>
            <a:spLocks noChangeArrowheads="1"/>
          </p:cNvSpPr>
          <p:nvPr/>
        </p:nvSpPr>
        <p:spPr bwMode="auto">
          <a:xfrm>
            <a:off x="6373788" y="1601788"/>
            <a:ext cx="1693863" cy="287337"/>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r2</a:t>
            </a:r>
          </a:p>
        </p:txBody>
      </p:sp>
      <p:sp>
        <p:nvSpPr>
          <p:cNvPr id="29703" name="Rectangle 7"/>
          <p:cNvSpPr>
            <a:spLocks noChangeArrowheads="1"/>
          </p:cNvSpPr>
          <p:nvPr/>
        </p:nvSpPr>
        <p:spPr bwMode="auto">
          <a:xfrm>
            <a:off x="6373788" y="1889125"/>
            <a:ext cx="1693863" cy="287338"/>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a:cs typeface="Arial" pitchFamily="34" charset="0"/>
              </a:rPr>
              <a:t>r3</a:t>
            </a:r>
          </a:p>
        </p:txBody>
      </p:sp>
      <p:sp>
        <p:nvSpPr>
          <p:cNvPr id="29704" name="Rectangle 8"/>
          <p:cNvSpPr>
            <a:spLocks noChangeArrowheads="1"/>
          </p:cNvSpPr>
          <p:nvPr/>
        </p:nvSpPr>
        <p:spPr bwMode="auto">
          <a:xfrm>
            <a:off x="6373788" y="2176463"/>
            <a:ext cx="1693863" cy="287337"/>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r4</a:t>
            </a:r>
          </a:p>
        </p:txBody>
      </p:sp>
      <p:sp>
        <p:nvSpPr>
          <p:cNvPr id="29705" name="Rectangle 9"/>
          <p:cNvSpPr>
            <a:spLocks noChangeArrowheads="1"/>
          </p:cNvSpPr>
          <p:nvPr/>
        </p:nvSpPr>
        <p:spPr bwMode="auto">
          <a:xfrm>
            <a:off x="6373788" y="2463800"/>
            <a:ext cx="1693863" cy="288925"/>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r5</a:t>
            </a:r>
          </a:p>
        </p:txBody>
      </p:sp>
      <p:sp>
        <p:nvSpPr>
          <p:cNvPr id="29706" name="Rectangle 10"/>
          <p:cNvSpPr>
            <a:spLocks noChangeArrowheads="1"/>
          </p:cNvSpPr>
          <p:nvPr/>
        </p:nvSpPr>
        <p:spPr bwMode="auto">
          <a:xfrm>
            <a:off x="6373788" y="2752725"/>
            <a:ext cx="1693863" cy="287338"/>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r6</a:t>
            </a:r>
          </a:p>
        </p:txBody>
      </p:sp>
      <p:sp>
        <p:nvSpPr>
          <p:cNvPr id="29707" name="Rectangle 11"/>
          <p:cNvSpPr>
            <a:spLocks noChangeArrowheads="1"/>
          </p:cNvSpPr>
          <p:nvPr/>
        </p:nvSpPr>
        <p:spPr bwMode="auto">
          <a:xfrm>
            <a:off x="6373788" y="3040063"/>
            <a:ext cx="1693863" cy="287337"/>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r7</a:t>
            </a:r>
          </a:p>
        </p:txBody>
      </p:sp>
      <p:sp>
        <p:nvSpPr>
          <p:cNvPr id="29708" name="Rectangle 12"/>
          <p:cNvSpPr>
            <a:spLocks noChangeArrowheads="1"/>
          </p:cNvSpPr>
          <p:nvPr/>
        </p:nvSpPr>
        <p:spPr bwMode="auto">
          <a:xfrm>
            <a:off x="6373788" y="3327400"/>
            <a:ext cx="1693863" cy="287338"/>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a:solidFill>
                  <a:schemeClr val="bg1"/>
                </a:solidFill>
                <a:cs typeface="Arial" pitchFamily="34" charset="0"/>
              </a:rPr>
              <a:t>r8</a:t>
            </a:r>
          </a:p>
        </p:txBody>
      </p:sp>
      <p:sp>
        <p:nvSpPr>
          <p:cNvPr id="29709" name="Rectangle 13"/>
          <p:cNvSpPr>
            <a:spLocks noChangeArrowheads="1"/>
          </p:cNvSpPr>
          <p:nvPr/>
        </p:nvSpPr>
        <p:spPr bwMode="auto">
          <a:xfrm>
            <a:off x="6373788" y="3614738"/>
            <a:ext cx="1693863" cy="288925"/>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chemeClr val="bg1"/>
                </a:solidFill>
                <a:cs typeface="Arial" pitchFamily="34" charset="0"/>
              </a:rPr>
              <a:t>r9</a:t>
            </a:r>
          </a:p>
        </p:txBody>
      </p:sp>
      <p:sp>
        <p:nvSpPr>
          <p:cNvPr id="29710" name="Rectangle 14"/>
          <p:cNvSpPr>
            <a:spLocks noChangeArrowheads="1"/>
          </p:cNvSpPr>
          <p:nvPr/>
        </p:nvSpPr>
        <p:spPr bwMode="auto">
          <a:xfrm>
            <a:off x="6373788" y="3903663"/>
            <a:ext cx="1693863" cy="287337"/>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chemeClr val="bg1"/>
                </a:solidFill>
                <a:cs typeface="Arial" pitchFamily="34" charset="0"/>
              </a:rPr>
              <a:t>r10</a:t>
            </a:r>
          </a:p>
        </p:txBody>
      </p:sp>
      <p:sp>
        <p:nvSpPr>
          <p:cNvPr id="29711" name="Rectangle 15"/>
          <p:cNvSpPr>
            <a:spLocks noChangeArrowheads="1"/>
          </p:cNvSpPr>
          <p:nvPr/>
        </p:nvSpPr>
        <p:spPr bwMode="auto">
          <a:xfrm>
            <a:off x="6373788" y="4191000"/>
            <a:ext cx="1693863" cy="288925"/>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chemeClr val="bg1"/>
                </a:solidFill>
                <a:cs typeface="Arial" pitchFamily="34" charset="0"/>
              </a:rPr>
              <a:t>r11</a:t>
            </a:r>
          </a:p>
        </p:txBody>
      </p:sp>
      <p:sp>
        <p:nvSpPr>
          <p:cNvPr id="29712" name="Rectangle 16"/>
          <p:cNvSpPr>
            <a:spLocks noChangeArrowheads="1"/>
          </p:cNvSpPr>
          <p:nvPr/>
        </p:nvSpPr>
        <p:spPr bwMode="auto">
          <a:xfrm>
            <a:off x="6373788" y="4479925"/>
            <a:ext cx="1693863" cy="287338"/>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chemeClr val="bg1"/>
                </a:solidFill>
                <a:cs typeface="Arial" pitchFamily="34" charset="0"/>
              </a:rPr>
              <a:t>r12</a:t>
            </a:r>
          </a:p>
        </p:txBody>
      </p:sp>
      <p:sp>
        <p:nvSpPr>
          <p:cNvPr id="29713" name="Rectangle 17"/>
          <p:cNvSpPr>
            <a:spLocks noChangeArrowheads="1"/>
          </p:cNvSpPr>
          <p:nvPr/>
        </p:nvSpPr>
        <p:spPr bwMode="auto">
          <a:xfrm>
            <a:off x="6373788" y="5381625"/>
            <a:ext cx="1693863" cy="288925"/>
          </a:xfrm>
          <a:prstGeom prst="rect">
            <a:avLst/>
          </a:prstGeom>
          <a:solidFill>
            <a:schemeClr val="accent1">
              <a:lumMod val="40000"/>
              <a:lumOff val="60000"/>
            </a:schemeClr>
          </a:solidFill>
          <a:ln w="28575" algn="ctr">
            <a:solidFill>
              <a:schemeClr val="accent1"/>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r15 (PC)</a:t>
            </a:r>
          </a:p>
        </p:txBody>
      </p:sp>
      <p:sp>
        <p:nvSpPr>
          <p:cNvPr id="29714" name="Rectangle 18"/>
          <p:cNvSpPr>
            <a:spLocks noChangeArrowheads="1"/>
          </p:cNvSpPr>
          <p:nvPr/>
        </p:nvSpPr>
        <p:spPr bwMode="auto">
          <a:xfrm>
            <a:off x="6373788" y="5094288"/>
            <a:ext cx="1693863" cy="287337"/>
          </a:xfrm>
          <a:prstGeom prst="rect">
            <a:avLst/>
          </a:prstGeom>
          <a:solidFill>
            <a:schemeClr val="accent1">
              <a:lumMod val="40000"/>
              <a:lumOff val="60000"/>
            </a:schemeClr>
          </a:solidFill>
          <a:ln w="28575" algn="ctr">
            <a:solidFill>
              <a:schemeClr val="accent1"/>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r14 (LR)</a:t>
            </a:r>
          </a:p>
        </p:txBody>
      </p:sp>
      <p:sp>
        <p:nvSpPr>
          <p:cNvPr id="29715" name="Rectangle 19"/>
          <p:cNvSpPr>
            <a:spLocks noChangeArrowheads="1"/>
          </p:cNvSpPr>
          <p:nvPr/>
        </p:nvSpPr>
        <p:spPr bwMode="auto">
          <a:xfrm>
            <a:off x="6373788" y="5805488"/>
            <a:ext cx="1693863" cy="287337"/>
          </a:xfrm>
          <a:prstGeom prst="rect">
            <a:avLst/>
          </a:prstGeom>
          <a:solidFill>
            <a:schemeClr val="tx2"/>
          </a:solidFill>
          <a:ln w="28575" algn="ctr">
            <a:solidFill>
              <a:schemeClr val="accent6"/>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smtClean="0">
                <a:solidFill>
                  <a:schemeClr val="bg1"/>
                </a:solidFill>
                <a:cs typeface="Arial" pitchFamily="34" charset="0"/>
              </a:rPr>
              <a:t>PSR</a:t>
            </a:r>
            <a:endParaRPr lang="en-US" sz="1700" dirty="0">
              <a:solidFill>
                <a:schemeClr val="bg1"/>
              </a:solidFill>
              <a:cs typeface="Arial" pitchFamily="34" charset="0"/>
            </a:endParaRPr>
          </a:p>
        </p:txBody>
      </p:sp>
      <p:sp>
        <p:nvSpPr>
          <p:cNvPr id="29716" name="Rectangle 20"/>
          <p:cNvSpPr>
            <a:spLocks noChangeArrowheads="1"/>
          </p:cNvSpPr>
          <p:nvPr/>
        </p:nvSpPr>
        <p:spPr bwMode="auto">
          <a:xfrm>
            <a:off x="6372201" y="4814888"/>
            <a:ext cx="1697037" cy="287337"/>
          </a:xfrm>
          <a:prstGeom prst="rect">
            <a:avLst/>
          </a:prstGeom>
          <a:solidFill>
            <a:schemeClr val="accent1">
              <a:lumMod val="40000"/>
              <a:lumOff val="60000"/>
            </a:schemeClr>
          </a:solidFill>
          <a:ln w="28575" algn="ctr">
            <a:solidFill>
              <a:schemeClr val="accent1"/>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r13 (SP)</a:t>
            </a:r>
          </a:p>
        </p:txBody>
      </p:sp>
      <p:sp>
        <p:nvSpPr>
          <p:cNvPr id="23" name="Espace réservé du numéro de diapositive 10"/>
          <p:cNvSpPr>
            <a:spLocks noGrp="1"/>
          </p:cNvSpPr>
          <p:nvPr>
            <p:ph type="sldNum" sz="quarter" idx="12"/>
          </p:nvPr>
        </p:nvSpPr>
        <p:spPr>
          <a:xfrm>
            <a:off x="8617744" y="678629"/>
            <a:ext cx="544994" cy="198000"/>
          </a:xfrm>
        </p:spPr>
        <p:txBody>
          <a:bodyPr/>
          <a:lstStyle/>
          <a:p>
            <a:fld id="{5B31B9E4-8E4D-4C86-BFD7-412B282B373B}" type="slidenum">
              <a:rPr lang="fr-FR" smtClean="0"/>
              <a:pPr/>
              <a:t>51</a:t>
            </a:fld>
            <a:endParaRPr lang="fr-FR"/>
          </a:p>
        </p:txBody>
      </p:sp>
      <p:pic>
        <p:nvPicPr>
          <p:cNvPr id="26" name="Picture 25" descr="branding_STM32-F0.png"/>
          <p:cNvPicPr>
            <a:picLocks noChangeAspect="1"/>
          </p:cNvPicPr>
          <p:nvPr/>
        </p:nvPicPr>
        <p:blipFill>
          <a:blip r:embed="rId3" cstate="print"/>
          <a:stretch>
            <a:fillRect/>
          </a:stretch>
        </p:blipFill>
        <p:spPr>
          <a:xfrm>
            <a:off x="8235871" y="6118759"/>
            <a:ext cx="512842" cy="397333"/>
          </a:xfrm>
          <a:prstGeom prst="rect">
            <a:avLst/>
          </a:prstGeom>
        </p:spPr>
      </p:pic>
      <p:sp>
        <p:nvSpPr>
          <p:cNvPr id="2" name="Left Brace 1"/>
          <p:cNvSpPr/>
          <p:nvPr/>
        </p:nvSpPr>
        <p:spPr>
          <a:xfrm>
            <a:off x="5706126" y="1025525"/>
            <a:ext cx="450050" cy="2301875"/>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p:cNvSpPr/>
          <p:nvPr/>
        </p:nvSpPr>
        <p:spPr>
          <a:xfrm>
            <a:off x="5508104" y="3359374"/>
            <a:ext cx="648072" cy="1407890"/>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p:cNvSpPr/>
          <p:nvPr/>
        </p:nvSpPr>
        <p:spPr>
          <a:xfrm>
            <a:off x="5364088" y="4814888"/>
            <a:ext cx="792088" cy="84636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a:off x="5256076" y="5805487"/>
            <a:ext cx="900100" cy="287337"/>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flipV="1">
            <a:off x="4644008" y="2176463"/>
            <a:ext cx="936104" cy="719931"/>
          </a:xfrm>
          <a:prstGeom prst="straightConnector1">
            <a:avLst/>
          </a:prstGeom>
          <a:ln w="285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572000" y="3611564"/>
            <a:ext cx="792088" cy="435767"/>
          </a:xfrm>
          <a:prstGeom prst="straightConnector1">
            <a:avLst/>
          </a:prstGeom>
          <a:ln w="28575">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445248" y="4767264"/>
            <a:ext cx="792088" cy="435767"/>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11960" y="5731397"/>
            <a:ext cx="928092" cy="217883"/>
          </a:xfrm>
          <a:prstGeom prst="straightConnector1">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4818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Stack Pointer and Stacks</a:t>
            </a:r>
            <a:endParaRPr lang="cs-CZ" dirty="0"/>
          </a:p>
        </p:txBody>
      </p:sp>
      <p:sp>
        <p:nvSpPr>
          <p:cNvPr id="4" name="Zástupný symbol pro číslo snímku 3"/>
          <p:cNvSpPr>
            <a:spLocks noGrp="1"/>
          </p:cNvSpPr>
          <p:nvPr>
            <p:ph type="sldNum" sz="quarter" idx="12"/>
          </p:nvPr>
        </p:nvSpPr>
        <p:spPr/>
        <p:txBody>
          <a:bodyPr/>
          <a:lstStyle/>
          <a:p>
            <a:fld id="{5B31B9E4-8E4D-4C86-BFD7-412B282B373B}" type="slidenum">
              <a:rPr lang="fr-FR" smtClean="0"/>
              <a:pPr/>
              <a:t>52</a:t>
            </a:fld>
            <a:endParaRPr lang="fr-FR" dirty="0"/>
          </a:p>
        </p:txBody>
      </p:sp>
      <p:sp>
        <p:nvSpPr>
          <p:cNvPr id="5" name="Rectangle 4"/>
          <p:cNvSpPr>
            <a:spLocks noChangeArrowheads="1"/>
          </p:cNvSpPr>
          <p:nvPr/>
        </p:nvSpPr>
        <p:spPr bwMode="auto">
          <a:xfrm>
            <a:off x="6373788" y="1025525"/>
            <a:ext cx="1693863" cy="287338"/>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a:cs typeface="Arial" pitchFamily="34" charset="0"/>
              </a:rPr>
              <a:t>r0</a:t>
            </a:r>
          </a:p>
        </p:txBody>
      </p:sp>
      <p:sp>
        <p:nvSpPr>
          <p:cNvPr id="6" name="Rectangle 5"/>
          <p:cNvSpPr>
            <a:spLocks noChangeArrowheads="1"/>
          </p:cNvSpPr>
          <p:nvPr/>
        </p:nvSpPr>
        <p:spPr bwMode="auto">
          <a:xfrm>
            <a:off x="6373788" y="1312863"/>
            <a:ext cx="1693863" cy="288925"/>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rgbClr val="002060"/>
                </a:solidFill>
                <a:cs typeface="Arial" pitchFamily="34" charset="0"/>
              </a:rPr>
              <a:t>r1</a:t>
            </a:r>
          </a:p>
        </p:txBody>
      </p:sp>
      <p:sp>
        <p:nvSpPr>
          <p:cNvPr id="7" name="Rectangle 6"/>
          <p:cNvSpPr>
            <a:spLocks noChangeArrowheads="1"/>
          </p:cNvSpPr>
          <p:nvPr/>
        </p:nvSpPr>
        <p:spPr bwMode="auto">
          <a:xfrm>
            <a:off x="6373788" y="1601788"/>
            <a:ext cx="1693863" cy="287337"/>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r2</a:t>
            </a:r>
          </a:p>
        </p:txBody>
      </p:sp>
      <p:sp>
        <p:nvSpPr>
          <p:cNvPr id="8" name="Rectangle 7"/>
          <p:cNvSpPr>
            <a:spLocks noChangeArrowheads="1"/>
          </p:cNvSpPr>
          <p:nvPr/>
        </p:nvSpPr>
        <p:spPr bwMode="auto">
          <a:xfrm>
            <a:off x="6373788" y="1889125"/>
            <a:ext cx="1693863" cy="287338"/>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a:cs typeface="Arial" pitchFamily="34" charset="0"/>
              </a:rPr>
              <a:t>r3</a:t>
            </a:r>
          </a:p>
        </p:txBody>
      </p:sp>
      <p:sp>
        <p:nvSpPr>
          <p:cNvPr id="9" name="Rectangle 8"/>
          <p:cNvSpPr>
            <a:spLocks noChangeArrowheads="1"/>
          </p:cNvSpPr>
          <p:nvPr/>
        </p:nvSpPr>
        <p:spPr bwMode="auto">
          <a:xfrm>
            <a:off x="6373788" y="2176463"/>
            <a:ext cx="1693863" cy="287337"/>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r4</a:t>
            </a:r>
          </a:p>
        </p:txBody>
      </p:sp>
      <p:sp>
        <p:nvSpPr>
          <p:cNvPr id="10" name="Rectangle 9"/>
          <p:cNvSpPr>
            <a:spLocks noChangeArrowheads="1"/>
          </p:cNvSpPr>
          <p:nvPr/>
        </p:nvSpPr>
        <p:spPr bwMode="auto">
          <a:xfrm>
            <a:off x="6373788" y="2463800"/>
            <a:ext cx="1693863" cy="288925"/>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r5</a:t>
            </a:r>
          </a:p>
        </p:txBody>
      </p:sp>
      <p:sp>
        <p:nvSpPr>
          <p:cNvPr id="11" name="Rectangle 10"/>
          <p:cNvSpPr>
            <a:spLocks noChangeArrowheads="1"/>
          </p:cNvSpPr>
          <p:nvPr/>
        </p:nvSpPr>
        <p:spPr bwMode="auto">
          <a:xfrm>
            <a:off x="6373788" y="2752725"/>
            <a:ext cx="1693863" cy="287338"/>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r6</a:t>
            </a:r>
          </a:p>
        </p:txBody>
      </p:sp>
      <p:sp>
        <p:nvSpPr>
          <p:cNvPr id="12" name="Rectangle 11"/>
          <p:cNvSpPr>
            <a:spLocks noChangeArrowheads="1"/>
          </p:cNvSpPr>
          <p:nvPr/>
        </p:nvSpPr>
        <p:spPr bwMode="auto">
          <a:xfrm>
            <a:off x="6373788" y="3040063"/>
            <a:ext cx="1693863" cy="287337"/>
          </a:xfrm>
          <a:prstGeom prst="rect">
            <a:avLst/>
          </a:prstGeom>
          <a:solidFill>
            <a:schemeClr val="accent2">
              <a:lumMod val="20000"/>
              <a:lumOff val="80000"/>
            </a:schemeClr>
          </a:solidFill>
          <a:ln w="28575" algn="ctr">
            <a:solidFill>
              <a:schemeClr val="accent2"/>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r7</a:t>
            </a:r>
          </a:p>
        </p:txBody>
      </p:sp>
      <p:sp>
        <p:nvSpPr>
          <p:cNvPr id="13" name="Rectangle 12"/>
          <p:cNvSpPr>
            <a:spLocks noChangeArrowheads="1"/>
          </p:cNvSpPr>
          <p:nvPr/>
        </p:nvSpPr>
        <p:spPr bwMode="auto">
          <a:xfrm>
            <a:off x="6373788" y="3327400"/>
            <a:ext cx="1693863" cy="287338"/>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a:solidFill>
                  <a:schemeClr val="bg1"/>
                </a:solidFill>
                <a:cs typeface="Arial" pitchFamily="34" charset="0"/>
              </a:rPr>
              <a:t>r8</a:t>
            </a:r>
          </a:p>
        </p:txBody>
      </p:sp>
      <p:sp>
        <p:nvSpPr>
          <p:cNvPr id="14" name="Rectangle 13"/>
          <p:cNvSpPr>
            <a:spLocks noChangeArrowheads="1"/>
          </p:cNvSpPr>
          <p:nvPr/>
        </p:nvSpPr>
        <p:spPr bwMode="auto">
          <a:xfrm>
            <a:off x="6373788" y="3614738"/>
            <a:ext cx="1693863" cy="288925"/>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chemeClr val="bg1"/>
                </a:solidFill>
                <a:cs typeface="Arial" pitchFamily="34" charset="0"/>
              </a:rPr>
              <a:t>r9</a:t>
            </a:r>
          </a:p>
        </p:txBody>
      </p:sp>
      <p:sp>
        <p:nvSpPr>
          <p:cNvPr id="15" name="Rectangle 14"/>
          <p:cNvSpPr>
            <a:spLocks noChangeArrowheads="1"/>
          </p:cNvSpPr>
          <p:nvPr/>
        </p:nvSpPr>
        <p:spPr bwMode="auto">
          <a:xfrm>
            <a:off x="6373788" y="3903663"/>
            <a:ext cx="1693863" cy="287337"/>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chemeClr val="bg1"/>
                </a:solidFill>
                <a:cs typeface="Arial" pitchFamily="34" charset="0"/>
              </a:rPr>
              <a:t>r10</a:t>
            </a:r>
          </a:p>
        </p:txBody>
      </p:sp>
      <p:sp>
        <p:nvSpPr>
          <p:cNvPr id="16" name="Rectangle 15"/>
          <p:cNvSpPr>
            <a:spLocks noChangeArrowheads="1"/>
          </p:cNvSpPr>
          <p:nvPr/>
        </p:nvSpPr>
        <p:spPr bwMode="auto">
          <a:xfrm>
            <a:off x="6373788" y="4191000"/>
            <a:ext cx="1693863" cy="288925"/>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chemeClr val="bg1"/>
                </a:solidFill>
                <a:cs typeface="Arial" pitchFamily="34" charset="0"/>
              </a:rPr>
              <a:t>r11</a:t>
            </a:r>
          </a:p>
        </p:txBody>
      </p:sp>
      <p:sp>
        <p:nvSpPr>
          <p:cNvPr id="17" name="Rectangle 16"/>
          <p:cNvSpPr>
            <a:spLocks noChangeArrowheads="1"/>
          </p:cNvSpPr>
          <p:nvPr/>
        </p:nvSpPr>
        <p:spPr bwMode="auto">
          <a:xfrm>
            <a:off x="6373788" y="4479925"/>
            <a:ext cx="1693863" cy="287338"/>
          </a:xfrm>
          <a:prstGeom prst="rect">
            <a:avLst/>
          </a:prstGeom>
          <a:solidFill>
            <a:schemeClr val="accent2">
              <a:lumMod val="75000"/>
            </a:schemeClr>
          </a:solidFill>
          <a:ln w="28575" algn="ctr">
            <a:solidFill>
              <a:schemeClr val="accent2">
                <a:lumMod val="50000"/>
              </a:schemeClr>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solidFill>
                  <a:schemeClr val="bg1"/>
                </a:solidFill>
                <a:cs typeface="Arial" pitchFamily="34" charset="0"/>
              </a:rPr>
              <a:t>r12</a:t>
            </a:r>
          </a:p>
        </p:txBody>
      </p:sp>
      <p:sp>
        <p:nvSpPr>
          <p:cNvPr id="18" name="Rectangle 17"/>
          <p:cNvSpPr>
            <a:spLocks noChangeArrowheads="1"/>
          </p:cNvSpPr>
          <p:nvPr/>
        </p:nvSpPr>
        <p:spPr bwMode="auto">
          <a:xfrm>
            <a:off x="6373788" y="5381625"/>
            <a:ext cx="1693863" cy="288925"/>
          </a:xfrm>
          <a:prstGeom prst="rect">
            <a:avLst/>
          </a:prstGeom>
          <a:solidFill>
            <a:schemeClr val="accent1">
              <a:lumMod val="40000"/>
              <a:lumOff val="60000"/>
            </a:schemeClr>
          </a:solidFill>
          <a:ln w="28575" algn="ctr">
            <a:solidFill>
              <a:schemeClr val="accent1"/>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r15 (PC)</a:t>
            </a:r>
          </a:p>
        </p:txBody>
      </p:sp>
      <p:sp>
        <p:nvSpPr>
          <p:cNvPr id="19" name="Rectangle 18"/>
          <p:cNvSpPr>
            <a:spLocks noChangeArrowheads="1"/>
          </p:cNvSpPr>
          <p:nvPr/>
        </p:nvSpPr>
        <p:spPr bwMode="auto">
          <a:xfrm>
            <a:off x="6373788" y="5094288"/>
            <a:ext cx="1693863" cy="287337"/>
          </a:xfrm>
          <a:prstGeom prst="rect">
            <a:avLst/>
          </a:prstGeom>
          <a:solidFill>
            <a:schemeClr val="accent1">
              <a:lumMod val="40000"/>
              <a:lumOff val="60000"/>
            </a:schemeClr>
          </a:solidFill>
          <a:ln w="28575" algn="ctr">
            <a:solidFill>
              <a:schemeClr val="accent1"/>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r14 (LR)</a:t>
            </a:r>
          </a:p>
        </p:txBody>
      </p:sp>
      <p:sp>
        <p:nvSpPr>
          <p:cNvPr id="20" name="Rectangle 19"/>
          <p:cNvSpPr>
            <a:spLocks noChangeArrowheads="1"/>
          </p:cNvSpPr>
          <p:nvPr/>
        </p:nvSpPr>
        <p:spPr bwMode="auto">
          <a:xfrm>
            <a:off x="6373788" y="5805488"/>
            <a:ext cx="1693863" cy="287337"/>
          </a:xfrm>
          <a:prstGeom prst="rect">
            <a:avLst/>
          </a:prstGeom>
          <a:solidFill>
            <a:schemeClr val="tx2"/>
          </a:solidFill>
          <a:ln w="28575" algn="ctr">
            <a:solidFill>
              <a:schemeClr val="accent6"/>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smtClean="0">
                <a:solidFill>
                  <a:schemeClr val="bg1"/>
                </a:solidFill>
                <a:cs typeface="Arial" pitchFamily="34" charset="0"/>
              </a:rPr>
              <a:t>PSR</a:t>
            </a:r>
            <a:endParaRPr lang="en-US" sz="1700" dirty="0">
              <a:solidFill>
                <a:schemeClr val="bg1"/>
              </a:solidFill>
              <a:cs typeface="Arial" pitchFamily="34" charset="0"/>
            </a:endParaRPr>
          </a:p>
        </p:txBody>
      </p:sp>
      <p:sp>
        <p:nvSpPr>
          <p:cNvPr id="21" name="Rectangle 20"/>
          <p:cNvSpPr>
            <a:spLocks noChangeArrowheads="1"/>
          </p:cNvSpPr>
          <p:nvPr/>
        </p:nvSpPr>
        <p:spPr bwMode="auto">
          <a:xfrm>
            <a:off x="6372201" y="4814888"/>
            <a:ext cx="1697037" cy="287337"/>
          </a:xfrm>
          <a:prstGeom prst="rect">
            <a:avLst/>
          </a:prstGeom>
          <a:solidFill>
            <a:schemeClr val="accent1">
              <a:lumMod val="40000"/>
              <a:lumOff val="60000"/>
            </a:schemeClr>
          </a:solidFill>
          <a:ln w="28575" algn="ctr">
            <a:solidFill>
              <a:schemeClr val="accent1"/>
            </a:solidFill>
            <a:miter lim="800000"/>
            <a:headEnd/>
            <a:tailEnd/>
          </a:ln>
        </p:spPr>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a:cs typeface="Arial" pitchFamily="34" charset="0"/>
              </a:rPr>
              <a:t>r13 (SP)</a:t>
            </a:r>
          </a:p>
        </p:txBody>
      </p:sp>
      <p:sp>
        <p:nvSpPr>
          <p:cNvPr id="22" name="Rectangle 20"/>
          <p:cNvSpPr>
            <a:spLocks noChangeArrowheads="1"/>
          </p:cNvSpPr>
          <p:nvPr/>
        </p:nvSpPr>
        <p:spPr bwMode="auto">
          <a:xfrm>
            <a:off x="1259632" y="5060999"/>
            <a:ext cx="2592288" cy="287337"/>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smtClean="0">
                <a:solidFill>
                  <a:schemeClr val="tx1"/>
                </a:solidFill>
                <a:cs typeface="Arial" pitchFamily="34" charset="0"/>
              </a:rPr>
              <a:t>Process Stack Pointer</a:t>
            </a:r>
            <a:endParaRPr lang="en-US" sz="1700" dirty="0">
              <a:solidFill>
                <a:schemeClr val="tx1"/>
              </a:solidFill>
              <a:cs typeface="Arial" pitchFamily="34" charset="0"/>
            </a:endParaRPr>
          </a:p>
        </p:txBody>
      </p:sp>
      <p:sp>
        <p:nvSpPr>
          <p:cNvPr id="23" name="Rectangle 20"/>
          <p:cNvSpPr>
            <a:spLocks noChangeArrowheads="1"/>
          </p:cNvSpPr>
          <p:nvPr/>
        </p:nvSpPr>
        <p:spPr bwMode="auto">
          <a:xfrm>
            <a:off x="1259632" y="4581573"/>
            <a:ext cx="2592288" cy="287337"/>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lIns="80167" tIns="40084" rIns="80167" bIns="40084" anchor="ctr" anchorCtr="1"/>
          <a:lstStyle/>
          <a:p>
            <a:pPr defTabSz="801688" eaLnBrk="0" fontAlgn="ctr" hangingPunct="0">
              <a:lnSpc>
                <a:spcPct val="80000"/>
              </a:lnSpc>
              <a:spcBef>
                <a:spcPct val="50000"/>
              </a:spcBef>
              <a:buClr>
                <a:schemeClr val="bg2"/>
              </a:buClr>
              <a:buSzPct val="125000"/>
              <a:buFont typeface="Wingdings" pitchFamily="2" charset="2"/>
              <a:buNone/>
            </a:pPr>
            <a:r>
              <a:rPr lang="en-US" sz="1700" dirty="0" smtClean="0">
                <a:solidFill>
                  <a:schemeClr val="tx1"/>
                </a:solidFill>
                <a:cs typeface="Arial" pitchFamily="34" charset="0"/>
              </a:rPr>
              <a:t>Main Stack Pointer</a:t>
            </a:r>
            <a:endParaRPr lang="en-US" sz="1700" dirty="0">
              <a:solidFill>
                <a:schemeClr val="tx1"/>
              </a:solidFill>
              <a:cs typeface="Arial" pitchFamily="34" charset="0"/>
            </a:endParaRPr>
          </a:p>
        </p:txBody>
      </p:sp>
      <p:sp>
        <p:nvSpPr>
          <p:cNvPr id="24" name="Lichoběžník 23"/>
          <p:cNvSpPr/>
          <p:nvPr/>
        </p:nvSpPr>
        <p:spPr>
          <a:xfrm rot="5400000">
            <a:off x="4517008" y="4751017"/>
            <a:ext cx="1190625" cy="359519"/>
          </a:xfrm>
          <a:prstGeom prst="trapezoid">
            <a:avLst>
              <a:gd name="adj" fmla="val 51798"/>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1600" dirty="0" smtClean="0"/>
              <a:t>0</a:t>
            </a:r>
          </a:p>
          <a:p>
            <a:pPr algn="ctr"/>
            <a:endParaRPr lang="en-US" sz="1600" dirty="0" smtClean="0"/>
          </a:p>
          <a:p>
            <a:pPr algn="ctr"/>
            <a:r>
              <a:rPr lang="en-US" sz="1600" dirty="0"/>
              <a:t>1</a:t>
            </a:r>
            <a:endParaRPr lang="cs-CZ" sz="1600" dirty="0"/>
          </a:p>
        </p:txBody>
      </p:sp>
      <p:cxnSp>
        <p:nvCxnSpPr>
          <p:cNvPr id="26" name="Přímá spojnice 25"/>
          <p:cNvCxnSpPr>
            <a:stCxn id="23" idx="3"/>
          </p:cNvCxnSpPr>
          <p:nvPr/>
        </p:nvCxnSpPr>
        <p:spPr>
          <a:xfrm flipV="1">
            <a:off x="3851920" y="4725241"/>
            <a:ext cx="10806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Přímá spojnice 27"/>
          <p:cNvCxnSpPr>
            <a:stCxn id="22" idx="3"/>
          </p:cNvCxnSpPr>
          <p:nvPr/>
        </p:nvCxnSpPr>
        <p:spPr>
          <a:xfrm flipV="1">
            <a:off x="3851920" y="5204667"/>
            <a:ext cx="108064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Přímá spojnice 31"/>
          <p:cNvCxnSpPr/>
          <p:nvPr/>
        </p:nvCxnSpPr>
        <p:spPr>
          <a:xfrm flipV="1">
            <a:off x="5292080" y="4941168"/>
            <a:ext cx="108012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ovéPole 32"/>
          <p:cNvSpPr txBox="1"/>
          <p:nvPr/>
        </p:nvSpPr>
        <p:spPr>
          <a:xfrm>
            <a:off x="688164" y="2915652"/>
            <a:ext cx="1700850" cy="307777"/>
          </a:xfrm>
          <a:prstGeom prst="rect">
            <a:avLst/>
          </a:prstGeom>
          <a:noFill/>
        </p:spPr>
        <p:txBody>
          <a:bodyPr wrap="none" rtlCol="0">
            <a:spAutoFit/>
          </a:bodyPr>
          <a:lstStyle/>
          <a:p>
            <a:r>
              <a:rPr lang="en-US" sz="1400" dirty="0" smtClean="0"/>
              <a:t>CONTROL register</a:t>
            </a:r>
            <a:endParaRPr lang="cs-CZ" sz="1400" dirty="0"/>
          </a:p>
        </p:txBody>
      </p:sp>
      <p:sp>
        <p:nvSpPr>
          <p:cNvPr id="34" name="Obdélník 33"/>
          <p:cNvSpPr/>
          <p:nvPr/>
        </p:nvSpPr>
        <p:spPr>
          <a:xfrm>
            <a:off x="788410" y="2608659"/>
            <a:ext cx="4788532" cy="2881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5" name="TextovéPole 34"/>
          <p:cNvSpPr txBox="1"/>
          <p:nvPr/>
        </p:nvSpPr>
        <p:spPr>
          <a:xfrm>
            <a:off x="748631" y="2362438"/>
            <a:ext cx="325730" cy="246221"/>
          </a:xfrm>
          <a:prstGeom prst="rect">
            <a:avLst/>
          </a:prstGeom>
          <a:noFill/>
        </p:spPr>
        <p:txBody>
          <a:bodyPr wrap="none" rtlCol="0">
            <a:spAutoFit/>
          </a:bodyPr>
          <a:lstStyle/>
          <a:p>
            <a:r>
              <a:rPr lang="en-US" sz="1000" dirty="0" smtClean="0"/>
              <a:t>31</a:t>
            </a:r>
            <a:endParaRPr lang="cs-CZ" sz="1000" dirty="0"/>
          </a:p>
        </p:txBody>
      </p:sp>
      <p:sp>
        <p:nvSpPr>
          <p:cNvPr id="36" name="TextovéPole 35"/>
          <p:cNvSpPr txBox="1"/>
          <p:nvPr/>
        </p:nvSpPr>
        <p:spPr>
          <a:xfrm>
            <a:off x="5324914" y="2362438"/>
            <a:ext cx="255198" cy="246221"/>
          </a:xfrm>
          <a:prstGeom prst="rect">
            <a:avLst/>
          </a:prstGeom>
          <a:noFill/>
        </p:spPr>
        <p:txBody>
          <a:bodyPr wrap="none" rtlCol="0">
            <a:spAutoFit/>
          </a:bodyPr>
          <a:lstStyle/>
          <a:p>
            <a:r>
              <a:rPr lang="en-US" sz="1000" dirty="0" smtClean="0"/>
              <a:t>0</a:t>
            </a:r>
            <a:endParaRPr lang="cs-CZ" sz="1000" dirty="0"/>
          </a:p>
        </p:txBody>
      </p:sp>
      <p:sp>
        <p:nvSpPr>
          <p:cNvPr id="37" name="TextovéPole 36"/>
          <p:cNvSpPr txBox="1"/>
          <p:nvPr/>
        </p:nvSpPr>
        <p:spPr>
          <a:xfrm>
            <a:off x="5021520" y="2362438"/>
            <a:ext cx="255198" cy="246221"/>
          </a:xfrm>
          <a:prstGeom prst="rect">
            <a:avLst/>
          </a:prstGeom>
          <a:noFill/>
        </p:spPr>
        <p:txBody>
          <a:bodyPr wrap="none" rtlCol="0">
            <a:spAutoFit/>
          </a:bodyPr>
          <a:lstStyle/>
          <a:p>
            <a:r>
              <a:rPr lang="en-US" sz="1000" dirty="0" smtClean="0"/>
              <a:t>1</a:t>
            </a:r>
            <a:endParaRPr lang="cs-CZ" sz="1000" dirty="0"/>
          </a:p>
        </p:txBody>
      </p:sp>
      <p:sp>
        <p:nvSpPr>
          <p:cNvPr id="38" name="TextovéPole 37"/>
          <p:cNvSpPr txBox="1"/>
          <p:nvPr/>
        </p:nvSpPr>
        <p:spPr>
          <a:xfrm>
            <a:off x="4718852" y="2362438"/>
            <a:ext cx="255198" cy="246221"/>
          </a:xfrm>
          <a:prstGeom prst="rect">
            <a:avLst/>
          </a:prstGeom>
          <a:noFill/>
        </p:spPr>
        <p:txBody>
          <a:bodyPr wrap="none" rtlCol="0">
            <a:spAutoFit/>
          </a:bodyPr>
          <a:lstStyle/>
          <a:p>
            <a:r>
              <a:rPr lang="en-US" sz="1000" dirty="0" smtClean="0"/>
              <a:t>2</a:t>
            </a:r>
            <a:endParaRPr lang="cs-CZ" sz="1000" dirty="0"/>
          </a:p>
        </p:txBody>
      </p:sp>
      <p:cxnSp>
        <p:nvCxnSpPr>
          <p:cNvPr id="42" name="Přímá spojnice 41"/>
          <p:cNvCxnSpPr/>
          <p:nvPr/>
        </p:nvCxnSpPr>
        <p:spPr>
          <a:xfrm>
            <a:off x="4974050" y="2608262"/>
            <a:ext cx="0" cy="2885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Přímá spojnice 42"/>
          <p:cNvCxnSpPr/>
          <p:nvPr/>
        </p:nvCxnSpPr>
        <p:spPr>
          <a:xfrm>
            <a:off x="5298768" y="2608262"/>
            <a:ext cx="0" cy="2885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Přímá spojnice 43"/>
          <p:cNvCxnSpPr/>
          <p:nvPr/>
        </p:nvCxnSpPr>
        <p:spPr>
          <a:xfrm>
            <a:off x="4676842" y="2608262"/>
            <a:ext cx="0" cy="2885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Přímá spojnice 45"/>
          <p:cNvCxnSpPr>
            <a:endCxn id="24" idx="1"/>
          </p:cNvCxnSpPr>
          <p:nvPr/>
        </p:nvCxnSpPr>
        <p:spPr>
          <a:xfrm>
            <a:off x="5112320" y="2915652"/>
            <a:ext cx="0" cy="1512924"/>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ovéPole 47"/>
          <p:cNvSpPr txBox="1"/>
          <p:nvPr/>
        </p:nvSpPr>
        <p:spPr>
          <a:xfrm>
            <a:off x="3883592" y="3223429"/>
            <a:ext cx="1480496" cy="523220"/>
          </a:xfrm>
          <a:prstGeom prst="rect">
            <a:avLst/>
          </a:prstGeom>
          <a:noFill/>
        </p:spPr>
        <p:txBody>
          <a:bodyPr wrap="square" rtlCol="0">
            <a:spAutoFit/>
          </a:bodyPr>
          <a:lstStyle/>
          <a:p>
            <a:r>
              <a:rPr lang="en-US" sz="1400" b="1" dirty="0" smtClean="0"/>
              <a:t>Active stack pointer</a:t>
            </a:r>
            <a:endParaRPr lang="cs-CZ" sz="1400" b="1" dirty="0"/>
          </a:p>
        </p:txBody>
      </p:sp>
      <p:sp>
        <p:nvSpPr>
          <p:cNvPr id="49" name="TextovéPole 48"/>
          <p:cNvSpPr txBox="1"/>
          <p:nvPr/>
        </p:nvSpPr>
        <p:spPr>
          <a:xfrm>
            <a:off x="3088037" y="1625033"/>
            <a:ext cx="2608406" cy="369332"/>
          </a:xfrm>
          <a:prstGeom prst="rect">
            <a:avLst/>
          </a:prstGeom>
          <a:noFill/>
        </p:spPr>
        <p:txBody>
          <a:bodyPr wrap="none" rtlCol="0">
            <a:spAutoFit/>
          </a:bodyPr>
          <a:lstStyle/>
          <a:p>
            <a:r>
              <a:rPr lang="en-US" b="1" dirty="0" smtClean="0">
                <a:solidFill>
                  <a:schemeClr val="accent2"/>
                </a:solidFill>
              </a:rPr>
              <a:t>Only in Thread Mode </a:t>
            </a:r>
            <a:r>
              <a:rPr lang="cs-CZ" b="1" dirty="0" smtClean="0">
                <a:solidFill>
                  <a:schemeClr val="accent2"/>
                </a:solidFill>
              </a:rPr>
              <a:t>!</a:t>
            </a:r>
            <a:endParaRPr lang="cs-CZ" b="1" dirty="0">
              <a:solidFill>
                <a:schemeClr val="accent2"/>
              </a:solidFill>
            </a:endParaRPr>
          </a:p>
        </p:txBody>
      </p:sp>
      <p:sp>
        <p:nvSpPr>
          <p:cNvPr id="51" name="Zaoblený obdélník 50"/>
          <p:cNvSpPr/>
          <p:nvPr/>
        </p:nvSpPr>
        <p:spPr>
          <a:xfrm>
            <a:off x="1251096" y="6237312"/>
            <a:ext cx="1173300" cy="434616"/>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cs-CZ" b="1" dirty="0" smtClean="0">
                <a:solidFill>
                  <a:srgbClr val="FFFF00"/>
                </a:solidFill>
              </a:rPr>
              <a:t>RTOS</a:t>
            </a:r>
            <a:endParaRPr lang="cs-CZ" b="1" dirty="0">
              <a:solidFill>
                <a:srgbClr val="FFFF00"/>
              </a:solidFill>
            </a:endParaRPr>
          </a:p>
        </p:txBody>
      </p:sp>
    </p:spTree>
    <p:extLst>
      <p:ext uri="{BB962C8B-B14F-4D97-AF65-F5344CB8AC3E}">
        <p14:creationId xmlns:p14="http://schemas.microsoft.com/office/powerpoint/2010/main" val="27351154"/>
      </p:ext>
    </p:extLst>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Processor modes</a:t>
            </a:r>
            <a:endParaRPr lang="cs-CZ" dirty="0"/>
          </a:p>
        </p:txBody>
      </p:sp>
      <p:sp>
        <p:nvSpPr>
          <p:cNvPr id="4" name="Zástupný symbol pro číslo snímku 3"/>
          <p:cNvSpPr>
            <a:spLocks noGrp="1"/>
          </p:cNvSpPr>
          <p:nvPr>
            <p:ph type="sldNum" sz="quarter" idx="12"/>
          </p:nvPr>
        </p:nvSpPr>
        <p:spPr/>
        <p:txBody>
          <a:bodyPr/>
          <a:lstStyle/>
          <a:p>
            <a:fld id="{5B31B9E4-8E4D-4C86-BFD7-412B282B373B}" type="slidenum">
              <a:rPr lang="fr-FR" smtClean="0"/>
              <a:pPr/>
              <a:t>53</a:t>
            </a:fld>
            <a:endParaRPr lang="fr-FR" dirty="0"/>
          </a:p>
        </p:txBody>
      </p:sp>
      <p:grpSp>
        <p:nvGrpSpPr>
          <p:cNvPr id="21" name="Group 20"/>
          <p:cNvGrpSpPr/>
          <p:nvPr/>
        </p:nvGrpSpPr>
        <p:grpSpPr>
          <a:xfrm>
            <a:off x="620256" y="1628800"/>
            <a:ext cx="7840176" cy="3807896"/>
            <a:chOff x="620256" y="1661318"/>
            <a:chExt cx="7840176" cy="3807896"/>
          </a:xfrm>
        </p:grpSpPr>
        <p:sp>
          <p:nvSpPr>
            <p:cNvPr id="5" name="Rounded Rectangle 4"/>
            <p:cNvSpPr/>
            <p:nvPr/>
          </p:nvSpPr>
          <p:spPr>
            <a:xfrm>
              <a:off x="2843808" y="2088674"/>
              <a:ext cx="2952328" cy="3317059"/>
            </a:xfrm>
            <a:prstGeom prst="roundRect">
              <a:avLst>
                <a:gd name="adj" fmla="val 10465"/>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t>THUMB STATE</a:t>
              </a:r>
              <a:endParaRPr lang="en-US" sz="1600" b="1" dirty="0"/>
            </a:p>
          </p:txBody>
        </p:sp>
        <p:sp>
          <p:nvSpPr>
            <p:cNvPr id="6" name="Rounded Rectangle 5"/>
            <p:cNvSpPr/>
            <p:nvPr/>
          </p:nvSpPr>
          <p:spPr>
            <a:xfrm>
              <a:off x="7144554" y="2863832"/>
              <a:ext cx="1315878" cy="1251689"/>
            </a:xfrm>
            <a:prstGeom prst="roundRect">
              <a:avLst>
                <a:gd name="adj" fmla="val 1046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smtClean="0"/>
                <a:t>DEBUG STATE</a:t>
              </a:r>
              <a:endParaRPr lang="en-US" sz="1600" b="1" dirty="0"/>
            </a:p>
          </p:txBody>
        </p:sp>
        <p:sp>
          <p:nvSpPr>
            <p:cNvPr id="7" name="Rounded Rectangle 6"/>
            <p:cNvSpPr/>
            <p:nvPr/>
          </p:nvSpPr>
          <p:spPr>
            <a:xfrm>
              <a:off x="922238" y="4324324"/>
              <a:ext cx="985466" cy="937394"/>
            </a:xfrm>
            <a:prstGeom prst="roundRect">
              <a:avLst>
                <a:gd name="adj" fmla="val 1046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smtClean="0"/>
                <a:t>LOCKUP STATE</a:t>
              </a:r>
              <a:endParaRPr lang="en-US" sz="1200" b="1" dirty="0"/>
            </a:p>
          </p:txBody>
        </p:sp>
        <p:sp>
          <p:nvSpPr>
            <p:cNvPr id="12" name="Arc 11"/>
            <p:cNvSpPr/>
            <p:nvPr/>
          </p:nvSpPr>
          <p:spPr>
            <a:xfrm rot="9149963">
              <a:off x="1711183" y="4010593"/>
              <a:ext cx="2255029" cy="1045040"/>
            </a:xfrm>
            <a:prstGeom prst="arc">
              <a:avLst>
                <a:gd name="adj1" fmla="val 16200000"/>
                <a:gd name="adj2" fmla="val 21068244"/>
              </a:avLst>
            </a:prstGeom>
            <a:ln w="1905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3012646" y="2628735"/>
              <a:ext cx="1872208" cy="864096"/>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smtClean="0">
                  <a:solidFill>
                    <a:schemeClr val="tx1"/>
                  </a:solidFill>
                </a:rPr>
                <a:t>Thread Mode</a:t>
              </a:r>
            </a:p>
            <a:p>
              <a:pPr algn="ctr"/>
              <a:r>
                <a:rPr lang="en-US" sz="1200" dirty="0" smtClean="0">
                  <a:solidFill>
                    <a:schemeClr val="tx1"/>
                  </a:solidFill>
                </a:rPr>
                <a:t>Normal code execution</a:t>
              </a:r>
              <a:endParaRPr lang="en-US" sz="1400" dirty="0">
                <a:solidFill>
                  <a:schemeClr val="tx1"/>
                </a:solidFill>
              </a:endParaRPr>
            </a:p>
          </p:txBody>
        </p:sp>
        <p:sp>
          <p:nvSpPr>
            <p:cNvPr id="14" name="Arc 13"/>
            <p:cNvSpPr/>
            <p:nvPr/>
          </p:nvSpPr>
          <p:spPr>
            <a:xfrm rot="2504077">
              <a:off x="3614378" y="2990113"/>
              <a:ext cx="2058530" cy="720081"/>
            </a:xfrm>
            <a:prstGeom prst="arc">
              <a:avLst>
                <a:gd name="adj1" fmla="val 16200000"/>
                <a:gd name="adj2" fmla="val 21068244"/>
              </a:avLst>
            </a:prstGeom>
            <a:ln w="1905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3502045">
              <a:off x="2920669" y="3702485"/>
              <a:ext cx="2058530" cy="720081"/>
            </a:xfrm>
            <a:prstGeom prst="arc">
              <a:avLst>
                <a:gd name="adj1" fmla="val 16200000"/>
                <a:gd name="adj2" fmla="val 21068244"/>
              </a:avLst>
            </a:prstGeom>
            <a:ln w="1905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005772" y="2864993"/>
              <a:ext cx="1015662" cy="430887"/>
            </a:xfrm>
            <a:prstGeom prst="rect">
              <a:avLst/>
            </a:prstGeom>
            <a:noFill/>
          </p:spPr>
          <p:txBody>
            <a:bodyPr wrap="square" rtlCol="0">
              <a:spAutoFit/>
            </a:bodyPr>
            <a:lstStyle/>
            <a:p>
              <a:r>
                <a:rPr lang="en-US" sz="1100" dirty="0" smtClean="0">
                  <a:solidFill>
                    <a:schemeClr val="bg1"/>
                  </a:solidFill>
                </a:rPr>
                <a:t>Exception return</a:t>
              </a:r>
              <a:endParaRPr lang="en-US" sz="1100" dirty="0">
                <a:solidFill>
                  <a:schemeClr val="bg1"/>
                </a:solidFill>
              </a:endParaRPr>
            </a:p>
          </p:txBody>
        </p:sp>
        <p:sp>
          <p:nvSpPr>
            <p:cNvPr id="17" name="TextBox 16"/>
            <p:cNvSpPr txBox="1"/>
            <p:nvPr/>
          </p:nvSpPr>
          <p:spPr>
            <a:xfrm>
              <a:off x="2771800" y="4089129"/>
              <a:ext cx="1015662" cy="430887"/>
            </a:xfrm>
            <a:prstGeom prst="rect">
              <a:avLst/>
            </a:prstGeom>
            <a:noFill/>
          </p:spPr>
          <p:txBody>
            <a:bodyPr wrap="square" rtlCol="0">
              <a:spAutoFit/>
            </a:bodyPr>
            <a:lstStyle/>
            <a:p>
              <a:r>
                <a:rPr lang="en-US" sz="1100" dirty="0" smtClean="0">
                  <a:solidFill>
                    <a:schemeClr val="bg1"/>
                  </a:solidFill>
                </a:rPr>
                <a:t>Exception request</a:t>
              </a:r>
              <a:endParaRPr lang="en-US" sz="1100" dirty="0">
                <a:solidFill>
                  <a:schemeClr val="bg1"/>
                </a:solidFill>
              </a:endParaRPr>
            </a:p>
          </p:txBody>
        </p:sp>
        <p:sp>
          <p:nvSpPr>
            <p:cNvPr id="18" name="Arc 17"/>
            <p:cNvSpPr/>
            <p:nvPr/>
          </p:nvSpPr>
          <p:spPr>
            <a:xfrm rot="20847447">
              <a:off x="5025767" y="3232352"/>
              <a:ext cx="2058530" cy="720081"/>
            </a:xfrm>
            <a:prstGeom prst="arc">
              <a:avLst>
                <a:gd name="adj1" fmla="val 16200000"/>
                <a:gd name="adj2" fmla="val 21068244"/>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p:cNvSpPr/>
            <p:nvPr/>
          </p:nvSpPr>
          <p:spPr>
            <a:xfrm>
              <a:off x="620256" y="1661318"/>
              <a:ext cx="1317150" cy="1252899"/>
            </a:xfrm>
            <a:prstGeom prst="roundRect">
              <a:avLst>
                <a:gd name="adj" fmla="val 10465"/>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smtClean="0"/>
                <a:t>RESET</a:t>
              </a:r>
            </a:p>
            <a:p>
              <a:pPr algn="ctr"/>
              <a:r>
                <a:rPr lang="en-US" sz="1600" b="1" dirty="0" smtClean="0"/>
                <a:t>STATE</a:t>
              </a:r>
              <a:endParaRPr lang="en-US" sz="1600" b="1" dirty="0"/>
            </a:p>
          </p:txBody>
        </p:sp>
        <p:sp>
          <p:nvSpPr>
            <p:cNvPr id="11" name="Arc 10"/>
            <p:cNvSpPr/>
            <p:nvPr/>
          </p:nvSpPr>
          <p:spPr>
            <a:xfrm rot="15467903">
              <a:off x="369680" y="3623073"/>
              <a:ext cx="2647242" cy="1045040"/>
            </a:xfrm>
            <a:prstGeom prst="arc">
              <a:avLst>
                <a:gd name="adj1" fmla="val 16200000"/>
                <a:gd name="adj2" fmla="val 21068244"/>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257797">
              <a:off x="5817342" y="3036562"/>
              <a:ext cx="2058530" cy="720081"/>
            </a:xfrm>
            <a:prstGeom prst="arc">
              <a:avLst>
                <a:gd name="adj1" fmla="val 16200000"/>
                <a:gd name="adj2" fmla="val 21068244"/>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019045" y="3258843"/>
              <a:ext cx="899605" cy="461665"/>
            </a:xfrm>
            <a:prstGeom prst="rect">
              <a:avLst/>
            </a:prstGeom>
            <a:noFill/>
          </p:spPr>
          <p:txBody>
            <a:bodyPr wrap="none" rtlCol="0">
              <a:spAutoFit/>
            </a:bodyPr>
            <a:lstStyle/>
            <a:p>
              <a:pPr algn="ctr"/>
              <a:r>
                <a:rPr lang="en-US" sz="1200" dirty="0" smtClean="0"/>
                <a:t>Debug</a:t>
              </a:r>
            </a:p>
            <a:p>
              <a:pPr algn="ctr"/>
              <a:r>
                <a:rPr lang="en-US" sz="1200" dirty="0"/>
                <a:t>o</a:t>
              </a:r>
              <a:r>
                <a:rPr lang="en-US" sz="1200" dirty="0" smtClean="0"/>
                <a:t>perations</a:t>
              </a:r>
              <a:endParaRPr lang="en-US" sz="1200" dirty="0"/>
            </a:p>
          </p:txBody>
        </p:sp>
        <p:sp>
          <p:nvSpPr>
            <p:cNvPr id="10" name="Rounded Rectangle 9"/>
            <p:cNvSpPr/>
            <p:nvPr/>
          </p:nvSpPr>
          <p:spPr>
            <a:xfrm>
              <a:off x="3707904" y="3849112"/>
              <a:ext cx="1872208" cy="864096"/>
            </a:xfrm>
            <a:prstGeom prst="roundRect">
              <a:avLst/>
            </a:prstGeom>
            <a:solidFill>
              <a:schemeClr val="accent1">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smtClean="0">
                  <a:solidFill>
                    <a:schemeClr val="tx1"/>
                  </a:solidFill>
                </a:rPr>
                <a:t>Handler Mode</a:t>
              </a:r>
            </a:p>
            <a:p>
              <a:pPr algn="ctr"/>
              <a:r>
                <a:rPr lang="en-US" sz="1200" dirty="0" smtClean="0">
                  <a:solidFill>
                    <a:schemeClr val="tx1"/>
                  </a:solidFill>
                </a:rPr>
                <a:t>Exception handler execution</a:t>
              </a:r>
              <a:endParaRPr lang="en-US" sz="1200" dirty="0">
                <a:solidFill>
                  <a:schemeClr val="tx1"/>
                </a:solidFill>
              </a:endParaRPr>
            </a:p>
          </p:txBody>
        </p:sp>
        <p:sp>
          <p:nvSpPr>
            <p:cNvPr id="22" name="TextBox 16"/>
            <p:cNvSpPr txBox="1"/>
            <p:nvPr/>
          </p:nvSpPr>
          <p:spPr>
            <a:xfrm>
              <a:off x="4788024" y="4919378"/>
              <a:ext cx="1015662" cy="430887"/>
            </a:xfrm>
            <a:prstGeom prst="rect">
              <a:avLst/>
            </a:prstGeom>
            <a:noFill/>
          </p:spPr>
          <p:txBody>
            <a:bodyPr wrap="square" rtlCol="0">
              <a:spAutoFit/>
            </a:bodyPr>
            <a:lstStyle/>
            <a:p>
              <a:r>
                <a:rPr lang="en-US" sz="1100" dirty="0" smtClean="0">
                  <a:solidFill>
                    <a:schemeClr val="bg1"/>
                  </a:solidFill>
                </a:rPr>
                <a:t>Exception request</a:t>
              </a:r>
              <a:endParaRPr lang="en-US" sz="1100" dirty="0">
                <a:solidFill>
                  <a:schemeClr val="bg1"/>
                </a:solidFill>
              </a:endParaRPr>
            </a:p>
          </p:txBody>
        </p:sp>
        <p:sp>
          <p:nvSpPr>
            <p:cNvPr id="9" name="Arc 8"/>
            <p:cNvSpPr/>
            <p:nvPr/>
          </p:nvSpPr>
          <p:spPr>
            <a:xfrm rot="185749">
              <a:off x="1052225" y="2229930"/>
              <a:ext cx="2037878" cy="1065972"/>
            </a:xfrm>
            <a:prstGeom prst="arc">
              <a:avLst>
                <a:gd name="adj1" fmla="val 15519715"/>
                <a:gd name="adj2" fmla="val 21068244"/>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Volný tvar 2"/>
          <p:cNvSpPr/>
          <p:nvPr/>
        </p:nvSpPr>
        <p:spPr>
          <a:xfrm rot="7957311">
            <a:off x="4292785" y="4620978"/>
            <a:ext cx="674074" cy="515425"/>
          </a:xfrm>
          <a:custGeom>
            <a:avLst/>
            <a:gdLst>
              <a:gd name="connsiteX0" fmla="*/ 0 w 1551274"/>
              <a:gd name="connsiteY0" fmla="*/ 252768 h 1205268"/>
              <a:gd name="connsiteX1" fmla="*/ 1533525 w 1551274"/>
              <a:gd name="connsiteY1" fmla="*/ 62268 h 1205268"/>
              <a:gd name="connsiteX2" fmla="*/ 876300 w 1551274"/>
              <a:gd name="connsiteY2" fmla="*/ 1205268 h 1205268"/>
              <a:gd name="connsiteX3" fmla="*/ 876300 w 1551274"/>
              <a:gd name="connsiteY3" fmla="*/ 1205268 h 1205268"/>
            </a:gdLst>
            <a:ahLst/>
            <a:cxnLst>
              <a:cxn ang="0">
                <a:pos x="connsiteX0" y="connsiteY0"/>
              </a:cxn>
              <a:cxn ang="0">
                <a:pos x="connsiteX1" y="connsiteY1"/>
              </a:cxn>
              <a:cxn ang="0">
                <a:pos x="connsiteX2" y="connsiteY2"/>
              </a:cxn>
              <a:cxn ang="0">
                <a:pos x="connsiteX3" y="connsiteY3"/>
              </a:cxn>
            </a:cxnLst>
            <a:rect l="l" t="t" r="r" b="b"/>
            <a:pathLst>
              <a:path w="1551274" h="1205268">
                <a:moveTo>
                  <a:pt x="0" y="252768"/>
                </a:moveTo>
                <a:cubicBezTo>
                  <a:pt x="693737" y="78143"/>
                  <a:pt x="1387475" y="-96482"/>
                  <a:pt x="1533525" y="62268"/>
                </a:cubicBezTo>
                <a:cubicBezTo>
                  <a:pt x="1679575" y="221018"/>
                  <a:pt x="876300" y="1205268"/>
                  <a:pt x="876300" y="1205268"/>
                </a:cubicBezTo>
                <a:lnTo>
                  <a:pt x="876300" y="1205268"/>
                </a:lnTo>
              </a:path>
            </a:pathLst>
          </a:custGeom>
          <a:noFill/>
          <a:ln w="190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chemeClr val="bg1"/>
              </a:solidFill>
            </a:endParaRPr>
          </a:p>
        </p:txBody>
      </p:sp>
      <p:sp>
        <p:nvSpPr>
          <p:cNvPr id="23" name="Obdélník 22"/>
          <p:cNvSpPr/>
          <p:nvPr/>
        </p:nvSpPr>
        <p:spPr>
          <a:xfrm>
            <a:off x="6055032" y="1196752"/>
            <a:ext cx="1678754" cy="10036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t>Process Stack</a:t>
            </a:r>
          </a:p>
          <a:p>
            <a:pPr algn="ctr"/>
            <a:r>
              <a:rPr lang="en-US" sz="1400" dirty="0" smtClean="0"/>
              <a:t>/</a:t>
            </a:r>
          </a:p>
          <a:p>
            <a:pPr algn="ctr"/>
            <a:r>
              <a:rPr lang="en-US" sz="1400" b="1" dirty="0" smtClean="0"/>
              <a:t>Main Stack</a:t>
            </a:r>
          </a:p>
          <a:p>
            <a:pPr algn="ctr"/>
            <a:r>
              <a:rPr lang="en-US" sz="1100" dirty="0" smtClean="0"/>
              <a:t>(default)</a:t>
            </a:r>
            <a:endParaRPr lang="cs-CZ" sz="1400" dirty="0"/>
          </a:p>
        </p:txBody>
      </p:sp>
      <p:cxnSp>
        <p:nvCxnSpPr>
          <p:cNvPr id="26" name="Přímá spojnice se šipkou 25"/>
          <p:cNvCxnSpPr/>
          <p:nvPr/>
        </p:nvCxnSpPr>
        <p:spPr>
          <a:xfrm flipH="1" flipV="1">
            <a:off x="5513603" y="4680691"/>
            <a:ext cx="786589" cy="836541"/>
          </a:xfrm>
          <a:prstGeom prst="straightConnector1">
            <a:avLst/>
          </a:prstGeom>
          <a:ln w="571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Obdélník 23"/>
          <p:cNvSpPr/>
          <p:nvPr/>
        </p:nvSpPr>
        <p:spPr>
          <a:xfrm>
            <a:off x="6104267" y="5317747"/>
            <a:ext cx="1678754" cy="100363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b="1" dirty="0" smtClean="0"/>
              <a:t>Main Stack</a:t>
            </a:r>
          </a:p>
        </p:txBody>
      </p:sp>
      <p:cxnSp>
        <p:nvCxnSpPr>
          <p:cNvPr id="29" name="Přímá spojnice se šipkou 28"/>
          <p:cNvCxnSpPr/>
          <p:nvPr/>
        </p:nvCxnSpPr>
        <p:spPr>
          <a:xfrm flipH="1">
            <a:off x="4884854" y="2143160"/>
            <a:ext cx="1343330" cy="565758"/>
          </a:xfrm>
          <a:prstGeom prst="straightConnector1">
            <a:avLst/>
          </a:prstGeom>
          <a:ln w="571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9040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Exception Model – States</a:t>
            </a:r>
            <a:endParaRPr lang="cs-CZ" dirty="0"/>
          </a:p>
        </p:txBody>
      </p:sp>
      <p:sp>
        <p:nvSpPr>
          <p:cNvPr id="3" name="Zástupný symbol pro obsah 2"/>
          <p:cNvSpPr>
            <a:spLocks noGrp="1"/>
          </p:cNvSpPr>
          <p:nvPr>
            <p:ph idx="1"/>
          </p:nvPr>
        </p:nvSpPr>
        <p:spPr>
          <a:xfrm>
            <a:off x="457200" y="1277496"/>
            <a:ext cx="8229600" cy="4893647"/>
          </a:xfrm>
        </p:spPr>
        <p:txBody>
          <a:bodyPr/>
          <a:lstStyle/>
          <a:p>
            <a:r>
              <a:rPr lang="en-US" sz="2400" b="1" dirty="0" smtClean="0"/>
              <a:t>Inactive</a:t>
            </a:r>
          </a:p>
          <a:p>
            <a:pPr lvl="1"/>
            <a:r>
              <a:rPr lang="en-US" sz="1800" dirty="0" smtClean="0">
                <a:solidFill>
                  <a:schemeClr val="accent2"/>
                </a:solidFill>
              </a:rPr>
              <a:t>NOT Pending/Active</a:t>
            </a:r>
          </a:p>
          <a:p>
            <a:r>
              <a:rPr lang="en-US" sz="2400" b="1" dirty="0" smtClean="0"/>
              <a:t>Pending</a:t>
            </a:r>
          </a:p>
          <a:p>
            <a:pPr lvl="1"/>
            <a:r>
              <a:rPr lang="en-US" sz="1800" dirty="0" smtClean="0">
                <a:solidFill>
                  <a:schemeClr val="accent2"/>
                </a:solidFill>
              </a:rPr>
              <a:t>Waiting</a:t>
            </a:r>
            <a:r>
              <a:rPr lang="en-US" sz="1800" dirty="0" smtClean="0"/>
              <a:t> to be serviced by the processor</a:t>
            </a:r>
          </a:p>
          <a:p>
            <a:pPr lvl="1"/>
            <a:r>
              <a:rPr lang="en-US" sz="1800" dirty="0" smtClean="0"/>
              <a:t>On Interrupt request generated by a peripheral or from software</a:t>
            </a:r>
          </a:p>
          <a:p>
            <a:r>
              <a:rPr lang="en-US" sz="2400" b="1" dirty="0" smtClean="0"/>
              <a:t>Active</a:t>
            </a:r>
          </a:p>
          <a:p>
            <a:pPr lvl="1"/>
            <a:r>
              <a:rPr lang="en-US" sz="1800" dirty="0" smtClean="0">
                <a:solidFill>
                  <a:schemeClr val="accent2"/>
                </a:solidFill>
              </a:rPr>
              <a:t>Actually serviced </a:t>
            </a:r>
            <a:r>
              <a:rPr lang="en-US" sz="1800" dirty="0" smtClean="0"/>
              <a:t>exception state</a:t>
            </a:r>
          </a:p>
          <a:p>
            <a:pPr lvl="1"/>
            <a:r>
              <a:rPr lang="en-US" sz="1800" dirty="0" smtClean="0"/>
              <a:t>More exceptions can be active at a time</a:t>
            </a:r>
          </a:p>
          <a:p>
            <a:r>
              <a:rPr lang="en-US" sz="2400" b="1" dirty="0" smtClean="0"/>
              <a:t>Active and pending</a:t>
            </a:r>
          </a:p>
          <a:p>
            <a:pPr lvl="1"/>
            <a:r>
              <a:rPr lang="en-US" sz="1800" dirty="0" smtClean="0"/>
              <a:t>Exception is being serviced, but </a:t>
            </a:r>
            <a:r>
              <a:rPr lang="en-US" sz="1800" dirty="0" smtClean="0">
                <a:solidFill>
                  <a:schemeClr val="accent2"/>
                </a:solidFill>
              </a:rPr>
              <a:t>another request </a:t>
            </a:r>
            <a:r>
              <a:rPr lang="en-US" sz="1800" dirty="0" smtClean="0"/>
              <a:t>from the same source </a:t>
            </a:r>
            <a:r>
              <a:rPr lang="en-US" sz="1800" dirty="0" smtClean="0">
                <a:solidFill>
                  <a:schemeClr val="accent2"/>
                </a:solidFill>
              </a:rPr>
              <a:t>came</a:t>
            </a:r>
            <a:r>
              <a:rPr lang="en-US" sz="1800" dirty="0" smtClean="0"/>
              <a:t> already</a:t>
            </a:r>
            <a:endParaRPr lang="cs-CZ" sz="1800" dirty="0"/>
          </a:p>
        </p:txBody>
      </p:sp>
      <p:sp>
        <p:nvSpPr>
          <p:cNvPr id="4" name="Zástupný symbol pro číslo snímku 3"/>
          <p:cNvSpPr>
            <a:spLocks noGrp="1"/>
          </p:cNvSpPr>
          <p:nvPr>
            <p:ph type="sldNum" sz="quarter" idx="12"/>
          </p:nvPr>
        </p:nvSpPr>
        <p:spPr/>
        <p:txBody>
          <a:bodyPr/>
          <a:lstStyle/>
          <a:p>
            <a:fld id="{5B31B9E4-8E4D-4C86-BFD7-412B282B373B}" type="slidenum">
              <a:rPr lang="fr-FR" smtClean="0"/>
              <a:pPr/>
              <a:t>54</a:t>
            </a:fld>
            <a:endParaRPr lang="fr-FR" dirty="0"/>
          </a:p>
        </p:txBody>
      </p:sp>
    </p:spTree>
    <p:extLst>
      <p:ext uri="{BB962C8B-B14F-4D97-AF65-F5344CB8AC3E}">
        <p14:creationId xmlns:p14="http://schemas.microsoft.com/office/powerpoint/2010/main" val="9264308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ARM Cortex Interrupt Overview</a:t>
            </a:r>
            <a:endParaRPr lang="en-US" sz="2700" dirty="0" smtClean="0"/>
          </a:p>
        </p:txBody>
      </p:sp>
    </p:spTree>
    <p:extLst>
      <p:ext uri="{BB962C8B-B14F-4D97-AF65-F5344CB8AC3E}">
        <p14:creationId xmlns:p14="http://schemas.microsoft.com/office/powerpoint/2010/main" val="217649190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normAutofit/>
          </a:bodyPr>
          <a:lstStyle/>
          <a:p>
            <a:r>
              <a:rPr lang="en-US" noProof="0" dirty="0" smtClean="0"/>
              <a:t>Exception Model – Types and Priorities</a:t>
            </a:r>
          </a:p>
        </p:txBody>
      </p:sp>
      <p:graphicFrame>
        <p:nvGraphicFramePr>
          <p:cNvPr id="49236" name="Group 84"/>
          <p:cNvGraphicFramePr>
            <a:graphicFrameLocks noGrp="1"/>
          </p:cNvGraphicFramePr>
          <p:nvPr>
            <p:ph idx="1"/>
            <p:extLst/>
          </p:nvPr>
        </p:nvGraphicFramePr>
        <p:xfrm>
          <a:off x="457200" y="1196752"/>
          <a:ext cx="8229600" cy="4636320"/>
        </p:xfrm>
        <a:graphic>
          <a:graphicData uri="http://schemas.openxmlformats.org/drawingml/2006/table">
            <a:tbl>
              <a:tblPr firstRow="1" bandRow="1">
                <a:tableStyleId>{5C22544A-7EE6-4342-B048-85BDC9FD1C3A}</a:tableStyleId>
              </a:tblPr>
              <a:tblGrid>
                <a:gridCol w="638220"/>
                <a:gridCol w="1676380"/>
                <a:gridCol w="1445894"/>
                <a:gridCol w="1063700"/>
                <a:gridCol w="3405406"/>
              </a:tblGrid>
              <a:tr h="231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No.</a:t>
                      </a:r>
                      <a:endParaRPr kumimoji="0" lang="en-GB" sz="1400" b="1" i="0" u="none" strike="noStrike" cap="none" normalizeH="0" baseline="0" dirty="0" smtClean="0">
                        <a:ln>
                          <a:noFill/>
                        </a:ln>
                        <a:solidFill>
                          <a:schemeClr val="bg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Exception Type</a:t>
                      </a:r>
                      <a:endParaRPr kumimoji="0" lang="en-GB" sz="1400" b="1" i="0" u="none" strike="noStrike" cap="none" normalizeH="0" baseline="0" dirty="0" smtClean="0">
                        <a:ln>
                          <a:noFill/>
                        </a:ln>
                        <a:solidFill>
                          <a:schemeClr val="bg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Priority</a:t>
                      </a:r>
                      <a:endParaRPr kumimoji="0" lang="en-GB" sz="1400" b="1" i="0" u="none" strike="noStrike" cap="none" normalizeH="0" baseline="0" dirty="0" smtClean="0">
                        <a:ln>
                          <a:noFill/>
                        </a:ln>
                        <a:solidFill>
                          <a:schemeClr val="bg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Type of Priority</a:t>
                      </a:r>
                      <a:endParaRPr kumimoji="0" lang="en-GB" sz="1400" b="1" i="0" u="none" strike="noStrike" cap="none" normalizeH="0" baseline="0" smtClean="0">
                        <a:ln>
                          <a:noFill/>
                        </a:ln>
                        <a:solidFill>
                          <a:schemeClr val="bg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Descriptions</a:t>
                      </a:r>
                      <a:endParaRPr kumimoji="0" lang="en-GB" sz="1400" b="1" i="0" u="none" strike="noStrike" cap="none" normalizeH="0" baseline="0" dirty="0" smtClean="0">
                        <a:ln>
                          <a:noFill/>
                        </a:ln>
                        <a:solidFill>
                          <a:schemeClr val="bg1"/>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1</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Reset</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-3 (Highest)</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fixed</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Reset</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2</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NMI</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-2</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fixed</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Non-Maskable Interrupt</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dirty="0" smtClean="0">
                          <a:ln>
                            <a:noFill/>
                          </a:ln>
                          <a:solidFill>
                            <a:schemeClr val="accent2"/>
                          </a:solidFill>
                          <a:effectLst/>
                        </a:rPr>
                        <a:t>3</a:t>
                      </a:r>
                      <a:endParaRPr kumimoji="0" lang="en-GB" sz="1400" b="1" i="0" u="none" strike="noStrike" cap="none" normalizeH="0" baseline="0" dirty="0" smtClean="0">
                        <a:ln>
                          <a:noFill/>
                        </a:ln>
                        <a:solidFill>
                          <a:schemeClr val="accent2"/>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dirty="0" smtClean="0">
                          <a:ln>
                            <a:noFill/>
                          </a:ln>
                          <a:solidFill>
                            <a:schemeClr val="accent2"/>
                          </a:solidFill>
                          <a:effectLst/>
                        </a:rPr>
                        <a:t>Hard Fault</a:t>
                      </a:r>
                      <a:endParaRPr kumimoji="0" lang="en-GB" sz="1400" b="1" i="0" u="none" strike="noStrike" cap="none" normalizeH="0" baseline="0" dirty="0" smtClean="0">
                        <a:ln>
                          <a:noFill/>
                        </a:ln>
                        <a:solidFill>
                          <a:schemeClr val="accent2"/>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dirty="0" smtClean="0">
                          <a:ln>
                            <a:noFill/>
                          </a:ln>
                          <a:solidFill>
                            <a:schemeClr val="accent2"/>
                          </a:solidFill>
                          <a:effectLst/>
                        </a:rPr>
                        <a:t>-1</a:t>
                      </a:r>
                      <a:endParaRPr kumimoji="0" lang="en-GB" sz="1400" b="1" i="0" u="none" strike="noStrike" cap="none" normalizeH="0" baseline="0" dirty="0" smtClean="0">
                        <a:ln>
                          <a:noFill/>
                        </a:ln>
                        <a:solidFill>
                          <a:schemeClr val="accent2"/>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dirty="0" smtClean="0">
                          <a:ln>
                            <a:noFill/>
                          </a:ln>
                          <a:solidFill>
                            <a:schemeClr val="accent2"/>
                          </a:solidFill>
                          <a:effectLst/>
                        </a:rPr>
                        <a:t>fixed</a:t>
                      </a:r>
                      <a:endParaRPr kumimoji="0" lang="en-GB" sz="1400" b="1" i="0" u="none" strike="noStrike" cap="none" normalizeH="0" baseline="0" dirty="0" smtClean="0">
                        <a:ln>
                          <a:noFill/>
                        </a:ln>
                        <a:solidFill>
                          <a:schemeClr val="accent2"/>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dirty="0" smtClean="0">
                          <a:ln>
                            <a:noFill/>
                          </a:ln>
                          <a:solidFill>
                            <a:schemeClr val="accent2"/>
                          </a:solidFill>
                          <a:effectLst/>
                        </a:rPr>
                        <a:t>Default fault if other handler is not implemented</a:t>
                      </a:r>
                      <a:endParaRPr kumimoji="0" lang="en-GB" sz="1400" b="1" i="0" u="none" strike="noStrike" cap="none" normalizeH="0" baseline="0" dirty="0" smtClean="0">
                        <a:ln>
                          <a:noFill/>
                        </a:ln>
                        <a:solidFill>
                          <a:schemeClr val="accent2"/>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4-10</a:t>
                      </a:r>
                      <a:endParaRPr kumimoji="0" lang="en-GB" sz="1400" b="1" i="0" u="none" strike="noStrike" cap="none" normalizeH="0" baseline="0" smtClean="0">
                        <a:ln>
                          <a:noFill/>
                        </a:ln>
                        <a:solidFill>
                          <a:srgbClr val="777777"/>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Reserved</a:t>
                      </a:r>
                      <a:endParaRPr kumimoji="0" lang="en-GB" sz="1400" b="1" i="0" u="none" strike="noStrike" cap="none" normalizeH="0" baseline="0" smtClean="0">
                        <a:ln>
                          <a:noFill/>
                        </a:ln>
                        <a:solidFill>
                          <a:srgbClr val="777777"/>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N.A.</a:t>
                      </a:r>
                      <a:endParaRPr kumimoji="0" lang="en-GB" sz="1400" b="1" i="0" u="none" strike="noStrike" cap="none" normalizeH="0" baseline="0" dirty="0" smtClean="0">
                        <a:ln>
                          <a:noFill/>
                        </a:ln>
                        <a:solidFill>
                          <a:srgbClr val="777777"/>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N.A.</a:t>
                      </a:r>
                      <a:endParaRPr kumimoji="0" lang="en-US" sz="1400" b="1" i="0" u="none" strike="noStrike" cap="none" normalizeH="0" baseline="0" smtClean="0">
                        <a:ln>
                          <a:noFill/>
                        </a:ln>
                        <a:solidFill>
                          <a:srgbClr val="777777"/>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smtClean="0">
                          <a:ln>
                            <a:noFill/>
                          </a:ln>
                          <a:solidFill>
                            <a:srgbClr val="04865B"/>
                          </a:solidFill>
                          <a:effectLst/>
                        </a:rPr>
                        <a:t>11</a:t>
                      </a:r>
                      <a:endParaRPr kumimoji="0" lang="en-GB" sz="1400" b="1" i="0" u="none" strike="noStrike" cap="none" normalizeH="0" baseline="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smtClean="0">
                          <a:ln>
                            <a:noFill/>
                          </a:ln>
                          <a:solidFill>
                            <a:srgbClr val="04865B"/>
                          </a:solidFill>
                          <a:effectLst/>
                        </a:rPr>
                        <a:t>SVCall</a:t>
                      </a:r>
                      <a:endParaRPr kumimoji="0" lang="en-GB" sz="1400" b="1" i="0" u="none" strike="noStrike" cap="none" normalizeH="0" baseline="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smtClean="0">
                          <a:ln>
                            <a:noFill/>
                          </a:ln>
                          <a:solidFill>
                            <a:srgbClr val="04865B"/>
                          </a:solidFill>
                          <a:effectLst/>
                        </a:rPr>
                        <a:t>Programmable</a:t>
                      </a:r>
                      <a:endParaRPr kumimoji="0" lang="en-GB" sz="1400" b="1" i="0" u="none" strike="noStrike" cap="none" normalizeH="0" baseline="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dirty="0" smtClean="0">
                          <a:ln>
                            <a:noFill/>
                          </a:ln>
                          <a:solidFill>
                            <a:srgbClr val="04865B"/>
                          </a:solidFill>
                          <a:effectLst/>
                        </a:rPr>
                        <a:t>settable</a:t>
                      </a:r>
                      <a:endParaRPr kumimoji="0" lang="en-US" sz="1400" b="1" i="0" u="none" strike="noStrike" cap="none" normalizeH="0" baseline="0" dirty="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dirty="0" smtClean="0">
                          <a:ln>
                            <a:noFill/>
                          </a:ln>
                          <a:solidFill>
                            <a:srgbClr val="04865B"/>
                          </a:solidFill>
                          <a:effectLst/>
                        </a:rPr>
                        <a:t>Supervisor call (SVC)</a:t>
                      </a:r>
                      <a:endParaRPr kumimoji="0" lang="en-GB" sz="1400" b="1" i="0" u="none" strike="noStrike" cap="none" normalizeH="0" baseline="0" dirty="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12-13</a:t>
                      </a:r>
                      <a:endParaRPr kumimoji="0" lang="en-GB" sz="1400" b="1" i="0" u="none" strike="noStrike" cap="none" normalizeH="0" baseline="0" smtClean="0">
                        <a:ln>
                          <a:noFill/>
                        </a:ln>
                        <a:solidFill>
                          <a:srgbClr val="777777"/>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Reserved</a:t>
                      </a:r>
                      <a:endParaRPr kumimoji="0" lang="en-GB" sz="1400" b="1" i="0" u="none" strike="noStrike" cap="none" normalizeH="0" baseline="0" smtClean="0">
                        <a:ln>
                          <a:noFill/>
                        </a:ln>
                        <a:solidFill>
                          <a:srgbClr val="777777"/>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N.A.</a:t>
                      </a:r>
                      <a:endParaRPr kumimoji="0" lang="en-GB" sz="1400" b="1" i="0" u="none" strike="noStrike" cap="none" normalizeH="0" baseline="0" smtClean="0">
                        <a:ln>
                          <a:noFill/>
                        </a:ln>
                        <a:solidFill>
                          <a:srgbClr val="777777"/>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N.A.</a:t>
                      </a:r>
                      <a:endParaRPr kumimoji="0" lang="en-US" sz="1400" b="1" i="0" u="none" strike="noStrike" cap="none" normalizeH="0" baseline="0" smtClean="0">
                        <a:ln>
                          <a:noFill/>
                        </a:ln>
                        <a:solidFill>
                          <a:srgbClr val="777777"/>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smtClean="0">
                          <a:ln>
                            <a:noFill/>
                          </a:ln>
                          <a:solidFill>
                            <a:srgbClr val="04865B"/>
                          </a:solidFill>
                          <a:effectLst/>
                        </a:rPr>
                        <a:t>14</a:t>
                      </a:r>
                      <a:endParaRPr kumimoji="0" lang="en-GB" sz="1400" b="1" i="0" u="none" strike="noStrike" cap="none" normalizeH="0" baseline="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smtClean="0">
                          <a:ln>
                            <a:noFill/>
                          </a:ln>
                          <a:solidFill>
                            <a:srgbClr val="04865B"/>
                          </a:solidFill>
                          <a:effectLst/>
                        </a:rPr>
                        <a:t>PendSV</a:t>
                      </a:r>
                      <a:endParaRPr kumimoji="0" lang="en-GB" sz="1400" b="1" i="0" u="none" strike="noStrike" cap="none" normalizeH="0" baseline="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smtClean="0">
                          <a:ln>
                            <a:noFill/>
                          </a:ln>
                          <a:solidFill>
                            <a:srgbClr val="04865B"/>
                          </a:solidFill>
                          <a:effectLst/>
                        </a:rPr>
                        <a:t>Programmable</a:t>
                      </a:r>
                      <a:endParaRPr kumimoji="0" lang="en-GB" sz="1400" b="1" i="0" u="none" strike="noStrike" cap="none" normalizeH="0" baseline="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smtClean="0">
                          <a:ln>
                            <a:noFill/>
                          </a:ln>
                          <a:solidFill>
                            <a:srgbClr val="04865B"/>
                          </a:solidFill>
                          <a:effectLst/>
                        </a:rPr>
                        <a:t>settable</a:t>
                      </a:r>
                      <a:endParaRPr kumimoji="0" lang="en-US" sz="1400" b="1" i="0" u="none" strike="noStrike" cap="none" normalizeH="0" baseline="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b="1" u="none" strike="noStrike" cap="none" normalizeH="0" baseline="0" dirty="0" smtClean="0">
                          <a:ln>
                            <a:noFill/>
                          </a:ln>
                          <a:solidFill>
                            <a:srgbClr val="04865B"/>
                          </a:solidFill>
                          <a:effectLst/>
                        </a:rPr>
                        <a:t>Request for System-Level Service</a:t>
                      </a:r>
                      <a:endParaRPr kumimoji="0" lang="en-GB" sz="1400" b="1" i="0" u="none" strike="noStrike" cap="none" normalizeH="0" baseline="0" dirty="0" smtClean="0">
                        <a:ln>
                          <a:noFill/>
                        </a:ln>
                        <a:solidFill>
                          <a:srgbClr val="04865B"/>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15</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SYSTICK</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Programmable</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settable</a:t>
                      </a:r>
                      <a:endParaRPr kumimoji="0" lang="en-US"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System Tick Timer</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16</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Interrupt #0</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Programmable</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settable</a:t>
                      </a:r>
                      <a:endParaRPr kumimoji="0" lang="en-US"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External Interrupt #0</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settable</a:t>
                      </a:r>
                      <a:endParaRPr kumimoji="0" lang="en-US"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r>
              <a:tr h="360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47</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Interrupt#31</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Programmable</a:t>
                      </a:r>
                      <a:endParaRPr kumimoji="0" lang="en-GB"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smtClean="0">
                          <a:ln>
                            <a:noFill/>
                          </a:ln>
                          <a:effectLst/>
                        </a:rPr>
                        <a:t>settable</a:t>
                      </a:r>
                      <a:endParaRPr kumimoji="0" lang="en-US" sz="1400" b="1" i="0" u="none" strike="noStrike" cap="none" normalizeH="0" baseline="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400" u="none" strike="noStrike" cap="none" normalizeH="0" baseline="0" dirty="0" smtClean="0">
                          <a:ln>
                            <a:noFill/>
                          </a:ln>
                          <a:effectLst/>
                        </a:rPr>
                        <a:t>External Interrupt #31</a:t>
                      </a:r>
                      <a:endParaRPr kumimoji="0" lang="en-GB" sz="1400" b="1" i="0" u="none" strike="noStrike" cap="none" normalizeH="0" baseline="0" dirty="0" smtClean="0">
                        <a:ln>
                          <a:noFill/>
                        </a:ln>
                        <a:solidFill>
                          <a:schemeClr val="tx1"/>
                        </a:solidFill>
                        <a:effectLst/>
                        <a:latin typeface="Verdana" pitchFamily="34" charset="0"/>
                        <a:ea typeface="ＭＳ Ｐゴシック"/>
                        <a:cs typeface="ＭＳ Ｐゴシック"/>
                      </a:endParaRPr>
                    </a:p>
                  </a:txBody>
                  <a:tcPr marL="90102" marR="90102" anchor="ctr" horzOverflow="overflow"/>
                </a:tc>
              </a:tr>
            </a:tbl>
          </a:graphicData>
        </a:graphic>
      </p:graphicFrame>
      <p:sp>
        <p:nvSpPr>
          <p:cNvPr id="3" name="Slide Number Placeholder 2"/>
          <p:cNvSpPr>
            <a:spLocks noGrp="1"/>
          </p:cNvSpPr>
          <p:nvPr>
            <p:ph type="sldNum" sz="quarter" idx="12"/>
          </p:nvPr>
        </p:nvSpPr>
        <p:spPr/>
        <p:txBody>
          <a:bodyPr/>
          <a:lstStyle/>
          <a:p>
            <a:pPr>
              <a:defRPr/>
            </a:pPr>
            <a:fld id="{B8318836-1C3D-4CBA-AEFD-2FEA6AE26C8D}" type="slidenum">
              <a:rPr lang="en-US" smtClean="0"/>
              <a:pPr>
                <a:defRPr/>
              </a:pPr>
              <a:t>56</a:t>
            </a:fld>
            <a:endParaRPr lang="en-US"/>
          </a:p>
        </p:txBody>
      </p:sp>
      <p:cxnSp>
        <p:nvCxnSpPr>
          <p:cNvPr id="7" name="Přímá spojnice se šipkou 15"/>
          <p:cNvCxnSpPr/>
          <p:nvPr/>
        </p:nvCxnSpPr>
        <p:spPr>
          <a:xfrm flipH="1" flipV="1">
            <a:off x="3419873" y="5949280"/>
            <a:ext cx="871038" cy="324036"/>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4290911" y="6153147"/>
            <a:ext cx="1723549" cy="369332"/>
          </a:xfrm>
          <a:prstGeom prst="rect">
            <a:avLst/>
          </a:prstGeom>
          <a:noFill/>
        </p:spPr>
        <p:txBody>
          <a:bodyPr wrap="none" rtlCol="0">
            <a:spAutoFit/>
          </a:bodyPr>
          <a:lstStyle/>
          <a:p>
            <a:r>
              <a:rPr lang="en-US" dirty="0" smtClean="0"/>
              <a:t>4 priority levels</a:t>
            </a:r>
            <a:endParaRPr lang="en-US" dirty="0"/>
          </a:p>
        </p:txBody>
      </p:sp>
    </p:spTree>
    <p:extLst>
      <p:ext uri="{BB962C8B-B14F-4D97-AF65-F5344CB8AC3E}">
        <p14:creationId xmlns:p14="http://schemas.microsoft.com/office/powerpoint/2010/main" val="3723097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noProof="0" dirty="0" smtClean="0"/>
              <a:t>Interrupt Entry and Return</a:t>
            </a:r>
          </a:p>
        </p:txBody>
      </p:sp>
      <p:sp>
        <p:nvSpPr>
          <p:cNvPr id="44034" name="Rectangle 3"/>
          <p:cNvSpPr>
            <a:spLocks noGrp="1" noChangeArrowheads="1"/>
          </p:cNvSpPr>
          <p:nvPr>
            <p:ph type="body" idx="1"/>
          </p:nvPr>
        </p:nvSpPr>
        <p:spPr>
          <a:xfrm>
            <a:off x="457200" y="1135063"/>
            <a:ext cx="8305800" cy="4733604"/>
          </a:xfrm>
        </p:spPr>
        <p:txBody>
          <a:bodyPr/>
          <a:lstStyle/>
          <a:p>
            <a:pPr>
              <a:spcBef>
                <a:spcPct val="35000"/>
              </a:spcBef>
            </a:pPr>
            <a:r>
              <a:rPr lang="en-US" sz="2400" noProof="0" dirty="0" smtClean="0"/>
              <a:t>Interrupt handling is micro-coded</a:t>
            </a:r>
          </a:p>
          <a:p>
            <a:pPr marL="0" indent="1973263">
              <a:spcBef>
                <a:spcPct val="35000"/>
              </a:spcBef>
              <a:buNone/>
            </a:pPr>
            <a:r>
              <a:rPr lang="en-US" sz="2400" noProof="0" dirty="0" smtClean="0"/>
              <a:t>→ </a:t>
            </a:r>
            <a:r>
              <a:rPr lang="en-US" sz="2400" b="1" noProof="0" dirty="0" smtClean="0">
                <a:solidFill>
                  <a:schemeClr val="accent2"/>
                </a:solidFill>
              </a:rPr>
              <a:t>No instruction overhead</a:t>
            </a:r>
            <a:endParaRPr lang="en-US" sz="1000" b="1" noProof="0" dirty="0" smtClean="0">
              <a:solidFill>
                <a:schemeClr val="accent2"/>
              </a:solidFill>
            </a:endParaRPr>
          </a:p>
          <a:p>
            <a:pPr>
              <a:spcBef>
                <a:spcPct val="35000"/>
              </a:spcBef>
            </a:pPr>
            <a:r>
              <a:rPr lang="en-US" sz="2400" u="sng" noProof="0" dirty="0" smtClean="0"/>
              <a:t>Entry (“</a:t>
            </a:r>
            <a:r>
              <a:rPr lang="en-US" sz="2400" b="1" u="sng" noProof="0" dirty="0" smtClean="0">
                <a:solidFill>
                  <a:schemeClr val="accent2"/>
                </a:solidFill>
              </a:rPr>
              <a:t>Stacking</a:t>
            </a:r>
            <a:r>
              <a:rPr lang="en-US" sz="2400" u="sng" noProof="0" dirty="0" smtClean="0"/>
              <a:t>”)</a:t>
            </a:r>
          </a:p>
          <a:p>
            <a:pPr lvl="1">
              <a:spcBef>
                <a:spcPct val="35000"/>
              </a:spcBef>
            </a:pPr>
            <a:r>
              <a:rPr lang="en-US" sz="1800" noProof="0" dirty="0" smtClean="0"/>
              <a:t>Processor state automatically saved to the stack over the bus</a:t>
            </a:r>
          </a:p>
          <a:p>
            <a:pPr lvl="2">
              <a:spcBef>
                <a:spcPct val="35000"/>
              </a:spcBef>
            </a:pPr>
            <a:r>
              <a:rPr lang="en-US" sz="1600" b="1" noProof="0" dirty="0" smtClean="0"/>
              <a:t>{PC, </a:t>
            </a:r>
            <a:r>
              <a:rPr lang="en-US" sz="1600" b="1" noProof="0" dirty="0" err="1" smtClean="0"/>
              <a:t>xPSR</a:t>
            </a:r>
            <a:r>
              <a:rPr lang="en-US" sz="1600" b="1" noProof="0" dirty="0" smtClean="0"/>
              <a:t>, R0-R3, R12, LR}</a:t>
            </a:r>
          </a:p>
          <a:p>
            <a:pPr lvl="2">
              <a:spcBef>
                <a:spcPct val="35000"/>
              </a:spcBef>
            </a:pPr>
            <a:r>
              <a:rPr lang="en-US" sz="1600" b="1" dirty="0" smtClean="0">
                <a:solidFill>
                  <a:schemeClr val="accent2"/>
                </a:solidFill>
              </a:rPr>
              <a:t>What about the other registers?</a:t>
            </a:r>
            <a:endParaRPr lang="en-US" sz="1600" b="1" noProof="0" dirty="0" smtClean="0">
              <a:solidFill>
                <a:schemeClr val="accent2"/>
              </a:solidFill>
            </a:endParaRPr>
          </a:p>
          <a:p>
            <a:pPr lvl="1">
              <a:spcBef>
                <a:spcPct val="35000"/>
              </a:spcBef>
            </a:pPr>
            <a:r>
              <a:rPr lang="en-US" sz="1800" noProof="0" dirty="0" smtClean="0"/>
              <a:t>Then, ISR ready to start executing as soon as stack </a:t>
            </a:r>
            <a:r>
              <a:rPr lang="en-US" sz="1800" b="1" noProof="0" dirty="0" smtClean="0">
                <a:solidFill>
                  <a:schemeClr val="accent2"/>
                </a:solidFill>
              </a:rPr>
              <a:t>PUSH</a:t>
            </a:r>
            <a:r>
              <a:rPr lang="en-US" sz="1800" noProof="0" dirty="0" smtClean="0"/>
              <a:t> complete</a:t>
            </a:r>
            <a:endParaRPr lang="en-US" sz="2000" noProof="0" dirty="0" smtClean="0"/>
          </a:p>
          <a:p>
            <a:pPr>
              <a:spcBef>
                <a:spcPct val="35000"/>
              </a:spcBef>
            </a:pPr>
            <a:r>
              <a:rPr lang="en-US" sz="2400" u="sng" noProof="0" dirty="0" smtClean="0"/>
              <a:t>Exit (“</a:t>
            </a:r>
            <a:r>
              <a:rPr lang="en-US" sz="2400" b="1" u="sng" noProof="0" dirty="0" err="1" smtClean="0">
                <a:solidFill>
                  <a:schemeClr val="accent2"/>
                </a:solidFill>
              </a:rPr>
              <a:t>Unstacking</a:t>
            </a:r>
            <a:r>
              <a:rPr lang="en-US" sz="2400" u="sng" noProof="0" dirty="0" smtClean="0"/>
              <a:t>”)</a:t>
            </a:r>
          </a:p>
          <a:p>
            <a:pPr lvl="1">
              <a:spcBef>
                <a:spcPct val="35000"/>
              </a:spcBef>
            </a:pPr>
            <a:r>
              <a:rPr lang="en-US" sz="1800" noProof="0" dirty="0" smtClean="0"/>
              <a:t>Processor state is automatically restored from the stack</a:t>
            </a:r>
          </a:p>
          <a:p>
            <a:pPr lvl="1">
              <a:spcBef>
                <a:spcPct val="35000"/>
              </a:spcBef>
            </a:pPr>
            <a:r>
              <a:rPr lang="en-US" sz="1800" noProof="0" dirty="0" smtClean="0"/>
              <a:t>Then interrupted instruction is executed upon completion of stack </a:t>
            </a:r>
            <a:r>
              <a:rPr lang="en-US" sz="1800" b="1" noProof="0" dirty="0" smtClean="0">
                <a:solidFill>
                  <a:schemeClr val="accent2"/>
                </a:solidFill>
              </a:rPr>
              <a:t>POP</a:t>
            </a:r>
            <a:endParaRPr lang="en-US" sz="2000" b="1" noProof="0" dirty="0" smtClean="0">
              <a:solidFill>
                <a:schemeClr val="accent2"/>
              </a:solidFill>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pPr/>
              <a:t>57</a:t>
            </a:fld>
            <a:endParaRPr lang="fr-FR" dirty="0"/>
          </a:p>
        </p:txBody>
      </p:sp>
    </p:spTree>
    <p:extLst>
      <p:ext uri="{BB962C8B-B14F-4D97-AF65-F5344CB8AC3E}">
        <p14:creationId xmlns:p14="http://schemas.microsoft.com/office/powerpoint/2010/main" val="4891623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Preemption</a:t>
            </a:r>
            <a:endParaRPr lang="en-US" dirty="0"/>
          </a:p>
        </p:txBody>
      </p:sp>
      <p:sp>
        <p:nvSpPr>
          <p:cNvPr id="3" name="Content Placeholder 2"/>
          <p:cNvSpPr>
            <a:spLocks noGrp="1"/>
          </p:cNvSpPr>
          <p:nvPr>
            <p:ph idx="1"/>
          </p:nvPr>
        </p:nvSpPr>
        <p:spPr>
          <a:xfrm>
            <a:off x="457200" y="1277496"/>
            <a:ext cx="8229600" cy="3908762"/>
          </a:xfrm>
        </p:spPr>
        <p:txBody>
          <a:bodyPr/>
          <a:lstStyle/>
          <a:p>
            <a:r>
              <a:rPr lang="en-US" sz="2400" i="1" dirty="0" smtClean="0">
                <a:solidFill>
                  <a:schemeClr val="accent1"/>
                </a:solidFill>
              </a:rPr>
              <a:t>“Interruption of the exception handler”</a:t>
            </a:r>
          </a:p>
          <a:p>
            <a:r>
              <a:rPr lang="en-US" sz="2400" b="1" dirty="0" smtClean="0">
                <a:solidFill>
                  <a:schemeClr val="accent2"/>
                </a:solidFill>
              </a:rPr>
              <a:t>Depending on the priority</a:t>
            </a:r>
          </a:p>
          <a:p>
            <a:r>
              <a:rPr lang="en-US" sz="2400" dirty="0" smtClean="0"/>
              <a:t>If higher priority exception request comes while another lower priority exception handler is executing</a:t>
            </a:r>
          </a:p>
          <a:p>
            <a:pPr marL="1800225" indent="-447675">
              <a:buNone/>
              <a:tabLst>
                <a:tab pos="1800225" algn="l"/>
              </a:tabLst>
            </a:pPr>
            <a:r>
              <a:rPr lang="en-US" sz="2400" dirty="0" smtClean="0"/>
              <a:t>→ 	the higher priority exception can </a:t>
            </a:r>
            <a:r>
              <a:rPr lang="en-US" sz="2400" b="1" dirty="0" smtClean="0">
                <a:solidFill>
                  <a:schemeClr val="accent2"/>
                </a:solidFill>
              </a:rPr>
              <a:t>preempt</a:t>
            </a:r>
            <a:r>
              <a:rPr lang="en-US" sz="2400" dirty="0" smtClean="0"/>
              <a:t> the lower priority exception handler</a:t>
            </a:r>
          </a:p>
          <a:p>
            <a:r>
              <a:rPr lang="en-US" sz="2400" dirty="0" smtClean="0"/>
              <a:t>Such exceptions are called </a:t>
            </a:r>
            <a:r>
              <a:rPr lang="en-US" sz="2400" b="1" dirty="0" smtClean="0">
                <a:solidFill>
                  <a:schemeClr val="accent2"/>
                </a:solidFill>
              </a:rPr>
              <a:t>nested exceptions</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pPr/>
              <a:t>58</a:t>
            </a:fld>
            <a:endParaRPr lang="fr-FR" dirty="0"/>
          </a:p>
        </p:txBody>
      </p:sp>
    </p:spTree>
    <p:extLst>
      <p:ext uri="{BB962C8B-B14F-4D97-AF65-F5344CB8AC3E}">
        <p14:creationId xmlns:p14="http://schemas.microsoft.com/office/powerpoint/2010/main" val="3938965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Exception Response</a:t>
            </a:r>
            <a:endParaRPr lang="cs-CZ" dirty="0"/>
          </a:p>
        </p:txBody>
      </p:sp>
      <p:sp>
        <p:nvSpPr>
          <p:cNvPr id="3" name="Zástupný symbol pro obsah 2"/>
          <p:cNvSpPr>
            <a:spLocks noGrp="1"/>
          </p:cNvSpPr>
          <p:nvPr>
            <p:ph idx="1"/>
          </p:nvPr>
        </p:nvSpPr>
        <p:spPr>
          <a:xfrm>
            <a:off x="457200" y="1277496"/>
            <a:ext cx="8229600" cy="4685898"/>
          </a:xfrm>
        </p:spPr>
        <p:txBody>
          <a:bodyPr/>
          <a:lstStyle/>
          <a:p>
            <a:r>
              <a:rPr lang="en-US" sz="2400" dirty="0" smtClean="0">
                <a:solidFill>
                  <a:schemeClr val="tx1"/>
                </a:solidFill>
              </a:rPr>
              <a:t>Standard exception latency is </a:t>
            </a:r>
            <a:r>
              <a:rPr lang="en-US" sz="2400" b="1" dirty="0" smtClean="0">
                <a:solidFill>
                  <a:schemeClr val="accent2"/>
                </a:solidFill>
              </a:rPr>
              <a:t>16-cycles</a:t>
            </a:r>
          </a:p>
          <a:p>
            <a:pPr lvl="1"/>
            <a:r>
              <a:rPr lang="en-US" sz="1800" dirty="0"/>
              <a:t>The latency from processor clock cycle time when the </a:t>
            </a:r>
            <a:r>
              <a:rPr lang="en-US" sz="1800" dirty="0" smtClean="0"/>
              <a:t>exception </a:t>
            </a:r>
            <a:r>
              <a:rPr lang="en-US" sz="1800" dirty="0"/>
              <a:t>is asserted to the first instruction of the </a:t>
            </a:r>
            <a:r>
              <a:rPr lang="en-US" sz="1800" dirty="0" smtClean="0"/>
              <a:t>exception </a:t>
            </a:r>
            <a:r>
              <a:rPr lang="en-US" sz="1800" dirty="0"/>
              <a:t>handler </a:t>
            </a:r>
            <a:r>
              <a:rPr lang="en-US" sz="1800" dirty="0" smtClean="0"/>
              <a:t>execution</a:t>
            </a:r>
          </a:p>
          <a:p>
            <a:pPr lvl="1"/>
            <a:r>
              <a:rPr lang="en-US" sz="1800" b="1" dirty="0" smtClean="0">
                <a:solidFill>
                  <a:schemeClr val="accent2"/>
                </a:solidFill>
              </a:rPr>
              <a:t>0 memory wait states</a:t>
            </a:r>
          </a:p>
          <a:p>
            <a:r>
              <a:rPr lang="en-US" sz="2400" dirty="0" smtClean="0"/>
              <a:t>Can be reduced by the following two mechanisms:</a:t>
            </a:r>
            <a:endParaRPr lang="en-US" sz="2400" baseline="30000" dirty="0"/>
          </a:p>
          <a:p>
            <a:pPr lvl="1"/>
            <a:r>
              <a:rPr lang="en-US" sz="1800" b="1" u="sng" dirty="0" smtClean="0"/>
              <a:t>Tail Chaining</a:t>
            </a:r>
          </a:p>
          <a:p>
            <a:pPr marL="542925" lvl="1" indent="0">
              <a:buNone/>
            </a:pPr>
            <a:r>
              <a:rPr lang="en-US" dirty="0" smtClean="0"/>
              <a:t>If exception request exists or occurs just as another exception handler returns</a:t>
            </a:r>
          </a:p>
          <a:p>
            <a:pPr marL="993775" lvl="3" indent="0">
              <a:buNone/>
            </a:pPr>
            <a:r>
              <a:rPr lang="en-US" sz="1600" dirty="0" smtClean="0"/>
              <a:t>→ Stacking process can be skipped</a:t>
            </a:r>
          </a:p>
          <a:p>
            <a:pPr lvl="1"/>
            <a:endParaRPr lang="en-US" sz="1800" dirty="0"/>
          </a:p>
          <a:p>
            <a:pPr lvl="1"/>
            <a:r>
              <a:rPr lang="en-US" sz="1800" b="1" u="sng" dirty="0" smtClean="0"/>
              <a:t>Late arriving</a:t>
            </a:r>
            <a:r>
              <a:rPr lang="en-US" sz="1800" dirty="0" smtClean="0"/>
              <a:t> (Late arrival)</a:t>
            </a:r>
          </a:p>
          <a:p>
            <a:pPr marL="542925" lvl="1" indent="0">
              <a:buNone/>
            </a:pPr>
            <a:r>
              <a:rPr lang="en-US" dirty="0" smtClean="0"/>
              <a:t>If higher priority exception request occurs during lower priority exception stacking process</a:t>
            </a:r>
          </a:p>
          <a:p>
            <a:pPr marL="993775" lvl="3" indent="0">
              <a:buNone/>
            </a:pPr>
            <a:r>
              <a:rPr lang="en-US" sz="1600" dirty="0" smtClean="0"/>
              <a:t>→ Higher priority exception handler is called right after the stacking finishes</a:t>
            </a:r>
          </a:p>
        </p:txBody>
      </p:sp>
      <p:sp>
        <p:nvSpPr>
          <p:cNvPr id="4" name="Zástupný symbol pro číslo snímku 3"/>
          <p:cNvSpPr>
            <a:spLocks noGrp="1"/>
          </p:cNvSpPr>
          <p:nvPr>
            <p:ph type="sldNum" sz="quarter" idx="12"/>
          </p:nvPr>
        </p:nvSpPr>
        <p:spPr/>
        <p:txBody>
          <a:bodyPr/>
          <a:lstStyle/>
          <a:p>
            <a:fld id="{5B31B9E4-8E4D-4C86-BFD7-412B282B373B}" type="slidenum">
              <a:rPr lang="fr-FR" smtClean="0"/>
              <a:pPr/>
              <a:t>59</a:t>
            </a:fld>
            <a:endParaRPr lang="fr-FR" dirty="0"/>
          </a:p>
        </p:txBody>
      </p:sp>
    </p:spTree>
    <p:extLst>
      <p:ext uri="{BB962C8B-B14F-4D97-AF65-F5344CB8AC3E}">
        <p14:creationId xmlns:p14="http://schemas.microsoft.com/office/powerpoint/2010/main" val="24084702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31B9E4-8E4D-4C86-BFD7-412B282B373B}" type="slidenum">
              <a:rPr lang="fr-FR" smtClean="0"/>
              <a:pPr/>
              <a:t>6</a:t>
            </a:fld>
            <a:endParaRPr lang="fr-FR" dirty="0"/>
          </a:p>
        </p:txBody>
      </p:sp>
      <p:sp>
        <p:nvSpPr>
          <p:cNvPr id="11" name="Title 1"/>
          <p:cNvSpPr txBox="1">
            <a:spLocks/>
          </p:cNvSpPr>
          <p:nvPr/>
        </p:nvSpPr>
        <p:spPr>
          <a:xfrm>
            <a:off x="457200" y="116632"/>
            <a:ext cx="8075240" cy="1143000"/>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a:lstStyle>
          <a:p>
            <a:r>
              <a:rPr lang="en-US" sz="3300" dirty="0" smtClean="0">
                <a:latin typeface="+mj-lt"/>
              </a:rPr>
              <a:t>STM32 ODE</a:t>
            </a:r>
          </a:p>
          <a:p>
            <a:r>
              <a:rPr lang="en-US" sz="2900" dirty="0" smtClean="0"/>
              <a:t>STM32 X-</a:t>
            </a:r>
            <a:r>
              <a:rPr lang="en-US" sz="2900" dirty="0" err="1" smtClean="0"/>
              <a:t>Nucleo</a:t>
            </a:r>
            <a:r>
              <a:rPr lang="en-US" sz="2900" dirty="0" smtClean="0"/>
              <a:t> Portfolio</a:t>
            </a:r>
            <a:endParaRPr lang="en-US" sz="2900" dirty="0">
              <a:latin typeface="+mj-lt"/>
            </a:endParaRPr>
          </a:p>
        </p:txBody>
      </p:sp>
      <p:graphicFrame>
        <p:nvGraphicFramePr>
          <p:cNvPr id="3" name="Table 2"/>
          <p:cNvGraphicFramePr>
            <a:graphicFrameLocks noGrp="1"/>
          </p:cNvGraphicFramePr>
          <p:nvPr>
            <p:extLst/>
          </p:nvPr>
        </p:nvGraphicFramePr>
        <p:xfrm>
          <a:off x="228600" y="2252722"/>
          <a:ext cx="8686800" cy="2014478"/>
        </p:xfrm>
        <a:graphic>
          <a:graphicData uri="http://schemas.openxmlformats.org/drawingml/2006/table">
            <a:tbl>
              <a:tblPr>
                <a:effectLst>
                  <a:innerShdw blurRad="63500" dist="50800" dir="13500000">
                    <a:prstClr val="black">
                      <a:alpha val="50000"/>
                    </a:prstClr>
                  </a:innerShdw>
                </a:effectLst>
              </a:tblPr>
              <a:tblGrid>
                <a:gridCol w="1307157"/>
                <a:gridCol w="674042"/>
                <a:gridCol w="1676400"/>
                <a:gridCol w="5029201"/>
              </a:tblGrid>
              <a:tr h="164185">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2"/>
                        </a:rPr>
                        <a:t>P-NUCLEO-6180X1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dirty="0">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 </a:t>
                      </a:r>
                      <a:r>
                        <a:rPr lang="en-US" sz="1000" b="0" i="0" u="none" strike="noStrike" dirty="0" err="1">
                          <a:solidFill>
                            <a:schemeClr val="tx2"/>
                          </a:solidFill>
                          <a:effectLst/>
                          <a:latin typeface="Calibri" panose="020F0502020204030204" pitchFamily="34" charset="0"/>
                        </a:rPr>
                        <a:t>Nucleo</a:t>
                      </a:r>
                      <a:r>
                        <a:rPr lang="en-US" sz="1000" b="0" i="0" u="none" strike="noStrike" dirty="0">
                          <a:solidFill>
                            <a:schemeClr val="tx2"/>
                          </a:solidFill>
                          <a:effectLst/>
                          <a:latin typeface="Calibri" panose="020F0502020204030204" pitchFamily="34" charset="0"/>
                        </a:rPr>
                        <a:t> pack - NEW - Includes VL6180X Expansion board and STM32F401RE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3"/>
                        </a:rPr>
                        <a:t>P-NUCLEO-6180X2</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 </a:t>
                      </a:r>
                      <a:r>
                        <a:rPr lang="en-US" sz="1000" b="0" i="0" u="none" strike="noStrike" dirty="0" err="1">
                          <a:solidFill>
                            <a:schemeClr val="tx2"/>
                          </a:solidFill>
                          <a:effectLst/>
                          <a:latin typeface="Calibri" panose="020F0502020204030204" pitchFamily="34" charset="0"/>
                        </a:rPr>
                        <a:t>Nucleo</a:t>
                      </a:r>
                      <a:r>
                        <a:rPr lang="en-US" sz="1000" b="0" i="0" u="none" strike="noStrike" dirty="0">
                          <a:solidFill>
                            <a:schemeClr val="tx2"/>
                          </a:solidFill>
                          <a:effectLst/>
                          <a:latin typeface="Calibri" panose="020F0502020204030204" pitchFamily="34" charset="0"/>
                        </a:rPr>
                        <a:t> pack - NEW - Includes VL6180X Expansion board and STM32L053R8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4"/>
                        </a:rPr>
                        <a:t>X-NUCLEO-6180XA1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dirty="0">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VL6180X</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Proximity and ambient light sensor expansion board based on VL6180X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5"/>
                        </a:rPr>
                        <a:t>X-NUCLEO-CCA02M1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MP34DT01-M</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Digital MEMS microphones expansion board based on MP34DT01-M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6"/>
                        </a:rPr>
                        <a:t>X-NUCLEO-IKS01A1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LSM6DS0; LIS3MDL; LPS25HB; HTS221</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Motion MEMS and environmental sensor expansion board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Rounded Rectangle 9"/>
          <p:cNvSpPr/>
          <p:nvPr/>
        </p:nvSpPr>
        <p:spPr>
          <a:xfrm>
            <a:off x="152400" y="1577666"/>
            <a:ext cx="8915400" cy="2994334"/>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07" tIns="135053" rIns="68607" rtlCol="0" anchor="t"/>
          <a:lstStyle/>
          <a:p>
            <a:pPr>
              <a:spcBef>
                <a:spcPts val="450"/>
              </a:spcBef>
              <a:buClr>
                <a:schemeClr val="accent2"/>
              </a:buClr>
            </a:pPr>
            <a:endParaRPr lang="en-US" sz="1200" dirty="0" smtClean="0">
              <a:solidFill>
                <a:schemeClr val="tx2"/>
              </a:solidFill>
              <a:cs typeface="Arial" pitchFamily="34" charset="0"/>
            </a:endParaRPr>
          </a:p>
        </p:txBody>
      </p:sp>
      <p:sp>
        <p:nvSpPr>
          <p:cNvPr id="12" name="Rounded Rectangle 11"/>
          <p:cNvSpPr/>
          <p:nvPr/>
        </p:nvSpPr>
        <p:spPr>
          <a:xfrm>
            <a:off x="427748" y="1447800"/>
            <a:ext cx="4444209" cy="442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Sensors Expansion Boards</a:t>
            </a:r>
            <a:endParaRPr lang="en-US" b="1" dirty="0"/>
          </a:p>
        </p:txBody>
      </p:sp>
      <p:sp>
        <p:nvSpPr>
          <p:cNvPr id="14" name="Rectangle 13"/>
          <p:cNvSpPr/>
          <p:nvPr/>
        </p:nvSpPr>
        <p:spPr>
          <a:xfrm>
            <a:off x="228600" y="4737634"/>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Proximity</a:t>
            </a:r>
            <a:endParaRPr lang="en-US" dirty="0"/>
          </a:p>
        </p:txBody>
      </p:sp>
      <p:sp>
        <p:nvSpPr>
          <p:cNvPr id="15" name="Rectangle 14"/>
          <p:cNvSpPr/>
          <p:nvPr/>
        </p:nvSpPr>
        <p:spPr>
          <a:xfrm>
            <a:off x="234462" y="5120637"/>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Motion MEMS</a:t>
            </a:r>
            <a:endParaRPr lang="en-US" dirty="0"/>
          </a:p>
        </p:txBody>
      </p:sp>
      <p:sp>
        <p:nvSpPr>
          <p:cNvPr id="17" name="Rectangle 16"/>
          <p:cNvSpPr/>
          <p:nvPr/>
        </p:nvSpPr>
        <p:spPr>
          <a:xfrm>
            <a:off x="235480" y="5524739"/>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Environmental Sensors</a:t>
            </a:r>
            <a:endParaRPr lang="en-US" dirty="0"/>
          </a:p>
        </p:txBody>
      </p:sp>
      <p:sp>
        <p:nvSpPr>
          <p:cNvPr id="18" name="Rectangle 17"/>
          <p:cNvSpPr/>
          <p:nvPr/>
        </p:nvSpPr>
        <p:spPr>
          <a:xfrm>
            <a:off x="235480" y="5928841"/>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MEMS Microphones</a:t>
            </a:r>
            <a:endParaRPr lang="en-US" dirty="0"/>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0220" y="4855639"/>
            <a:ext cx="1244600" cy="973900"/>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8297125">
            <a:off x="4863552" y="4948301"/>
            <a:ext cx="777819" cy="937958"/>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2751416">
            <a:off x="6345040" y="4934888"/>
            <a:ext cx="1062718" cy="1046386"/>
          </a:xfrm>
          <a:prstGeom prst="rect">
            <a:avLst/>
          </a:prstGeom>
        </p:spPr>
      </p:pic>
    </p:spTree>
    <p:extLst>
      <p:ext uri="{BB962C8B-B14F-4D97-AF65-F5344CB8AC3E}">
        <p14:creationId xmlns:p14="http://schemas.microsoft.com/office/powerpoint/2010/main" val="3128819223"/>
      </p:ext>
    </p:extLst>
  </p:cSld>
  <p:clrMapOvr>
    <a:masterClrMapping/>
  </p:clrMapOvr>
  <p:transition spd="slow">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AutoShape 2"/>
          <p:cNvSpPr>
            <a:spLocks noChangeArrowheads="1"/>
          </p:cNvSpPr>
          <p:nvPr/>
        </p:nvSpPr>
        <p:spPr bwMode="auto">
          <a:xfrm>
            <a:off x="2362200" y="2249488"/>
            <a:ext cx="1189038" cy="365125"/>
          </a:xfrm>
          <a:prstGeom prst="roundRect">
            <a:avLst>
              <a:gd name="adj" fmla="val 16667"/>
            </a:avLst>
          </a:prstGeom>
          <a:solidFill>
            <a:srgbClr val="3399FF"/>
          </a:solidFill>
          <a:ln w="9525">
            <a:solidFill>
              <a:schemeClr val="tx1"/>
            </a:solidFill>
            <a:round/>
            <a:headEnd/>
            <a:tailEnd/>
          </a:ln>
        </p:spPr>
        <p:txBody>
          <a:bodyPr wrap="none" anchor="ctr"/>
          <a:lstStyle/>
          <a:p>
            <a:r>
              <a:rPr lang="en-US" sz="1400" b="1"/>
              <a:t>PUSH</a:t>
            </a:r>
          </a:p>
        </p:txBody>
      </p:sp>
      <p:sp>
        <p:nvSpPr>
          <p:cNvPr id="107523" name="AutoShape 3"/>
          <p:cNvSpPr>
            <a:spLocks noChangeArrowheads="1"/>
          </p:cNvSpPr>
          <p:nvPr/>
        </p:nvSpPr>
        <p:spPr bwMode="auto">
          <a:xfrm>
            <a:off x="4922838" y="2249488"/>
            <a:ext cx="731837" cy="365125"/>
          </a:xfrm>
          <a:prstGeom prst="roundRect">
            <a:avLst>
              <a:gd name="adj" fmla="val 16667"/>
            </a:avLst>
          </a:prstGeom>
          <a:solidFill>
            <a:schemeClr val="folHlink"/>
          </a:solidFill>
          <a:ln w="9525">
            <a:solidFill>
              <a:schemeClr val="tx1"/>
            </a:solidFill>
            <a:round/>
            <a:headEnd/>
            <a:tailEnd/>
          </a:ln>
        </p:spPr>
        <p:txBody>
          <a:bodyPr wrap="none" anchor="ctr"/>
          <a:lstStyle/>
          <a:p>
            <a:r>
              <a:rPr lang="en-US" sz="1400" b="1">
                <a:solidFill>
                  <a:schemeClr val="bg1"/>
                </a:solidFill>
              </a:rPr>
              <a:t>POP</a:t>
            </a:r>
          </a:p>
        </p:txBody>
      </p:sp>
      <p:sp>
        <p:nvSpPr>
          <p:cNvPr id="107524" name="AutoShape 4"/>
          <p:cNvSpPr>
            <a:spLocks noChangeArrowheads="1"/>
          </p:cNvSpPr>
          <p:nvPr/>
        </p:nvSpPr>
        <p:spPr bwMode="auto">
          <a:xfrm>
            <a:off x="3551238" y="2249488"/>
            <a:ext cx="1371600" cy="365125"/>
          </a:xfrm>
          <a:prstGeom prst="roundRect">
            <a:avLst>
              <a:gd name="adj" fmla="val 16667"/>
            </a:avLst>
          </a:prstGeom>
          <a:noFill/>
          <a:ln w="9525">
            <a:solidFill>
              <a:schemeClr val="tx1"/>
            </a:solidFill>
            <a:round/>
            <a:headEnd/>
            <a:tailEnd/>
          </a:ln>
        </p:spPr>
        <p:txBody>
          <a:bodyPr wrap="none" anchor="ctr"/>
          <a:lstStyle/>
          <a:p>
            <a:r>
              <a:rPr lang="en-US" sz="1400" b="1"/>
              <a:t>ISR 1</a:t>
            </a:r>
          </a:p>
        </p:txBody>
      </p:sp>
      <p:sp>
        <p:nvSpPr>
          <p:cNvPr id="107525" name="AutoShape 5"/>
          <p:cNvSpPr>
            <a:spLocks noChangeArrowheads="1"/>
          </p:cNvSpPr>
          <p:nvPr/>
        </p:nvSpPr>
        <p:spPr bwMode="auto">
          <a:xfrm>
            <a:off x="5654675" y="2249488"/>
            <a:ext cx="1189038" cy="365125"/>
          </a:xfrm>
          <a:prstGeom prst="roundRect">
            <a:avLst>
              <a:gd name="adj" fmla="val 16667"/>
            </a:avLst>
          </a:prstGeom>
          <a:solidFill>
            <a:srgbClr val="3399FF"/>
          </a:solidFill>
          <a:ln w="9525">
            <a:solidFill>
              <a:schemeClr val="tx1"/>
            </a:solidFill>
            <a:round/>
            <a:headEnd/>
            <a:tailEnd/>
          </a:ln>
        </p:spPr>
        <p:txBody>
          <a:bodyPr wrap="none" anchor="ctr"/>
          <a:lstStyle/>
          <a:p>
            <a:r>
              <a:rPr lang="en-US" sz="1400" b="1"/>
              <a:t>PUSH </a:t>
            </a:r>
          </a:p>
        </p:txBody>
      </p:sp>
      <p:sp>
        <p:nvSpPr>
          <p:cNvPr id="107526" name="AutoShape 6"/>
          <p:cNvSpPr>
            <a:spLocks noChangeArrowheads="1"/>
          </p:cNvSpPr>
          <p:nvPr/>
        </p:nvSpPr>
        <p:spPr bwMode="auto">
          <a:xfrm>
            <a:off x="8215313" y="2249488"/>
            <a:ext cx="731837" cy="365125"/>
          </a:xfrm>
          <a:prstGeom prst="roundRect">
            <a:avLst>
              <a:gd name="adj" fmla="val 16667"/>
            </a:avLst>
          </a:prstGeom>
          <a:solidFill>
            <a:schemeClr val="folHlink"/>
          </a:solidFill>
          <a:ln w="9525">
            <a:solidFill>
              <a:schemeClr val="tx1"/>
            </a:solidFill>
            <a:round/>
            <a:headEnd/>
            <a:tailEnd/>
          </a:ln>
        </p:spPr>
        <p:txBody>
          <a:bodyPr wrap="none" anchor="ctr"/>
          <a:lstStyle/>
          <a:p>
            <a:r>
              <a:rPr lang="en-US" sz="1400" b="1">
                <a:solidFill>
                  <a:schemeClr val="bg1"/>
                </a:solidFill>
              </a:rPr>
              <a:t>POP </a:t>
            </a:r>
          </a:p>
        </p:txBody>
      </p:sp>
      <p:sp>
        <p:nvSpPr>
          <p:cNvPr id="107527" name="AutoShape 7"/>
          <p:cNvSpPr>
            <a:spLocks noChangeArrowheads="1"/>
          </p:cNvSpPr>
          <p:nvPr/>
        </p:nvSpPr>
        <p:spPr bwMode="auto">
          <a:xfrm>
            <a:off x="6843713" y="2249488"/>
            <a:ext cx="1371600" cy="365125"/>
          </a:xfrm>
          <a:prstGeom prst="roundRect">
            <a:avLst>
              <a:gd name="adj" fmla="val 16667"/>
            </a:avLst>
          </a:prstGeom>
          <a:noFill/>
          <a:ln w="9525">
            <a:solidFill>
              <a:schemeClr val="tx1"/>
            </a:solidFill>
            <a:round/>
            <a:headEnd/>
            <a:tailEnd/>
          </a:ln>
        </p:spPr>
        <p:txBody>
          <a:bodyPr wrap="none" anchor="ctr"/>
          <a:lstStyle/>
          <a:p>
            <a:r>
              <a:rPr lang="en-US" sz="1400" b="1"/>
              <a:t>ISR 2</a:t>
            </a:r>
          </a:p>
        </p:txBody>
      </p:sp>
      <p:sp>
        <p:nvSpPr>
          <p:cNvPr id="107528" name="AutoShape 8"/>
          <p:cNvSpPr>
            <a:spLocks noChangeArrowheads="1"/>
          </p:cNvSpPr>
          <p:nvPr/>
        </p:nvSpPr>
        <p:spPr bwMode="auto">
          <a:xfrm>
            <a:off x="2363788" y="3378200"/>
            <a:ext cx="731837" cy="365125"/>
          </a:xfrm>
          <a:prstGeom prst="roundRect">
            <a:avLst>
              <a:gd name="adj" fmla="val 16667"/>
            </a:avLst>
          </a:prstGeom>
          <a:solidFill>
            <a:srgbClr val="3399FF"/>
          </a:solidFill>
          <a:ln w="9525">
            <a:solidFill>
              <a:schemeClr val="tx1"/>
            </a:solidFill>
            <a:round/>
            <a:headEnd/>
            <a:tailEnd/>
          </a:ln>
        </p:spPr>
        <p:txBody>
          <a:bodyPr wrap="none" anchor="ctr"/>
          <a:lstStyle/>
          <a:p>
            <a:r>
              <a:rPr lang="en-US" sz="1400" b="1"/>
              <a:t>PUSH</a:t>
            </a:r>
          </a:p>
        </p:txBody>
      </p:sp>
      <p:sp>
        <p:nvSpPr>
          <p:cNvPr id="107529" name="AutoShape 9"/>
          <p:cNvSpPr>
            <a:spLocks noChangeArrowheads="1"/>
          </p:cNvSpPr>
          <p:nvPr/>
        </p:nvSpPr>
        <p:spPr bwMode="auto">
          <a:xfrm>
            <a:off x="4468813" y="3378200"/>
            <a:ext cx="274637" cy="365125"/>
          </a:xfrm>
          <a:prstGeom prst="roundRect">
            <a:avLst>
              <a:gd name="adj" fmla="val 16667"/>
            </a:avLst>
          </a:prstGeom>
          <a:solidFill>
            <a:srgbClr val="33DD37"/>
          </a:solidFill>
          <a:ln w="9525">
            <a:solidFill>
              <a:schemeClr val="tx1"/>
            </a:solidFill>
            <a:round/>
            <a:headEnd/>
            <a:tailEnd/>
          </a:ln>
        </p:spPr>
        <p:txBody>
          <a:bodyPr wrap="none" anchor="ctr"/>
          <a:lstStyle/>
          <a:p>
            <a:endParaRPr lang="en-US" sz="1400" b="1"/>
          </a:p>
        </p:txBody>
      </p:sp>
      <p:sp>
        <p:nvSpPr>
          <p:cNvPr id="107530" name="AutoShape 10"/>
          <p:cNvSpPr>
            <a:spLocks noChangeArrowheads="1"/>
          </p:cNvSpPr>
          <p:nvPr/>
        </p:nvSpPr>
        <p:spPr bwMode="auto">
          <a:xfrm>
            <a:off x="3097213" y="3378200"/>
            <a:ext cx="1371600" cy="365125"/>
          </a:xfrm>
          <a:prstGeom prst="roundRect">
            <a:avLst>
              <a:gd name="adj" fmla="val 16667"/>
            </a:avLst>
          </a:prstGeom>
          <a:noFill/>
          <a:ln w="9525">
            <a:solidFill>
              <a:schemeClr val="tx1"/>
            </a:solidFill>
            <a:round/>
            <a:headEnd/>
            <a:tailEnd/>
          </a:ln>
        </p:spPr>
        <p:txBody>
          <a:bodyPr wrap="none" anchor="ctr"/>
          <a:lstStyle/>
          <a:p>
            <a:r>
              <a:rPr lang="en-US" sz="1400" b="1"/>
              <a:t>ISR 1</a:t>
            </a:r>
          </a:p>
        </p:txBody>
      </p:sp>
      <p:sp>
        <p:nvSpPr>
          <p:cNvPr id="107531" name="AutoShape 11"/>
          <p:cNvSpPr>
            <a:spLocks noChangeArrowheads="1"/>
          </p:cNvSpPr>
          <p:nvPr/>
        </p:nvSpPr>
        <p:spPr bwMode="auto">
          <a:xfrm>
            <a:off x="6115050" y="3378200"/>
            <a:ext cx="547688" cy="365125"/>
          </a:xfrm>
          <a:prstGeom prst="roundRect">
            <a:avLst>
              <a:gd name="adj" fmla="val 16667"/>
            </a:avLst>
          </a:prstGeom>
          <a:solidFill>
            <a:schemeClr val="folHlink"/>
          </a:solidFill>
          <a:ln w="9525">
            <a:solidFill>
              <a:schemeClr val="tx1"/>
            </a:solidFill>
            <a:round/>
            <a:headEnd/>
            <a:tailEnd/>
          </a:ln>
        </p:spPr>
        <p:txBody>
          <a:bodyPr wrap="none" anchor="ctr"/>
          <a:lstStyle/>
          <a:p>
            <a:r>
              <a:rPr lang="en-US" sz="1400" b="1">
                <a:solidFill>
                  <a:schemeClr val="bg1"/>
                </a:solidFill>
              </a:rPr>
              <a:t>POP</a:t>
            </a:r>
          </a:p>
        </p:txBody>
      </p:sp>
      <p:sp>
        <p:nvSpPr>
          <p:cNvPr id="107532" name="AutoShape 12"/>
          <p:cNvSpPr>
            <a:spLocks noChangeArrowheads="1"/>
          </p:cNvSpPr>
          <p:nvPr/>
        </p:nvSpPr>
        <p:spPr bwMode="auto">
          <a:xfrm>
            <a:off x="4743450" y="3378200"/>
            <a:ext cx="1371600" cy="365125"/>
          </a:xfrm>
          <a:prstGeom prst="roundRect">
            <a:avLst>
              <a:gd name="adj" fmla="val 16667"/>
            </a:avLst>
          </a:prstGeom>
          <a:noFill/>
          <a:ln w="9525">
            <a:solidFill>
              <a:schemeClr val="tx1"/>
            </a:solidFill>
            <a:round/>
            <a:headEnd/>
            <a:tailEnd/>
          </a:ln>
        </p:spPr>
        <p:txBody>
          <a:bodyPr wrap="none" anchor="ctr"/>
          <a:lstStyle/>
          <a:p>
            <a:r>
              <a:rPr lang="en-US" sz="1400" b="1"/>
              <a:t>ISR 2</a:t>
            </a:r>
          </a:p>
        </p:txBody>
      </p:sp>
      <p:sp>
        <p:nvSpPr>
          <p:cNvPr id="46092" name="Line 13"/>
          <p:cNvSpPr>
            <a:spLocks noChangeShapeType="1"/>
          </p:cNvSpPr>
          <p:nvPr/>
        </p:nvSpPr>
        <p:spPr bwMode="auto">
          <a:xfrm>
            <a:off x="2363788" y="2614613"/>
            <a:ext cx="0" cy="274637"/>
          </a:xfrm>
          <a:prstGeom prst="line">
            <a:avLst/>
          </a:prstGeom>
          <a:noFill/>
          <a:ln w="9525">
            <a:solidFill>
              <a:schemeClr val="tx1"/>
            </a:solidFill>
            <a:miter lim="800000"/>
            <a:headEnd/>
            <a:tailEnd/>
          </a:ln>
        </p:spPr>
        <p:txBody>
          <a:bodyPr wrap="none"/>
          <a:lstStyle/>
          <a:p>
            <a:endParaRPr lang="en-US"/>
          </a:p>
        </p:txBody>
      </p:sp>
      <p:sp>
        <p:nvSpPr>
          <p:cNvPr id="107534" name="Line 14"/>
          <p:cNvSpPr>
            <a:spLocks noChangeShapeType="1"/>
          </p:cNvSpPr>
          <p:nvPr/>
        </p:nvSpPr>
        <p:spPr bwMode="auto">
          <a:xfrm>
            <a:off x="3551238" y="2632075"/>
            <a:ext cx="0" cy="274638"/>
          </a:xfrm>
          <a:prstGeom prst="line">
            <a:avLst/>
          </a:prstGeom>
          <a:noFill/>
          <a:ln w="9525">
            <a:solidFill>
              <a:schemeClr val="tx1"/>
            </a:solidFill>
            <a:miter lim="800000"/>
            <a:headEnd/>
            <a:tailEnd/>
          </a:ln>
        </p:spPr>
        <p:txBody>
          <a:bodyPr wrap="none"/>
          <a:lstStyle/>
          <a:p>
            <a:endParaRPr lang="en-US"/>
          </a:p>
        </p:txBody>
      </p:sp>
      <p:sp>
        <p:nvSpPr>
          <p:cNvPr id="107535" name="Line 15"/>
          <p:cNvSpPr>
            <a:spLocks noChangeShapeType="1"/>
          </p:cNvSpPr>
          <p:nvPr/>
        </p:nvSpPr>
        <p:spPr bwMode="auto">
          <a:xfrm>
            <a:off x="4922838" y="2614613"/>
            <a:ext cx="0" cy="274637"/>
          </a:xfrm>
          <a:prstGeom prst="line">
            <a:avLst/>
          </a:prstGeom>
          <a:noFill/>
          <a:ln w="9525">
            <a:solidFill>
              <a:schemeClr val="tx1"/>
            </a:solidFill>
            <a:miter lim="800000"/>
            <a:headEnd/>
            <a:tailEnd/>
          </a:ln>
        </p:spPr>
        <p:txBody>
          <a:bodyPr wrap="none"/>
          <a:lstStyle/>
          <a:p>
            <a:endParaRPr lang="en-US"/>
          </a:p>
        </p:txBody>
      </p:sp>
      <p:sp>
        <p:nvSpPr>
          <p:cNvPr id="107536" name="Line 16"/>
          <p:cNvSpPr>
            <a:spLocks noChangeShapeType="1"/>
          </p:cNvSpPr>
          <p:nvPr/>
        </p:nvSpPr>
        <p:spPr bwMode="auto">
          <a:xfrm>
            <a:off x="5654675" y="2614613"/>
            <a:ext cx="0" cy="274637"/>
          </a:xfrm>
          <a:prstGeom prst="line">
            <a:avLst/>
          </a:prstGeom>
          <a:noFill/>
          <a:ln w="9525">
            <a:solidFill>
              <a:schemeClr val="tx1"/>
            </a:solidFill>
            <a:miter lim="800000"/>
            <a:headEnd/>
            <a:tailEnd/>
          </a:ln>
        </p:spPr>
        <p:txBody>
          <a:bodyPr wrap="none"/>
          <a:lstStyle/>
          <a:p>
            <a:endParaRPr lang="en-US"/>
          </a:p>
        </p:txBody>
      </p:sp>
      <p:sp>
        <p:nvSpPr>
          <p:cNvPr id="107537" name="Line 17"/>
          <p:cNvSpPr>
            <a:spLocks noChangeShapeType="1"/>
          </p:cNvSpPr>
          <p:nvPr/>
        </p:nvSpPr>
        <p:spPr bwMode="auto">
          <a:xfrm>
            <a:off x="6843713" y="2632075"/>
            <a:ext cx="0" cy="274638"/>
          </a:xfrm>
          <a:prstGeom prst="line">
            <a:avLst/>
          </a:prstGeom>
          <a:noFill/>
          <a:ln w="9525">
            <a:solidFill>
              <a:schemeClr val="tx1"/>
            </a:solidFill>
            <a:miter lim="800000"/>
            <a:headEnd/>
            <a:tailEnd/>
          </a:ln>
        </p:spPr>
        <p:txBody>
          <a:bodyPr wrap="none"/>
          <a:lstStyle/>
          <a:p>
            <a:endParaRPr lang="en-US"/>
          </a:p>
        </p:txBody>
      </p:sp>
      <p:sp>
        <p:nvSpPr>
          <p:cNvPr id="107538" name="Line 18"/>
          <p:cNvSpPr>
            <a:spLocks noChangeShapeType="1"/>
          </p:cNvSpPr>
          <p:nvPr/>
        </p:nvSpPr>
        <p:spPr bwMode="auto">
          <a:xfrm>
            <a:off x="8215313" y="2614613"/>
            <a:ext cx="0" cy="274637"/>
          </a:xfrm>
          <a:prstGeom prst="line">
            <a:avLst/>
          </a:prstGeom>
          <a:noFill/>
          <a:ln w="9525">
            <a:solidFill>
              <a:schemeClr val="tx1"/>
            </a:solidFill>
            <a:miter lim="800000"/>
            <a:headEnd/>
            <a:tailEnd/>
          </a:ln>
        </p:spPr>
        <p:txBody>
          <a:bodyPr wrap="none"/>
          <a:lstStyle/>
          <a:p>
            <a:endParaRPr lang="en-US"/>
          </a:p>
        </p:txBody>
      </p:sp>
      <p:sp>
        <p:nvSpPr>
          <p:cNvPr id="107539" name="Line 19"/>
          <p:cNvSpPr>
            <a:spLocks noChangeShapeType="1"/>
          </p:cNvSpPr>
          <p:nvPr/>
        </p:nvSpPr>
        <p:spPr bwMode="auto">
          <a:xfrm>
            <a:off x="8947150" y="2632075"/>
            <a:ext cx="0" cy="274638"/>
          </a:xfrm>
          <a:prstGeom prst="line">
            <a:avLst/>
          </a:prstGeom>
          <a:noFill/>
          <a:ln w="9525">
            <a:solidFill>
              <a:schemeClr val="tx1"/>
            </a:solidFill>
            <a:miter lim="800000"/>
            <a:headEnd/>
            <a:tailEnd/>
          </a:ln>
        </p:spPr>
        <p:txBody>
          <a:bodyPr wrap="none"/>
          <a:lstStyle/>
          <a:p>
            <a:endParaRPr lang="en-US"/>
          </a:p>
        </p:txBody>
      </p:sp>
      <p:sp>
        <p:nvSpPr>
          <p:cNvPr id="107540" name="Text Box 20"/>
          <p:cNvSpPr txBox="1">
            <a:spLocks noChangeArrowheads="1"/>
          </p:cNvSpPr>
          <p:nvPr/>
        </p:nvSpPr>
        <p:spPr bwMode="auto">
          <a:xfrm>
            <a:off x="2716213" y="2627313"/>
            <a:ext cx="409575" cy="304800"/>
          </a:xfrm>
          <a:prstGeom prst="rect">
            <a:avLst/>
          </a:prstGeom>
          <a:noFill/>
          <a:ln w="9525">
            <a:noFill/>
            <a:miter lim="800000"/>
            <a:headEnd/>
            <a:tailEnd/>
          </a:ln>
        </p:spPr>
        <p:txBody>
          <a:bodyPr wrap="none">
            <a:spAutoFit/>
          </a:bodyPr>
          <a:lstStyle/>
          <a:p>
            <a:r>
              <a:rPr lang="en-US" sz="1400"/>
              <a:t>26</a:t>
            </a:r>
          </a:p>
        </p:txBody>
      </p:sp>
      <p:sp>
        <p:nvSpPr>
          <p:cNvPr id="107541" name="Text Box 21"/>
          <p:cNvSpPr txBox="1">
            <a:spLocks noChangeArrowheads="1"/>
          </p:cNvSpPr>
          <p:nvPr/>
        </p:nvSpPr>
        <p:spPr bwMode="auto">
          <a:xfrm>
            <a:off x="5100638" y="2609850"/>
            <a:ext cx="409575" cy="304800"/>
          </a:xfrm>
          <a:prstGeom prst="rect">
            <a:avLst/>
          </a:prstGeom>
          <a:noFill/>
          <a:ln w="9525">
            <a:noFill/>
            <a:miter lim="800000"/>
            <a:headEnd/>
            <a:tailEnd/>
          </a:ln>
        </p:spPr>
        <p:txBody>
          <a:bodyPr wrap="none">
            <a:spAutoFit/>
          </a:bodyPr>
          <a:lstStyle/>
          <a:p>
            <a:r>
              <a:rPr lang="en-US" sz="1400"/>
              <a:t>16</a:t>
            </a:r>
          </a:p>
        </p:txBody>
      </p:sp>
      <p:sp>
        <p:nvSpPr>
          <p:cNvPr id="107542" name="Text Box 22"/>
          <p:cNvSpPr txBox="1">
            <a:spLocks noChangeArrowheads="1"/>
          </p:cNvSpPr>
          <p:nvPr/>
        </p:nvSpPr>
        <p:spPr bwMode="auto">
          <a:xfrm>
            <a:off x="6115050" y="2627313"/>
            <a:ext cx="409575" cy="304800"/>
          </a:xfrm>
          <a:prstGeom prst="rect">
            <a:avLst/>
          </a:prstGeom>
          <a:noFill/>
          <a:ln w="9525">
            <a:noFill/>
            <a:miter lim="800000"/>
            <a:headEnd/>
            <a:tailEnd/>
          </a:ln>
        </p:spPr>
        <p:txBody>
          <a:bodyPr wrap="none">
            <a:spAutoFit/>
          </a:bodyPr>
          <a:lstStyle/>
          <a:p>
            <a:r>
              <a:rPr lang="en-US" sz="1400"/>
              <a:t>26</a:t>
            </a:r>
          </a:p>
        </p:txBody>
      </p:sp>
      <p:sp>
        <p:nvSpPr>
          <p:cNvPr id="107543" name="Text Box 23"/>
          <p:cNvSpPr txBox="1">
            <a:spLocks noChangeArrowheads="1"/>
          </p:cNvSpPr>
          <p:nvPr/>
        </p:nvSpPr>
        <p:spPr bwMode="auto">
          <a:xfrm>
            <a:off x="8389938" y="2627313"/>
            <a:ext cx="409575" cy="304800"/>
          </a:xfrm>
          <a:prstGeom prst="rect">
            <a:avLst/>
          </a:prstGeom>
          <a:noFill/>
          <a:ln w="9525">
            <a:noFill/>
            <a:miter lim="800000"/>
            <a:headEnd/>
            <a:tailEnd/>
          </a:ln>
        </p:spPr>
        <p:txBody>
          <a:bodyPr wrap="none">
            <a:spAutoFit/>
          </a:bodyPr>
          <a:lstStyle/>
          <a:p>
            <a:r>
              <a:rPr lang="en-US" sz="1400"/>
              <a:t>16</a:t>
            </a:r>
          </a:p>
        </p:txBody>
      </p:sp>
      <p:sp>
        <p:nvSpPr>
          <p:cNvPr id="107544" name="Line 24"/>
          <p:cNvSpPr>
            <a:spLocks noChangeShapeType="1"/>
          </p:cNvSpPr>
          <p:nvPr/>
        </p:nvSpPr>
        <p:spPr bwMode="auto">
          <a:xfrm>
            <a:off x="3095625" y="2789238"/>
            <a:ext cx="455613" cy="0"/>
          </a:xfrm>
          <a:prstGeom prst="line">
            <a:avLst/>
          </a:prstGeom>
          <a:noFill/>
          <a:ln w="9525">
            <a:solidFill>
              <a:schemeClr val="tx1"/>
            </a:solidFill>
            <a:miter lim="800000"/>
            <a:headEnd/>
            <a:tailEnd type="triangle" w="med" len="med"/>
          </a:ln>
        </p:spPr>
        <p:txBody>
          <a:bodyPr wrap="none"/>
          <a:lstStyle/>
          <a:p>
            <a:endParaRPr lang="en-US"/>
          </a:p>
        </p:txBody>
      </p:sp>
      <p:sp>
        <p:nvSpPr>
          <p:cNvPr id="107545" name="Line 25"/>
          <p:cNvSpPr>
            <a:spLocks noChangeShapeType="1"/>
          </p:cNvSpPr>
          <p:nvPr/>
        </p:nvSpPr>
        <p:spPr bwMode="auto">
          <a:xfrm>
            <a:off x="2363788" y="2779713"/>
            <a:ext cx="365125" cy="0"/>
          </a:xfrm>
          <a:prstGeom prst="line">
            <a:avLst/>
          </a:prstGeom>
          <a:noFill/>
          <a:ln w="9525">
            <a:solidFill>
              <a:schemeClr val="tx1"/>
            </a:solidFill>
            <a:miter lim="800000"/>
            <a:headEnd type="triangle" w="med" len="med"/>
            <a:tailEnd/>
          </a:ln>
        </p:spPr>
        <p:txBody>
          <a:bodyPr wrap="none"/>
          <a:lstStyle/>
          <a:p>
            <a:endParaRPr lang="en-US"/>
          </a:p>
        </p:txBody>
      </p:sp>
      <p:sp>
        <p:nvSpPr>
          <p:cNvPr id="107546" name="Line 26"/>
          <p:cNvSpPr>
            <a:spLocks noChangeShapeType="1"/>
          </p:cNvSpPr>
          <p:nvPr/>
        </p:nvSpPr>
        <p:spPr bwMode="auto">
          <a:xfrm>
            <a:off x="5464175" y="2779713"/>
            <a:ext cx="182563" cy="0"/>
          </a:xfrm>
          <a:prstGeom prst="line">
            <a:avLst/>
          </a:prstGeom>
          <a:noFill/>
          <a:ln w="9525">
            <a:solidFill>
              <a:schemeClr val="tx1"/>
            </a:solidFill>
            <a:miter lim="800000"/>
            <a:headEnd/>
            <a:tailEnd type="triangle" w="med" len="med"/>
          </a:ln>
        </p:spPr>
        <p:txBody>
          <a:bodyPr wrap="none"/>
          <a:lstStyle/>
          <a:p>
            <a:endParaRPr lang="en-US"/>
          </a:p>
        </p:txBody>
      </p:sp>
      <p:sp>
        <p:nvSpPr>
          <p:cNvPr id="107547" name="Line 27"/>
          <p:cNvSpPr>
            <a:spLocks noChangeShapeType="1"/>
          </p:cNvSpPr>
          <p:nvPr/>
        </p:nvSpPr>
        <p:spPr bwMode="auto">
          <a:xfrm>
            <a:off x="4910138" y="2781300"/>
            <a:ext cx="182562" cy="0"/>
          </a:xfrm>
          <a:prstGeom prst="line">
            <a:avLst/>
          </a:prstGeom>
          <a:noFill/>
          <a:ln w="9525">
            <a:solidFill>
              <a:schemeClr val="tx1"/>
            </a:solidFill>
            <a:miter lim="800000"/>
            <a:headEnd type="triangle" w="med" len="med"/>
            <a:tailEnd/>
          </a:ln>
        </p:spPr>
        <p:txBody>
          <a:bodyPr wrap="none"/>
          <a:lstStyle/>
          <a:p>
            <a:endParaRPr lang="en-US"/>
          </a:p>
        </p:txBody>
      </p:sp>
      <p:sp>
        <p:nvSpPr>
          <p:cNvPr id="107548" name="Line 28"/>
          <p:cNvSpPr>
            <a:spLocks noChangeShapeType="1"/>
          </p:cNvSpPr>
          <p:nvPr/>
        </p:nvSpPr>
        <p:spPr bwMode="auto">
          <a:xfrm>
            <a:off x="8201025" y="2782888"/>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07549" name="Line 29"/>
          <p:cNvSpPr>
            <a:spLocks noChangeShapeType="1"/>
          </p:cNvSpPr>
          <p:nvPr/>
        </p:nvSpPr>
        <p:spPr bwMode="auto">
          <a:xfrm>
            <a:off x="8755063" y="2781300"/>
            <a:ext cx="182562" cy="0"/>
          </a:xfrm>
          <a:prstGeom prst="line">
            <a:avLst/>
          </a:prstGeom>
          <a:noFill/>
          <a:ln w="9525">
            <a:solidFill>
              <a:schemeClr val="tx1"/>
            </a:solidFill>
            <a:miter lim="800000"/>
            <a:headEnd/>
            <a:tailEnd type="triangle" w="med" len="med"/>
          </a:ln>
        </p:spPr>
        <p:txBody>
          <a:bodyPr wrap="none"/>
          <a:lstStyle/>
          <a:p>
            <a:endParaRPr lang="en-US"/>
          </a:p>
        </p:txBody>
      </p:sp>
      <p:sp>
        <p:nvSpPr>
          <p:cNvPr id="107550" name="Line 30"/>
          <p:cNvSpPr>
            <a:spLocks noChangeShapeType="1"/>
          </p:cNvSpPr>
          <p:nvPr/>
        </p:nvSpPr>
        <p:spPr bwMode="auto">
          <a:xfrm>
            <a:off x="6475413" y="2779713"/>
            <a:ext cx="365125" cy="0"/>
          </a:xfrm>
          <a:prstGeom prst="line">
            <a:avLst/>
          </a:prstGeom>
          <a:noFill/>
          <a:ln w="9525">
            <a:solidFill>
              <a:schemeClr val="tx1"/>
            </a:solidFill>
            <a:miter lim="800000"/>
            <a:headEnd/>
            <a:tailEnd type="triangle" w="med" len="med"/>
          </a:ln>
        </p:spPr>
        <p:txBody>
          <a:bodyPr wrap="none"/>
          <a:lstStyle/>
          <a:p>
            <a:endParaRPr lang="en-US"/>
          </a:p>
        </p:txBody>
      </p:sp>
      <p:sp>
        <p:nvSpPr>
          <p:cNvPr id="107551" name="Line 31"/>
          <p:cNvSpPr>
            <a:spLocks noChangeShapeType="1"/>
          </p:cNvSpPr>
          <p:nvPr/>
        </p:nvSpPr>
        <p:spPr bwMode="auto">
          <a:xfrm>
            <a:off x="5654675" y="2781300"/>
            <a:ext cx="365125" cy="0"/>
          </a:xfrm>
          <a:prstGeom prst="line">
            <a:avLst/>
          </a:prstGeom>
          <a:noFill/>
          <a:ln w="9525">
            <a:solidFill>
              <a:schemeClr val="tx1"/>
            </a:solidFill>
            <a:miter lim="800000"/>
            <a:headEnd type="triangle" w="med" len="med"/>
            <a:tailEnd/>
          </a:ln>
        </p:spPr>
        <p:txBody>
          <a:bodyPr wrap="none"/>
          <a:lstStyle/>
          <a:p>
            <a:endParaRPr lang="en-US"/>
          </a:p>
        </p:txBody>
      </p:sp>
      <p:sp>
        <p:nvSpPr>
          <p:cNvPr id="46111" name="Line 32"/>
          <p:cNvSpPr>
            <a:spLocks noChangeShapeType="1"/>
          </p:cNvSpPr>
          <p:nvPr/>
        </p:nvSpPr>
        <p:spPr bwMode="auto">
          <a:xfrm>
            <a:off x="2370138" y="3743325"/>
            <a:ext cx="0" cy="274638"/>
          </a:xfrm>
          <a:prstGeom prst="line">
            <a:avLst/>
          </a:prstGeom>
          <a:noFill/>
          <a:ln w="9525">
            <a:solidFill>
              <a:schemeClr val="tx1"/>
            </a:solidFill>
            <a:miter lim="800000"/>
            <a:headEnd/>
            <a:tailEnd/>
          </a:ln>
        </p:spPr>
        <p:txBody>
          <a:bodyPr wrap="none"/>
          <a:lstStyle/>
          <a:p>
            <a:endParaRPr lang="en-US"/>
          </a:p>
        </p:txBody>
      </p:sp>
      <p:sp>
        <p:nvSpPr>
          <p:cNvPr id="107553" name="Line 33"/>
          <p:cNvSpPr>
            <a:spLocks noChangeShapeType="1"/>
          </p:cNvSpPr>
          <p:nvPr/>
        </p:nvSpPr>
        <p:spPr bwMode="auto">
          <a:xfrm>
            <a:off x="3092450" y="3743325"/>
            <a:ext cx="0" cy="274638"/>
          </a:xfrm>
          <a:prstGeom prst="line">
            <a:avLst/>
          </a:prstGeom>
          <a:noFill/>
          <a:ln w="9525">
            <a:solidFill>
              <a:schemeClr val="tx1"/>
            </a:solidFill>
            <a:miter lim="800000"/>
            <a:headEnd/>
            <a:tailEnd/>
          </a:ln>
        </p:spPr>
        <p:txBody>
          <a:bodyPr wrap="none"/>
          <a:lstStyle/>
          <a:p>
            <a:endParaRPr lang="en-US"/>
          </a:p>
        </p:txBody>
      </p:sp>
      <p:sp>
        <p:nvSpPr>
          <p:cNvPr id="107554" name="Line 34"/>
          <p:cNvSpPr>
            <a:spLocks noChangeShapeType="1"/>
          </p:cNvSpPr>
          <p:nvPr/>
        </p:nvSpPr>
        <p:spPr bwMode="auto">
          <a:xfrm>
            <a:off x="4468813" y="3751263"/>
            <a:ext cx="0" cy="274637"/>
          </a:xfrm>
          <a:prstGeom prst="line">
            <a:avLst/>
          </a:prstGeom>
          <a:noFill/>
          <a:ln w="9525">
            <a:solidFill>
              <a:schemeClr val="tx1"/>
            </a:solidFill>
            <a:miter lim="800000"/>
            <a:headEnd/>
            <a:tailEnd/>
          </a:ln>
        </p:spPr>
        <p:txBody>
          <a:bodyPr wrap="none"/>
          <a:lstStyle/>
          <a:p>
            <a:endParaRPr lang="en-US"/>
          </a:p>
        </p:txBody>
      </p:sp>
      <p:sp>
        <p:nvSpPr>
          <p:cNvPr id="107555" name="Line 35"/>
          <p:cNvSpPr>
            <a:spLocks noChangeShapeType="1"/>
          </p:cNvSpPr>
          <p:nvPr/>
        </p:nvSpPr>
        <p:spPr bwMode="auto">
          <a:xfrm>
            <a:off x="4743450" y="3743325"/>
            <a:ext cx="0" cy="274638"/>
          </a:xfrm>
          <a:prstGeom prst="line">
            <a:avLst/>
          </a:prstGeom>
          <a:noFill/>
          <a:ln w="9525">
            <a:solidFill>
              <a:schemeClr val="tx1"/>
            </a:solidFill>
            <a:miter lim="800000"/>
            <a:headEnd/>
            <a:tailEnd/>
          </a:ln>
        </p:spPr>
        <p:txBody>
          <a:bodyPr wrap="none"/>
          <a:lstStyle/>
          <a:p>
            <a:endParaRPr lang="en-US"/>
          </a:p>
        </p:txBody>
      </p:sp>
      <p:sp>
        <p:nvSpPr>
          <p:cNvPr id="107559" name="Text Box 39"/>
          <p:cNvSpPr txBox="1">
            <a:spLocks noChangeArrowheads="1"/>
          </p:cNvSpPr>
          <p:nvPr/>
        </p:nvSpPr>
        <p:spPr bwMode="auto">
          <a:xfrm>
            <a:off x="2538413" y="3740150"/>
            <a:ext cx="412750" cy="307975"/>
          </a:xfrm>
          <a:prstGeom prst="rect">
            <a:avLst/>
          </a:prstGeom>
          <a:noFill/>
          <a:ln w="9525">
            <a:noFill/>
            <a:miter lim="800000"/>
            <a:headEnd/>
            <a:tailEnd/>
          </a:ln>
        </p:spPr>
        <p:txBody>
          <a:bodyPr wrap="none">
            <a:spAutoFit/>
          </a:bodyPr>
          <a:lstStyle/>
          <a:p>
            <a:r>
              <a:rPr lang="en-US" sz="1400" dirty="0"/>
              <a:t>16</a:t>
            </a:r>
          </a:p>
        </p:txBody>
      </p:sp>
      <p:grpSp>
        <p:nvGrpSpPr>
          <p:cNvPr id="46116" name="Group 68"/>
          <p:cNvGrpSpPr>
            <a:grpSpLocks/>
          </p:cNvGrpSpPr>
          <p:nvPr/>
        </p:nvGrpSpPr>
        <p:grpSpPr bwMode="auto">
          <a:xfrm>
            <a:off x="1528763" y="1095375"/>
            <a:ext cx="3462337" cy="365125"/>
            <a:chOff x="963" y="690"/>
            <a:chExt cx="2181" cy="230"/>
          </a:xfrm>
        </p:grpSpPr>
        <p:sp>
          <p:nvSpPr>
            <p:cNvPr id="46144" name="Line 40"/>
            <p:cNvSpPr>
              <a:spLocks noChangeShapeType="1"/>
            </p:cNvSpPr>
            <p:nvPr/>
          </p:nvSpPr>
          <p:spPr bwMode="auto">
            <a:xfrm>
              <a:off x="1417" y="724"/>
              <a:ext cx="1727" cy="0"/>
            </a:xfrm>
            <a:prstGeom prst="line">
              <a:avLst/>
            </a:prstGeom>
            <a:noFill/>
            <a:ln w="9525">
              <a:solidFill>
                <a:schemeClr val="tx1"/>
              </a:solidFill>
              <a:miter lim="800000"/>
              <a:headEnd/>
              <a:tailEnd/>
            </a:ln>
          </p:spPr>
          <p:txBody>
            <a:bodyPr wrap="none"/>
            <a:lstStyle/>
            <a:p>
              <a:endParaRPr lang="en-US"/>
            </a:p>
          </p:txBody>
        </p:sp>
        <p:sp>
          <p:nvSpPr>
            <p:cNvPr id="46145" name="Line 41"/>
            <p:cNvSpPr>
              <a:spLocks noChangeShapeType="1"/>
            </p:cNvSpPr>
            <p:nvPr/>
          </p:nvSpPr>
          <p:spPr bwMode="auto">
            <a:xfrm rot="18900000" flipH="1">
              <a:off x="1219" y="805"/>
              <a:ext cx="230" cy="0"/>
            </a:xfrm>
            <a:prstGeom prst="line">
              <a:avLst/>
            </a:prstGeom>
            <a:noFill/>
            <a:ln w="9525">
              <a:solidFill>
                <a:schemeClr val="tx1"/>
              </a:solidFill>
              <a:miter lim="800000"/>
              <a:headEnd/>
              <a:tailEnd/>
            </a:ln>
          </p:spPr>
          <p:txBody>
            <a:bodyPr wrap="none"/>
            <a:lstStyle/>
            <a:p>
              <a:endParaRPr lang="en-US"/>
            </a:p>
          </p:txBody>
        </p:sp>
        <p:sp>
          <p:nvSpPr>
            <p:cNvPr id="46146" name="Line 42"/>
            <p:cNvSpPr>
              <a:spLocks noChangeShapeType="1"/>
            </p:cNvSpPr>
            <p:nvPr/>
          </p:nvSpPr>
          <p:spPr bwMode="auto">
            <a:xfrm flipH="1">
              <a:off x="963" y="888"/>
              <a:ext cx="288" cy="0"/>
            </a:xfrm>
            <a:prstGeom prst="line">
              <a:avLst/>
            </a:prstGeom>
            <a:noFill/>
            <a:ln w="9525">
              <a:solidFill>
                <a:schemeClr val="tx1"/>
              </a:solidFill>
              <a:miter lim="800000"/>
              <a:headEnd/>
              <a:tailEnd/>
            </a:ln>
          </p:spPr>
          <p:txBody>
            <a:bodyPr wrap="none"/>
            <a:lstStyle/>
            <a:p>
              <a:endParaRPr lang="en-US"/>
            </a:p>
          </p:txBody>
        </p:sp>
      </p:grpSp>
      <p:grpSp>
        <p:nvGrpSpPr>
          <p:cNvPr id="46117" name="Group 69"/>
          <p:cNvGrpSpPr>
            <a:grpSpLocks/>
          </p:cNvGrpSpPr>
          <p:nvPr/>
        </p:nvGrpSpPr>
        <p:grpSpPr bwMode="auto">
          <a:xfrm>
            <a:off x="1530350" y="1477963"/>
            <a:ext cx="3462338" cy="365125"/>
            <a:chOff x="964" y="931"/>
            <a:chExt cx="2181" cy="230"/>
          </a:xfrm>
        </p:grpSpPr>
        <p:sp>
          <p:nvSpPr>
            <p:cNvPr id="46141" name="Line 43"/>
            <p:cNvSpPr>
              <a:spLocks noChangeShapeType="1"/>
            </p:cNvSpPr>
            <p:nvPr/>
          </p:nvSpPr>
          <p:spPr bwMode="auto">
            <a:xfrm>
              <a:off x="1418" y="963"/>
              <a:ext cx="1727" cy="0"/>
            </a:xfrm>
            <a:prstGeom prst="line">
              <a:avLst/>
            </a:prstGeom>
            <a:noFill/>
            <a:ln w="9525">
              <a:solidFill>
                <a:schemeClr val="tx1"/>
              </a:solidFill>
              <a:prstDash val="dash"/>
              <a:miter lim="800000"/>
              <a:headEnd/>
              <a:tailEnd/>
            </a:ln>
          </p:spPr>
          <p:txBody>
            <a:bodyPr wrap="none"/>
            <a:lstStyle/>
            <a:p>
              <a:endParaRPr lang="en-US"/>
            </a:p>
          </p:txBody>
        </p:sp>
        <p:sp>
          <p:nvSpPr>
            <p:cNvPr id="46142" name="Line 44"/>
            <p:cNvSpPr>
              <a:spLocks noChangeShapeType="1"/>
            </p:cNvSpPr>
            <p:nvPr/>
          </p:nvSpPr>
          <p:spPr bwMode="auto">
            <a:xfrm rot="18900000" flipH="1">
              <a:off x="1220" y="1046"/>
              <a:ext cx="230" cy="0"/>
            </a:xfrm>
            <a:prstGeom prst="line">
              <a:avLst/>
            </a:prstGeom>
            <a:noFill/>
            <a:ln w="9525">
              <a:solidFill>
                <a:schemeClr val="tx1"/>
              </a:solidFill>
              <a:prstDash val="dash"/>
              <a:miter lim="800000"/>
              <a:headEnd/>
              <a:tailEnd/>
            </a:ln>
          </p:spPr>
          <p:txBody>
            <a:bodyPr wrap="none"/>
            <a:lstStyle/>
            <a:p>
              <a:endParaRPr lang="en-US"/>
            </a:p>
          </p:txBody>
        </p:sp>
        <p:sp>
          <p:nvSpPr>
            <p:cNvPr id="46143" name="Line 45"/>
            <p:cNvSpPr>
              <a:spLocks noChangeShapeType="1"/>
            </p:cNvSpPr>
            <p:nvPr/>
          </p:nvSpPr>
          <p:spPr bwMode="auto">
            <a:xfrm flipH="1">
              <a:off x="964" y="1127"/>
              <a:ext cx="288" cy="0"/>
            </a:xfrm>
            <a:prstGeom prst="line">
              <a:avLst/>
            </a:prstGeom>
            <a:noFill/>
            <a:ln w="9525">
              <a:solidFill>
                <a:schemeClr val="tx1"/>
              </a:solidFill>
              <a:prstDash val="dash"/>
              <a:miter lim="800000"/>
              <a:headEnd/>
              <a:tailEnd/>
            </a:ln>
          </p:spPr>
          <p:txBody>
            <a:bodyPr wrap="none"/>
            <a:lstStyle/>
            <a:p>
              <a:endParaRPr lang="en-US"/>
            </a:p>
          </p:txBody>
        </p:sp>
      </p:grpSp>
      <p:sp>
        <p:nvSpPr>
          <p:cNvPr id="46118" name="Text Box 46"/>
          <p:cNvSpPr txBox="1">
            <a:spLocks noChangeArrowheads="1"/>
          </p:cNvSpPr>
          <p:nvPr/>
        </p:nvSpPr>
        <p:spPr bwMode="auto">
          <a:xfrm>
            <a:off x="890588" y="1254125"/>
            <a:ext cx="698500" cy="304800"/>
          </a:xfrm>
          <a:prstGeom prst="rect">
            <a:avLst/>
          </a:prstGeom>
          <a:noFill/>
          <a:ln w="9525">
            <a:noFill/>
            <a:miter lim="800000"/>
            <a:headEnd/>
            <a:tailEnd/>
          </a:ln>
        </p:spPr>
        <p:txBody>
          <a:bodyPr wrap="none">
            <a:spAutoFit/>
          </a:bodyPr>
          <a:lstStyle/>
          <a:p>
            <a:r>
              <a:rPr lang="en-US" sz="1400" b="1"/>
              <a:t>IRQ1</a:t>
            </a:r>
          </a:p>
        </p:txBody>
      </p:sp>
      <p:sp>
        <p:nvSpPr>
          <p:cNvPr id="46119" name="Text Box 47"/>
          <p:cNvSpPr txBox="1">
            <a:spLocks noChangeArrowheads="1"/>
          </p:cNvSpPr>
          <p:nvPr/>
        </p:nvSpPr>
        <p:spPr bwMode="auto">
          <a:xfrm>
            <a:off x="890588" y="1638300"/>
            <a:ext cx="698500" cy="304800"/>
          </a:xfrm>
          <a:prstGeom prst="rect">
            <a:avLst/>
          </a:prstGeom>
          <a:noFill/>
          <a:ln w="9525">
            <a:noFill/>
            <a:miter lim="800000"/>
            <a:headEnd/>
            <a:tailEnd/>
          </a:ln>
        </p:spPr>
        <p:txBody>
          <a:bodyPr wrap="none">
            <a:spAutoFit/>
          </a:bodyPr>
          <a:lstStyle/>
          <a:p>
            <a:r>
              <a:rPr lang="en-US" sz="1400" b="1"/>
              <a:t>IRQ2</a:t>
            </a:r>
          </a:p>
        </p:txBody>
      </p:sp>
      <p:sp>
        <p:nvSpPr>
          <p:cNvPr id="46120" name="Line 48"/>
          <p:cNvSpPr>
            <a:spLocks noChangeShapeType="1"/>
          </p:cNvSpPr>
          <p:nvPr/>
        </p:nvSpPr>
        <p:spPr bwMode="auto">
          <a:xfrm>
            <a:off x="2362200" y="1076325"/>
            <a:ext cx="0" cy="3259138"/>
          </a:xfrm>
          <a:prstGeom prst="line">
            <a:avLst/>
          </a:prstGeom>
          <a:noFill/>
          <a:ln w="9525">
            <a:solidFill>
              <a:schemeClr val="tx1"/>
            </a:solidFill>
            <a:prstDash val="dash"/>
            <a:miter lim="800000"/>
            <a:headEnd/>
            <a:tailEnd/>
          </a:ln>
        </p:spPr>
        <p:txBody>
          <a:bodyPr wrap="none"/>
          <a:lstStyle/>
          <a:p>
            <a:endParaRPr lang="en-US"/>
          </a:p>
        </p:txBody>
      </p:sp>
      <p:sp>
        <p:nvSpPr>
          <p:cNvPr id="107569" name="Text Box 49"/>
          <p:cNvSpPr txBox="1">
            <a:spLocks noChangeArrowheads="1"/>
          </p:cNvSpPr>
          <p:nvPr/>
        </p:nvSpPr>
        <p:spPr bwMode="auto">
          <a:xfrm>
            <a:off x="0" y="2265363"/>
            <a:ext cx="2190750" cy="669925"/>
          </a:xfrm>
          <a:prstGeom prst="rect">
            <a:avLst/>
          </a:prstGeom>
          <a:noFill/>
          <a:ln w="9525">
            <a:noFill/>
            <a:miter lim="800000"/>
            <a:headEnd/>
            <a:tailEnd/>
          </a:ln>
        </p:spPr>
        <p:txBody>
          <a:bodyPr>
            <a:spAutoFit/>
          </a:bodyPr>
          <a:lstStyle/>
          <a:p>
            <a:r>
              <a:rPr lang="en-US" sz="1400" b="1"/>
              <a:t>ARM7</a:t>
            </a:r>
          </a:p>
          <a:p>
            <a:r>
              <a:rPr lang="en-US" sz="1200"/>
              <a:t>Interrupt handling in assembler code</a:t>
            </a:r>
          </a:p>
        </p:txBody>
      </p:sp>
      <p:sp>
        <p:nvSpPr>
          <p:cNvPr id="107570" name="Text Box 50"/>
          <p:cNvSpPr txBox="1">
            <a:spLocks noChangeArrowheads="1"/>
          </p:cNvSpPr>
          <p:nvPr/>
        </p:nvSpPr>
        <p:spPr bwMode="auto">
          <a:xfrm>
            <a:off x="0" y="3416300"/>
            <a:ext cx="2228850" cy="708025"/>
          </a:xfrm>
          <a:prstGeom prst="rect">
            <a:avLst/>
          </a:prstGeom>
          <a:noFill/>
          <a:ln w="9525">
            <a:noFill/>
            <a:miter lim="800000"/>
            <a:headEnd/>
            <a:tailEnd/>
          </a:ln>
        </p:spPr>
        <p:txBody>
          <a:bodyPr>
            <a:spAutoFit/>
          </a:bodyPr>
          <a:lstStyle/>
          <a:p>
            <a:r>
              <a:rPr lang="en-US" sz="1400" b="1"/>
              <a:t>Cortex-M0</a:t>
            </a:r>
          </a:p>
          <a:p>
            <a:r>
              <a:rPr lang="en-US" sz="1200"/>
              <a:t>Interrupt handling in HW</a:t>
            </a:r>
          </a:p>
          <a:p>
            <a:endParaRPr lang="en-US" sz="1400" b="1"/>
          </a:p>
        </p:txBody>
      </p:sp>
      <p:sp>
        <p:nvSpPr>
          <p:cNvPr id="107572" name="Line 52"/>
          <p:cNvSpPr>
            <a:spLocks noChangeShapeType="1"/>
          </p:cNvSpPr>
          <p:nvPr/>
        </p:nvSpPr>
        <p:spPr bwMode="auto">
          <a:xfrm>
            <a:off x="4745038" y="3898900"/>
            <a:ext cx="182562" cy="0"/>
          </a:xfrm>
          <a:prstGeom prst="line">
            <a:avLst/>
          </a:prstGeom>
          <a:noFill/>
          <a:ln w="9525">
            <a:solidFill>
              <a:schemeClr val="tx1"/>
            </a:solidFill>
            <a:miter lim="800000"/>
            <a:headEnd type="triangle" w="med" len="med"/>
            <a:tailEnd/>
          </a:ln>
        </p:spPr>
        <p:txBody>
          <a:bodyPr wrap="none"/>
          <a:lstStyle/>
          <a:p>
            <a:endParaRPr lang="en-US"/>
          </a:p>
        </p:txBody>
      </p:sp>
      <p:sp>
        <p:nvSpPr>
          <p:cNvPr id="107573" name="Line 53"/>
          <p:cNvSpPr>
            <a:spLocks noChangeShapeType="1"/>
          </p:cNvSpPr>
          <p:nvPr/>
        </p:nvSpPr>
        <p:spPr bwMode="auto">
          <a:xfrm>
            <a:off x="4287838" y="3897313"/>
            <a:ext cx="182562" cy="0"/>
          </a:xfrm>
          <a:prstGeom prst="line">
            <a:avLst/>
          </a:prstGeom>
          <a:noFill/>
          <a:ln w="9525">
            <a:solidFill>
              <a:schemeClr val="tx1"/>
            </a:solidFill>
            <a:miter lim="800000"/>
            <a:headEnd/>
            <a:tailEnd type="triangle" w="med" len="med"/>
          </a:ln>
        </p:spPr>
        <p:txBody>
          <a:bodyPr wrap="none"/>
          <a:lstStyle/>
          <a:p>
            <a:endParaRPr lang="en-US"/>
          </a:p>
        </p:txBody>
      </p:sp>
      <p:sp>
        <p:nvSpPr>
          <p:cNvPr id="107574" name="Line 54"/>
          <p:cNvSpPr>
            <a:spLocks noChangeShapeType="1"/>
          </p:cNvSpPr>
          <p:nvPr/>
        </p:nvSpPr>
        <p:spPr bwMode="auto">
          <a:xfrm>
            <a:off x="2366963" y="3898900"/>
            <a:ext cx="182562" cy="0"/>
          </a:xfrm>
          <a:prstGeom prst="line">
            <a:avLst/>
          </a:prstGeom>
          <a:noFill/>
          <a:ln w="9525">
            <a:solidFill>
              <a:schemeClr val="tx1"/>
            </a:solidFill>
            <a:miter lim="800000"/>
            <a:headEnd type="triangle" w="med" len="med"/>
            <a:tailEnd/>
          </a:ln>
        </p:spPr>
        <p:txBody>
          <a:bodyPr wrap="none"/>
          <a:lstStyle/>
          <a:p>
            <a:endParaRPr lang="en-US"/>
          </a:p>
        </p:txBody>
      </p:sp>
      <p:sp>
        <p:nvSpPr>
          <p:cNvPr id="107575" name="Line 55"/>
          <p:cNvSpPr>
            <a:spLocks noChangeShapeType="1"/>
          </p:cNvSpPr>
          <p:nvPr/>
        </p:nvSpPr>
        <p:spPr bwMode="auto">
          <a:xfrm>
            <a:off x="2911475" y="3898900"/>
            <a:ext cx="182563" cy="0"/>
          </a:xfrm>
          <a:prstGeom prst="line">
            <a:avLst/>
          </a:prstGeom>
          <a:noFill/>
          <a:ln w="9525">
            <a:solidFill>
              <a:schemeClr val="tx1"/>
            </a:solidFill>
            <a:miter lim="800000"/>
            <a:headEnd/>
            <a:tailEnd type="triangle" w="med" len="med"/>
          </a:ln>
        </p:spPr>
        <p:txBody>
          <a:bodyPr wrap="none"/>
          <a:lstStyle/>
          <a:p>
            <a:endParaRPr lang="en-US"/>
          </a:p>
        </p:txBody>
      </p:sp>
      <p:grpSp>
        <p:nvGrpSpPr>
          <p:cNvPr id="4" name="Group 72"/>
          <p:cNvGrpSpPr>
            <a:grpSpLocks/>
          </p:cNvGrpSpPr>
          <p:nvPr/>
        </p:nvGrpSpPr>
        <p:grpSpPr bwMode="auto">
          <a:xfrm>
            <a:off x="6102350" y="3743325"/>
            <a:ext cx="560388" cy="311150"/>
            <a:chOff x="3844" y="2358"/>
            <a:chExt cx="353" cy="196"/>
          </a:xfrm>
        </p:grpSpPr>
        <p:sp>
          <p:nvSpPr>
            <p:cNvPr id="46136" name="Line 36"/>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46137" name="Line 37"/>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46138" name="Text Box 38"/>
            <p:cNvSpPr txBox="1">
              <a:spLocks noChangeArrowheads="1"/>
            </p:cNvSpPr>
            <p:nvPr/>
          </p:nvSpPr>
          <p:spPr bwMode="auto">
            <a:xfrm>
              <a:off x="3902" y="2360"/>
              <a:ext cx="260" cy="194"/>
            </a:xfrm>
            <a:prstGeom prst="rect">
              <a:avLst/>
            </a:prstGeom>
            <a:noFill/>
            <a:ln w="9525">
              <a:noFill/>
              <a:miter lim="800000"/>
              <a:headEnd/>
              <a:tailEnd/>
            </a:ln>
          </p:spPr>
          <p:txBody>
            <a:bodyPr wrap="none">
              <a:spAutoFit/>
            </a:bodyPr>
            <a:lstStyle/>
            <a:p>
              <a:r>
                <a:rPr lang="en-US" sz="1400"/>
                <a:t>16</a:t>
              </a:r>
            </a:p>
          </p:txBody>
        </p:sp>
        <p:sp>
          <p:nvSpPr>
            <p:cNvPr id="46139" name="Line 56"/>
            <p:cNvSpPr>
              <a:spLocks noChangeShapeType="1"/>
            </p:cNvSpPr>
            <p:nvPr/>
          </p:nvSpPr>
          <p:spPr bwMode="auto">
            <a:xfrm>
              <a:off x="3844"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46140" name="Line 57"/>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sp>
        <p:nvSpPr>
          <p:cNvPr id="107578" name="Text Box 58"/>
          <p:cNvSpPr txBox="1">
            <a:spLocks noChangeArrowheads="1"/>
          </p:cNvSpPr>
          <p:nvPr/>
        </p:nvSpPr>
        <p:spPr bwMode="auto">
          <a:xfrm>
            <a:off x="5208588" y="1876425"/>
            <a:ext cx="1249362" cy="304800"/>
          </a:xfrm>
          <a:prstGeom prst="rect">
            <a:avLst/>
          </a:prstGeom>
          <a:noFill/>
          <a:ln w="9525">
            <a:noFill/>
            <a:miter lim="800000"/>
            <a:headEnd/>
            <a:tailEnd/>
          </a:ln>
        </p:spPr>
        <p:txBody>
          <a:bodyPr wrap="none">
            <a:spAutoFit/>
          </a:bodyPr>
          <a:lstStyle/>
          <a:p>
            <a:r>
              <a:rPr lang="en-US" sz="1400" b="1">
                <a:solidFill>
                  <a:srgbClr val="FF0000"/>
                </a:solidFill>
              </a:rPr>
              <a:t>42 CYCLES</a:t>
            </a:r>
          </a:p>
        </p:txBody>
      </p:sp>
      <p:sp>
        <p:nvSpPr>
          <p:cNvPr id="46130" name="Line 61"/>
          <p:cNvSpPr>
            <a:spLocks noChangeShapeType="1"/>
          </p:cNvSpPr>
          <p:nvPr/>
        </p:nvSpPr>
        <p:spPr bwMode="auto">
          <a:xfrm flipV="1">
            <a:off x="911225" y="1044575"/>
            <a:ext cx="0" cy="1036638"/>
          </a:xfrm>
          <a:prstGeom prst="line">
            <a:avLst/>
          </a:prstGeom>
          <a:noFill/>
          <a:ln w="9525">
            <a:solidFill>
              <a:schemeClr val="tx1"/>
            </a:solidFill>
            <a:round/>
            <a:headEnd/>
            <a:tailEnd type="triangle" w="med" len="med"/>
          </a:ln>
        </p:spPr>
        <p:txBody>
          <a:bodyPr/>
          <a:lstStyle/>
          <a:p>
            <a:endParaRPr lang="en-US"/>
          </a:p>
        </p:txBody>
      </p:sp>
      <p:sp>
        <p:nvSpPr>
          <p:cNvPr id="46131" name="Text Box 62"/>
          <p:cNvSpPr txBox="1">
            <a:spLocks noChangeArrowheads="1"/>
          </p:cNvSpPr>
          <p:nvPr/>
        </p:nvSpPr>
        <p:spPr bwMode="auto">
          <a:xfrm>
            <a:off x="114300" y="1419225"/>
            <a:ext cx="762000" cy="274638"/>
          </a:xfrm>
          <a:prstGeom prst="rect">
            <a:avLst/>
          </a:prstGeom>
          <a:noFill/>
          <a:ln w="9525">
            <a:noFill/>
            <a:miter lim="800000"/>
            <a:headEnd/>
            <a:tailEnd/>
          </a:ln>
        </p:spPr>
        <p:txBody>
          <a:bodyPr wrap="none">
            <a:spAutoFit/>
          </a:bodyPr>
          <a:lstStyle/>
          <a:p>
            <a:r>
              <a:rPr lang="en-US" sz="1200"/>
              <a:t>Highest</a:t>
            </a:r>
          </a:p>
        </p:txBody>
      </p:sp>
      <p:sp>
        <p:nvSpPr>
          <p:cNvPr id="107583" name="Text Box 63"/>
          <p:cNvSpPr txBox="1">
            <a:spLocks noChangeArrowheads="1"/>
          </p:cNvSpPr>
          <p:nvPr/>
        </p:nvSpPr>
        <p:spPr bwMode="auto">
          <a:xfrm>
            <a:off x="4033838" y="3070225"/>
            <a:ext cx="1162050" cy="274638"/>
          </a:xfrm>
          <a:prstGeom prst="rect">
            <a:avLst/>
          </a:prstGeom>
          <a:noFill/>
          <a:ln w="9525">
            <a:noFill/>
            <a:miter lim="800000"/>
            <a:headEnd/>
            <a:tailEnd/>
          </a:ln>
        </p:spPr>
        <p:txBody>
          <a:bodyPr wrap="none">
            <a:spAutoFit/>
          </a:bodyPr>
          <a:lstStyle/>
          <a:p>
            <a:r>
              <a:rPr lang="en-US" sz="1200"/>
              <a:t>Tail-chaining</a:t>
            </a:r>
          </a:p>
        </p:txBody>
      </p:sp>
      <p:sp>
        <p:nvSpPr>
          <p:cNvPr id="107584" name="AutoShape 64"/>
          <p:cNvSpPr>
            <a:spLocks noChangeArrowheads="1"/>
          </p:cNvSpPr>
          <p:nvPr/>
        </p:nvSpPr>
        <p:spPr bwMode="auto">
          <a:xfrm>
            <a:off x="771525" y="4494213"/>
            <a:ext cx="3656013" cy="1458912"/>
          </a:xfrm>
          <a:prstGeom prst="roundRect">
            <a:avLst>
              <a:gd name="adj" fmla="val 16667"/>
            </a:avLst>
          </a:prstGeom>
          <a:solidFill>
            <a:srgbClr val="CC99FF"/>
          </a:solidFill>
          <a:ln w="9525">
            <a:noFill/>
            <a:round/>
            <a:headEnd/>
            <a:tailEnd/>
          </a:ln>
          <a:effectLst>
            <a:prstShdw prst="shdw17" dist="17961" dir="2700000">
              <a:srgbClr val="7A5C99"/>
            </a:prstShdw>
          </a:effectLst>
        </p:spPr>
        <p:txBody>
          <a:bodyPr wrap="none" anchor="ctr"/>
          <a:lstStyle/>
          <a:p>
            <a:pPr algn="dist"/>
            <a:r>
              <a:rPr lang="en-US" sz="1300" b="1" u="sng" dirty="0"/>
              <a:t>ARM7</a:t>
            </a:r>
          </a:p>
          <a:p>
            <a:pPr algn="dist"/>
            <a:endParaRPr lang="en-US" sz="1300" b="1" u="sng" dirty="0"/>
          </a:p>
          <a:p>
            <a:pPr algn="dist">
              <a:buFontTx/>
              <a:buChar char="•"/>
            </a:pPr>
            <a:r>
              <a:rPr lang="en-US" sz="1300" dirty="0"/>
              <a:t> 26 cycles from IRQ1 to ISR1 entered</a:t>
            </a:r>
          </a:p>
          <a:p>
            <a:pPr lvl="1" algn="dist">
              <a:buFontTx/>
              <a:buChar char="•"/>
            </a:pPr>
            <a:r>
              <a:rPr lang="en-US" sz="1300" dirty="0" smtClean="0"/>
              <a:t> Up </a:t>
            </a:r>
            <a:r>
              <a:rPr lang="en-US" sz="1300" dirty="0"/>
              <a:t>to 42 cycles if LSM</a:t>
            </a:r>
          </a:p>
          <a:p>
            <a:pPr algn="dist">
              <a:buFontTx/>
              <a:buChar char="•"/>
            </a:pPr>
            <a:r>
              <a:rPr lang="en-US" sz="1300" dirty="0" smtClean="0"/>
              <a:t> 42 </a:t>
            </a:r>
            <a:r>
              <a:rPr lang="en-US" sz="1300" dirty="0"/>
              <a:t>cycles from ISR1 exit to ISR2 entry</a:t>
            </a:r>
          </a:p>
          <a:p>
            <a:pPr algn="dist">
              <a:buFontTx/>
              <a:buChar char="•"/>
            </a:pPr>
            <a:r>
              <a:rPr lang="en-US" sz="1300" dirty="0" smtClean="0"/>
              <a:t> 16 </a:t>
            </a:r>
            <a:r>
              <a:rPr lang="en-US" sz="1300" dirty="0"/>
              <a:t>cycles to return from ISR2</a:t>
            </a:r>
          </a:p>
        </p:txBody>
      </p:sp>
      <p:sp>
        <p:nvSpPr>
          <p:cNvPr id="107585" name="AutoShape 65"/>
          <p:cNvSpPr>
            <a:spLocks noChangeArrowheads="1"/>
          </p:cNvSpPr>
          <p:nvPr/>
        </p:nvSpPr>
        <p:spPr bwMode="auto">
          <a:xfrm>
            <a:off x="5075238" y="4503738"/>
            <a:ext cx="3656012" cy="1458912"/>
          </a:xfrm>
          <a:prstGeom prst="roundRect">
            <a:avLst>
              <a:gd name="adj" fmla="val 16667"/>
            </a:avLst>
          </a:prstGeom>
          <a:solidFill>
            <a:srgbClr val="FFFF00"/>
          </a:solidFill>
          <a:ln w="9525">
            <a:noFill/>
            <a:round/>
            <a:headEnd/>
            <a:tailEnd/>
          </a:ln>
          <a:effectLst>
            <a:prstShdw prst="shdw17" dist="17961" dir="2700000">
              <a:srgbClr val="999900"/>
            </a:prstShdw>
          </a:effectLst>
        </p:spPr>
        <p:txBody>
          <a:bodyPr wrap="none" anchor="ctr"/>
          <a:lstStyle/>
          <a:p>
            <a:pPr algn="dist"/>
            <a:r>
              <a:rPr lang="en-US" sz="1300" b="1" u="sng" dirty="0"/>
              <a:t>Cortex-M0</a:t>
            </a:r>
          </a:p>
          <a:p>
            <a:pPr algn="dist"/>
            <a:endParaRPr lang="en-US" sz="1300" b="1" u="sng" dirty="0"/>
          </a:p>
          <a:p>
            <a:pPr algn="dist">
              <a:buFontTx/>
              <a:buChar char="•"/>
            </a:pPr>
            <a:r>
              <a:rPr lang="en-US" sz="1300" dirty="0"/>
              <a:t> 16 cycles from IRQ1 to ISR1 entered</a:t>
            </a:r>
          </a:p>
          <a:p>
            <a:pPr algn="dist">
              <a:buFontTx/>
              <a:buChar char="•"/>
            </a:pPr>
            <a:r>
              <a:rPr lang="en-US" sz="1300" dirty="0"/>
              <a:t> </a:t>
            </a:r>
            <a:r>
              <a:rPr lang="en-US" sz="1300" dirty="0" smtClean="0"/>
              <a:t>6 </a:t>
            </a:r>
            <a:r>
              <a:rPr lang="en-US" sz="1300" dirty="0"/>
              <a:t>cycles from ISR1 exit to ISR2 entry</a:t>
            </a:r>
          </a:p>
          <a:p>
            <a:pPr algn="dist">
              <a:buFontTx/>
              <a:buChar char="•"/>
            </a:pPr>
            <a:r>
              <a:rPr lang="en-US" sz="1300" dirty="0" smtClean="0"/>
              <a:t> 16 </a:t>
            </a:r>
            <a:r>
              <a:rPr lang="en-US" sz="1300" dirty="0"/>
              <a:t>cycles to return from ISR2</a:t>
            </a:r>
          </a:p>
        </p:txBody>
      </p:sp>
      <p:sp>
        <p:nvSpPr>
          <p:cNvPr id="107587" name="Text Box 67"/>
          <p:cNvSpPr txBox="1">
            <a:spLocks noChangeArrowheads="1"/>
          </p:cNvSpPr>
          <p:nvPr/>
        </p:nvSpPr>
        <p:spPr bwMode="auto">
          <a:xfrm rot="-1909308">
            <a:off x="6227763" y="3563938"/>
            <a:ext cx="2474912" cy="307975"/>
          </a:xfrm>
          <a:prstGeom prst="rect">
            <a:avLst/>
          </a:prstGeom>
          <a:noFill/>
          <a:ln w="9525">
            <a:noFill/>
            <a:miter lim="800000"/>
            <a:headEnd/>
            <a:tailEnd/>
          </a:ln>
        </p:spPr>
        <p:txBody>
          <a:bodyPr wrap="none">
            <a:spAutoFit/>
          </a:bodyPr>
          <a:lstStyle/>
          <a:p>
            <a:r>
              <a:rPr lang="en-US" sz="1400" b="1">
                <a:solidFill>
                  <a:srgbClr val="0066FF"/>
                </a:solidFill>
              </a:rPr>
              <a:t> Saving in Clock Cycles</a:t>
            </a:r>
          </a:p>
        </p:txBody>
      </p:sp>
      <p:sp>
        <p:nvSpPr>
          <p:cNvPr id="68" name="Text Box 39"/>
          <p:cNvSpPr txBox="1">
            <a:spLocks noChangeArrowheads="1"/>
          </p:cNvSpPr>
          <p:nvPr/>
        </p:nvSpPr>
        <p:spPr bwMode="auto">
          <a:xfrm>
            <a:off x="4465623" y="3745984"/>
            <a:ext cx="298480" cy="307777"/>
          </a:xfrm>
          <a:prstGeom prst="rect">
            <a:avLst/>
          </a:prstGeom>
          <a:noFill/>
          <a:ln w="9525">
            <a:noFill/>
            <a:miter lim="800000"/>
            <a:headEnd/>
            <a:tailEnd/>
          </a:ln>
        </p:spPr>
        <p:txBody>
          <a:bodyPr wrap="none">
            <a:spAutoFit/>
          </a:bodyPr>
          <a:lstStyle/>
          <a:p>
            <a:r>
              <a:rPr lang="en-US" sz="1400" dirty="0" smtClean="0"/>
              <a:t>6</a:t>
            </a:r>
            <a:endParaRPr lang="en-US" sz="1400" dirty="0"/>
          </a:p>
        </p:txBody>
      </p:sp>
      <p:sp>
        <p:nvSpPr>
          <p:cNvPr id="5" name="Slide Number Placeholder 4"/>
          <p:cNvSpPr>
            <a:spLocks noGrp="1"/>
          </p:cNvSpPr>
          <p:nvPr>
            <p:ph type="sldNum" sz="quarter" idx="12"/>
          </p:nvPr>
        </p:nvSpPr>
        <p:spPr/>
        <p:txBody>
          <a:bodyPr/>
          <a:lstStyle/>
          <a:p>
            <a:fld id="{5B31B9E4-8E4D-4C86-BFD7-412B282B373B}" type="slidenum">
              <a:rPr lang="fr-FR" smtClean="0"/>
              <a:pPr/>
              <a:t>60</a:t>
            </a:fld>
            <a:endParaRPr lang="fr-FR" dirty="0"/>
          </a:p>
        </p:txBody>
      </p:sp>
      <p:sp>
        <p:nvSpPr>
          <p:cNvPr id="6" name="Nadpis 5"/>
          <p:cNvSpPr>
            <a:spLocks noGrp="1"/>
          </p:cNvSpPr>
          <p:nvPr>
            <p:ph type="title"/>
          </p:nvPr>
        </p:nvSpPr>
        <p:spPr/>
        <p:txBody>
          <a:bodyPr/>
          <a:lstStyle/>
          <a:p>
            <a:r>
              <a:rPr lang="en-US" dirty="0" smtClean="0"/>
              <a:t>Interrupt Response – Tail-Chaining</a:t>
            </a:r>
            <a:endParaRPr lang="cs-CZ" dirty="0"/>
          </a:p>
        </p:txBody>
      </p:sp>
    </p:spTree>
    <p:extLst>
      <p:ext uri="{BB962C8B-B14F-4D97-AF65-F5344CB8AC3E}">
        <p14:creationId xmlns:p14="http://schemas.microsoft.com/office/powerpoint/2010/main" val="38267796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fade">
                                      <p:cBhvr>
                                        <p:cTn id="7" dur="1000"/>
                                        <p:tgtEl>
                                          <p:spTgt spid="1075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7524"/>
                                        </p:tgtEl>
                                        <p:attrNameLst>
                                          <p:attrName>style.visibility</p:attrName>
                                        </p:attrNameLst>
                                      </p:cBhvr>
                                      <p:to>
                                        <p:strVal val="visible"/>
                                      </p:to>
                                    </p:set>
                                    <p:animEffect transition="in" filter="fade">
                                      <p:cBhvr>
                                        <p:cTn id="10" dur="1000"/>
                                        <p:tgtEl>
                                          <p:spTgt spid="1075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525"/>
                                        </p:tgtEl>
                                        <p:attrNameLst>
                                          <p:attrName>style.visibility</p:attrName>
                                        </p:attrNameLst>
                                      </p:cBhvr>
                                      <p:to>
                                        <p:strVal val="visible"/>
                                      </p:to>
                                    </p:set>
                                    <p:animEffect transition="in" filter="fade">
                                      <p:cBhvr>
                                        <p:cTn id="13" dur="1000"/>
                                        <p:tgtEl>
                                          <p:spTgt spid="1075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526"/>
                                        </p:tgtEl>
                                        <p:attrNameLst>
                                          <p:attrName>style.visibility</p:attrName>
                                        </p:attrNameLst>
                                      </p:cBhvr>
                                      <p:to>
                                        <p:strVal val="visible"/>
                                      </p:to>
                                    </p:set>
                                    <p:animEffect transition="in" filter="fade">
                                      <p:cBhvr>
                                        <p:cTn id="16" dur="1000"/>
                                        <p:tgtEl>
                                          <p:spTgt spid="1075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7527"/>
                                        </p:tgtEl>
                                        <p:attrNameLst>
                                          <p:attrName>style.visibility</p:attrName>
                                        </p:attrNameLst>
                                      </p:cBhvr>
                                      <p:to>
                                        <p:strVal val="visible"/>
                                      </p:to>
                                    </p:set>
                                    <p:animEffect transition="in" filter="fade">
                                      <p:cBhvr>
                                        <p:cTn id="19" dur="1000"/>
                                        <p:tgtEl>
                                          <p:spTgt spid="1075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7534"/>
                                        </p:tgtEl>
                                        <p:attrNameLst>
                                          <p:attrName>style.visibility</p:attrName>
                                        </p:attrNameLst>
                                      </p:cBhvr>
                                      <p:to>
                                        <p:strVal val="visible"/>
                                      </p:to>
                                    </p:set>
                                    <p:animEffect transition="in" filter="fade">
                                      <p:cBhvr>
                                        <p:cTn id="22" dur="1000"/>
                                        <p:tgtEl>
                                          <p:spTgt spid="1075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7535"/>
                                        </p:tgtEl>
                                        <p:attrNameLst>
                                          <p:attrName>style.visibility</p:attrName>
                                        </p:attrNameLst>
                                      </p:cBhvr>
                                      <p:to>
                                        <p:strVal val="visible"/>
                                      </p:to>
                                    </p:set>
                                    <p:animEffect transition="in" filter="fade">
                                      <p:cBhvr>
                                        <p:cTn id="25" dur="1000"/>
                                        <p:tgtEl>
                                          <p:spTgt spid="1075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7536"/>
                                        </p:tgtEl>
                                        <p:attrNameLst>
                                          <p:attrName>style.visibility</p:attrName>
                                        </p:attrNameLst>
                                      </p:cBhvr>
                                      <p:to>
                                        <p:strVal val="visible"/>
                                      </p:to>
                                    </p:set>
                                    <p:animEffect transition="in" filter="fade">
                                      <p:cBhvr>
                                        <p:cTn id="28" dur="1000"/>
                                        <p:tgtEl>
                                          <p:spTgt spid="1075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7537"/>
                                        </p:tgtEl>
                                        <p:attrNameLst>
                                          <p:attrName>style.visibility</p:attrName>
                                        </p:attrNameLst>
                                      </p:cBhvr>
                                      <p:to>
                                        <p:strVal val="visible"/>
                                      </p:to>
                                    </p:set>
                                    <p:animEffect transition="in" filter="fade">
                                      <p:cBhvr>
                                        <p:cTn id="31" dur="1000"/>
                                        <p:tgtEl>
                                          <p:spTgt spid="1075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7538"/>
                                        </p:tgtEl>
                                        <p:attrNameLst>
                                          <p:attrName>style.visibility</p:attrName>
                                        </p:attrNameLst>
                                      </p:cBhvr>
                                      <p:to>
                                        <p:strVal val="visible"/>
                                      </p:to>
                                    </p:set>
                                    <p:animEffect transition="in" filter="fade">
                                      <p:cBhvr>
                                        <p:cTn id="34" dur="1000"/>
                                        <p:tgtEl>
                                          <p:spTgt spid="1075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7539"/>
                                        </p:tgtEl>
                                        <p:attrNameLst>
                                          <p:attrName>style.visibility</p:attrName>
                                        </p:attrNameLst>
                                      </p:cBhvr>
                                      <p:to>
                                        <p:strVal val="visible"/>
                                      </p:to>
                                    </p:set>
                                    <p:animEffect transition="in" filter="fade">
                                      <p:cBhvr>
                                        <p:cTn id="37" dur="1000"/>
                                        <p:tgtEl>
                                          <p:spTgt spid="1075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7540"/>
                                        </p:tgtEl>
                                        <p:attrNameLst>
                                          <p:attrName>style.visibility</p:attrName>
                                        </p:attrNameLst>
                                      </p:cBhvr>
                                      <p:to>
                                        <p:strVal val="visible"/>
                                      </p:to>
                                    </p:set>
                                    <p:animEffect transition="in" filter="fade">
                                      <p:cBhvr>
                                        <p:cTn id="40" dur="1000"/>
                                        <p:tgtEl>
                                          <p:spTgt spid="1075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7541"/>
                                        </p:tgtEl>
                                        <p:attrNameLst>
                                          <p:attrName>style.visibility</p:attrName>
                                        </p:attrNameLst>
                                      </p:cBhvr>
                                      <p:to>
                                        <p:strVal val="visible"/>
                                      </p:to>
                                    </p:set>
                                    <p:animEffect transition="in" filter="fade">
                                      <p:cBhvr>
                                        <p:cTn id="43" dur="1000"/>
                                        <p:tgtEl>
                                          <p:spTgt spid="1075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7542"/>
                                        </p:tgtEl>
                                        <p:attrNameLst>
                                          <p:attrName>style.visibility</p:attrName>
                                        </p:attrNameLst>
                                      </p:cBhvr>
                                      <p:to>
                                        <p:strVal val="visible"/>
                                      </p:to>
                                    </p:set>
                                    <p:animEffect transition="in" filter="fade">
                                      <p:cBhvr>
                                        <p:cTn id="46" dur="1000"/>
                                        <p:tgtEl>
                                          <p:spTgt spid="1075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7543"/>
                                        </p:tgtEl>
                                        <p:attrNameLst>
                                          <p:attrName>style.visibility</p:attrName>
                                        </p:attrNameLst>
                                      </p:cBhvr>
                                      <p:to>
                                        <p:strVal val="visible"/>
                                      </p:to>
                                    </p:set>
                                    <p:animEffect transition="in" filter="fade">
                                      <p:cBhvr>
                                        <p:cTn id="49" dur="1000"/>
                                        <p:tgtEl>
                                          <p:spTgt spid="1075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7544"/>
                                        </p:tgtEl>
                                        <p:attrNameLst>
                                          <p:attrName>style.visibility</p:attrName>
                                        </p:attrNameLst>
                                      </p:cBhvr>
                                      <p:to>
                                        <p:strVal val="visible"/>
                                      </p:to>
                                    </p:set>
                                    <p:animEffect transition="in" filter="fade">
                                      <p:cBhvr>
                                        <p:cTn id="52" dur="1000"/>
                                        <p:tgtEl>
                                          <p:spTgt spid="1075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7546"/>
                                        </p:tgtEl>
                                        <p:attrNameLst>
                                          <p:attrName>style.visibility</p:attrName>
                                        </p:attrNameLst>
                                      </p:cBhvr>
                                      <p:to>
                                        <p:strVal val="visible"/>
                                      </p:to>
                                    </p:set>
                                    <p:animEffect transition="in" filter="fade">
                                      <p:cBhvr>
                                        <p:cTn id="55" dur="1000"/>
                                        <p:tgtEl>
                                          <p:spTgt spid="1075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7547"/>
                                        </p:tgtEl>
                                        <p:attrNameLst>
                                          <p:attrName>style.visibility</p:attrName>
                                        </p:attrNameLst>
                                      </p:cBhvr>
                                      <p:to>
                                        <p:strVal val="visible"/>
                                      </p:to>
                                    </p:set>
                                    <p:animEffect transition="in" filter="fade">
                                      <p:cBhvr>
                                        <p:cTn id="58" dur="1000"/>
                                        <p:tgtEl>
                                          <p:spTgt spid="1075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7548"/>
                                        </p:tgtEl>
                                        <p:attrNameLst>
                                          <p:attrName>style.visibility</p:attrName>
                                        </p:attrNameLst>
                                      </p:cBhvr>
                                      <p:to>
                                        <p:strVal val="visible"/>
                                      </p:to>
                                    </p:set>
                                    <p:animEffect transition="in" filter="fade">
                                      <p:cBhvr>
                                        <p:cTn id="61" dur="1000"/>
                                        <p:tgtEl>
                                          <p:spTgt spid="1075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7549"/>
                                        </p:tgtEl>
                                        <p:attrNameLst>
                                          <p:attrName>style.visibility</p:attrName>
                                        </p:attrNameLst>
                                      </p:cBhvr>
                                      <p:to>
                                        <p:strVal val="visible"/>
                                      </p:to>
                                    </p:set>
                                    <p:animEffect transition="in" filter="fade">
                                      <p:cBhvr>
                                        <p:cTn id="64" dur="1000"/>
                                        <p:tgtEl>
                                          <p:spTgt spid="1075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7550"/>
                                        </p:tgtEl>
                                        <p:attrNameLst>
                                          <p:attrName>style.visibility</p:attrName>
                                        </p:attrNameLst>
                                      </p:cBhvr>
                                      <p:to>
                                        <p:strVal val="visible"/>
                                      </p:to>
                                    </p:set>
                                    <p:animEffect transition="in" filter="fade">
                                      <p:cBhvr>
                                        <p:cTn id="67" dur="1000"/>
                                        <p:tgtEl>
                                          <p:spTgt spid="1075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7551"/>
                                        </p:tgtEl>
                                        <p:attrNameLst>
                                          <p:attrName>style.visibility</p:attrName>
                                        </p:attrNameLst>
                                      </p:cBhvr>
                                      <p:to>
                                        <p:strVal val="visible"/>
                                      </p:to>
                                    </p:set>
                                    <p:animEffect transition="in" filter="fade">
                                      <p:cBhvr>
                                        <p:cTn id="70" dur="1000"/>
                                        <p:tgtEl>
                                          <p:spTgt spid="10755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7522"/>
                                        </p:tgtEl>
                                        <p:attrNameLst>
                                          <p:attrName>style.visibility</p:attrName>
                                        </p:attrNameLst>
                                      </p:cBhvr>
                                      <p:to>
                                        <p:strVal val="visible"/>
                                      </p:to>
                                    </p:set>
                                    <p:animEffect transition="in" filter="fade">
                                      <p:cBhvr>
                                        <p:cTn id="73" dur="1000"/>
                                        <p:tgtEl>
                                          <p:spTgt spid="1075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7545"/>
                                        </p:tgtEl>
                                        <p:attrNameLst>
                                          <p:attrName>style.visibility</p:attrName>
                                        </p:attrNameLst>
                                      </p:cBhvr>
                                      <p:to>
                                        <p:strVal val="visible"/>
                                      </p:to>
                                    </p:set>
                                    <p:animEffect transition="in" filter="fade">
                                      <p:cBhvr>
                                        <p:cTn id="76" dur="1000"/>
                                        <p:tgtEl>
                                          <p:spTgt spid="1075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7569"/>
                                        </p:tgtEl>
                                        <p:attrNameLst>
                                          <p:attrName>style.visibility</p:attrName>
                                        </p:attrNameLst>
                                      </p:cBhvr>
                                      <p:to>
                                        <p:strVal val="visible"/>
                                      </p:to>
                                    </p:set>
                                    <p:animEffect transition="in" filter="fade">
                                      <p:cBhvr>
                                        <p:cTn id="79" dur="1000"/>
                                        <p:tgtEl>
                                          <p:spTgt spid="10756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07529"/>
                                        </p:tgtEl>
                                        <p:attrNameLst>
                                          <p:attrName>style.visibility</p:attrName>
                                        </p:attrNameLst>
                                      </p:cBhvr>
                                      <p:to>
                                        <p:strVal val="visible"/>
                                      </p:to>
                                    </p:set>
                                    <p:animEffect transition="in" filter="fade">
                                      <p:cBhvr>
                                        <p:cTn id="84" dur="1000"/>
                                        <p:tgtEl>
                                          <p:spTgt spid="1075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7530"/>
                                        </p:tgtEl>
                                        <p:attrNameLst>
                                          <p:attrName>style.visibility</p:attrName>
                                        </p:attrNameLst>
                                      </p:cBhvr>
                                      <p:to>
                                        <p:strVal val="visible"/>
                                      </p:to>
                                    </p:set>
                                    <p:animEffect transition="in" filter="fade">
                                      <p:cBhvr>
                                        <p:cTn id="87" dur="1000"/>
                                        <p:tgtEl>
                                          <p:spTgt spid="10753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531"/>
                                        </p:tgtEl>
                                        <p:attrNameLst>
                                          <p:attrName>style.visibility</p:attrName>
                                        </p:attrNameLst>
                                      </p:cBhvr>
                                      <p:to>
                                        <p:strVal val="visible"/>
                                      </p:to>
                                    </p:set>
                                    <p:animEffect transition="in" filter="fade">
                                      <p:cBhvr>
                                        <p:cTn id="90" dur="1000"/>
                                        <p:tgtEl>
                                          <p:spTgt spid="107531"/>
                                        </p:tgtEl>
                                      </p:cBhvr>
                                    </p:animEffect>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1000"/>
                                        <p:tgtEl>
                                          <p:spTgt spid="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7532"/>
                                        </p:tgtEl>
                                        <p:attrNameLst>
                                          <p:attrName>style.visibility</p:attrName>
                                        </p:attrNameLst>
                                      </p:cBhvr>
                                      <p:to>
                                        <p:strVal val="visible"/>
                                      </p:to>
                                    </p:set>
                                    <p:animEffect transition="in" filter="fade">
                                      <p:cBhvr>
                                        <p:cTn id="96" dur="1000"/>
                                        <p:tgtEl>
                                          <p:spTgt spid="10753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7553"/>
                                        </p:tgtEl>
                                        <p:attrNameLst>
                                          <p:attrName>style.visibility</p:attrName>
                                        </p:attrNameLst>
                                      </p:cBhvr>
                                      <p:to>
                                        <p:strVal val="visible"/>
                                      </p:to>
                                    </p:set>
                                    <p:animEffect transition="in" filter="fade">
                                      <p:cBhvr>
                                        <p:cTn id="99" dur="1000"/>
                                        <p:tgtEl>
                                          <p:spTgt spid="10755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7554"/>
                                        </p:tgtEl>
                                        <p:attrNameLst>
                                          <p:attrName>style.visibility</p:attrName>
                                        </p:attrNameLst>
                                      </p:cBhvr>
                                      <p:to>
                                        <p:strVal val="visible"/>
                                      </p:to>
                                    </p:set>
                                    <p:animEffect transition="in" filter="fade">
                                      <p:cBhvr>
                                        <p:cTn id="102" dur="1000"/>
                                        <p:tgtEl>
                                          <p:spTgt spid="10755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7555"/>
                                        </p:tgtEl>
                                        <p:attrNameLst>
                                          <p:attrName>style.visibility</p:attrName>
                                        </p:attrNameLst>
                                      </p:cBhvr>
                                      <p:to>
                                        <p:strVal val="visible"/>
                                      </p:to>
                                    </p:set>
                                    <p:animEffect transition="in" filter="fade">
                                      <p:cBhvr>
                                        <p:cTn id="105" dur="1000"/>
                                        <p:tgtEl>
                                          <p:spTgt spid="10755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7559"/>
                                        </p:tgtEl>
                                        <p:attrNameLst>
                                          <p:attrName>style.visibility</p:attrName>
                                        </p:attrNameLst>
                                      </p:cBhvr>
                                      <p:to>
                                        <p:strVal val="visible"/>
                                      </p:to>
                                    </p:set>
                                    <p:animEffect transition="in" filter="fade">
                                      <p:cBhvr>
                                        <p:cTn id="108" dur="1000"/>
                                        <p:tgtEl>
                                          <p:spTgt spid="1075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7572"/>
                                        </p:tgtEl>
                                        <p:attrNameLst>
                                          <p:attrName>style.visibility</p:attrName>
                                        </p:attrNameLst>
                                      </p:cBhvr>
                                      <p:to>
                                        <p:strVal val="visible"/>
                                      </p:to>
                                    </p:set>
                                    <p:animEffect transition="in" filter="fade">
                                      <p:cBhvr>
                                        <p:cTn id="111" dur="1000"/>
                                        <p:tgtEl>
                                          <p:spTgt spid="10757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07573"/>
                                        </p:tgtEl>
                                        <p:attrNameLst>
                                          <p:attrName>style.visibility</p:attrName>
                                        </p:attrNameLst>
                                      </p:cBhvr>
                                      <p:to>
                                        <p:strVal val="visible"/>
                                      </p:to>
                                    </p:set>
                                    <p:animEffect transition="in" filter="fade">
                                      <p:cBhvr>
                                        <p:cTn id="114" dur="1000"/>
                                        <p:tgtEl>
                                          <p:spTgt spid="10757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7575"/>
                                        </p:tgtEl>
                                        <p:attrNameLst>
                                          <p:attrName>style.visibility</p:attrName>
                                        </p:attrNameLst>
                                      </p:cBhvr>
                                      <p:to>
                                        <p:strVal val="visible"/>
                                      </p:to>
                                    </p:set>
                                    <p:animEffect transition="in" filter="fade">
                                      <p:cBhvr>
                                        <p:cTn id="117" dur="1000"/>
                                        <p:tgtEl>
                                          <p:spTgt spid="10757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7570"/>
                                        </p:tgtEl>
                                        <p:attrNameLst>
                                          <p:attrName>style.visibility</p:attrName>
                                        </p:attrNameLst>
                                      </p:cBhvr>
                                      <p:to>
                                        <p:strVal val="visible"/>
                                      </p:to>
                                    </p:set>
                                    <p:animEffect transition="in" filter="fade">
                                      <p:cBhvr>
                                        <p:cTn id="120" dur="1000"/>
                                        <p:tgtEl>
                                          <p:spTgt spid="10757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7574"/>
                                        </p:tgtEl>
                                        <p:attrNameLst>
                                          <p:attrName>style.visibility</p:attrName>
                                        </p:attrNameLst>
                                      </p:cBhvr>
                                      <p:to>
                                        <p:strVal val="visible"/>
                                      </p:to>
                                    </p:set>
                                    <p:animEffect transition="in" filter="fade">
                                      <p:cBhvr>
                                        <p:cTn id="123" dur="1000"/>
                                        <p:tgtEl>
                                          <p:spTgt spid="10757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7528"/>
                                        </p:tgtEl>
                                        <p:attrNameLst>
                                          <p:attrName>style.visibility</p:attrName>
                                        </p:attrNameLst>
                                      </p:cBhvr>
                                      <p:to>
                                        <p:strVal val="visible"/>
                                      </p:to>
                                    </p:set>
                                    <p:animEffect transition="in" filter="fade">
                                      <p:cBhvr>
                                        <p:cTn id="126" dur="1000"/>
                                        <p:tgtEl>
                                          <p:spTgt spid="107528"/>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07578"/>
                                        </p:tgtEl>
                                        <p:attrNameLst>
                                          <p:attrName>style.visibility</p:attrName>
                                        </p:attrNameLst>
                                      </p:cBhvr>
                                      <p:to>
                                        <p:strVal val="visible"/>
                                      </p:to>
                                    </p:set>
                                    <p:animEffect transition="in" filter="fade">
                                      <p:cBhvr>
                                        <p:cTn id="131" dur="1000"/>
                                        <p:tgtEl>
                                          <p:spTgt spid="10757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07583"/>
                                        </p:tgtEl>
                                        <p:attrNameLst>
                                          <p:attrName>style.visibility</p:attrName>
                                        </p:attrNameLst>
                                      </p:cBhvr>
                                      <p:to>
                                        <p:strVal val="visible"/>
                                      </p:to>
                                    </p:set>
                                    <p:animEffect transition="in" filter="fade">
                                      <p:cBhvr>
                                        <p:cTn id="134" dur="1000"/>
                                        <p:tgtEl>
                                          <p:spTgt spid="107583"/>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0758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0758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7585"/>
                                        </p:tgtEl>
                                        <p:attrNameLst>
                                          <p:attrName>style.visibility</p:attrName>
                                        </p:attrNameLst>
                                      </p:cBhvr>
                                      <p:to>
                                        <p:strVal val="visible"/>
                                      </p:to>
                                    </p:set>
                                  </p:childTnLst>
                                </p:cTn>
                              </p:par>
                              <p:par>
                                <p:cTn id="145" presetID="10" presetClass="entr" presetSubtype="0" fill="hold" grpId="0" nodeType="withEffect">
                                  <p:stCondLst>
                                    <p:cond delay="0"/>
                                  </p:stCondLst>
                                  <p:childTnLst>
                                    <p:set>
                                      <p:cBhvr>
                                        <p:cTn id="146" dur="1" fill="hold">
                                          <p:stCondLst>
                                            <p:cond delay="0"/>
                                          </p:stCondLst>
                                        </p:cTn>
                                        <p:tgtEl>
                                          <p:spTgt spid="68"/>
                                        </p:tgtEl>
                                        <p:attrNameLst>
                                          <p:attrName>style.visibility</p:attrName>
                                        </p:attrNameLst>
                                      </p:cBhvr>
                                      <p:to>
                                        <p:strVal val="visible"/>
                                      </p:to>
                                    </p:set>
                                    <p:animEffect transition="in" filter="fade">
                                      <p:cBhvr>
                                        <p:cTn id="147"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animBg="1"/>
      <p:bldP spid="107523" grpId="0" animBg="1"/>
      <p:bldP spid="107524" grpId="0" animBg="1"/>
      <p:bldP spid="107525" grpId="0" animBg="1"/>
      <p:bldP spid="107526" grpId="0" animBg="1"/>
      <p:bldP spid="107527" grpId="0" animBg="1"/>
      <p:bldP spid="107528" grpId="0" animBg="1"/>
      <p:bldP spid="107529" grpId="0" animBg="1"/>
      <p:bldP spid="107530" grpId="0" animBg="1"/>
      <p:bldP spid="107531" grpId="0" animBg="1"/>
      <p:bldP spid="107532" grpId="0" animBg="1"/>
      <p:bldP spid="107534" grpId="0" animBg="1"/>
      <p:bldP spid="107535" grpId="0" animBg="1"/>
      <p:bldP spid="107536" grpId="0" animBg="1"/>
      <p:bldP spid="107537" grpId="0" animBg="1"/>
      <p:bldP spid="107538" grpId="0" animBg="1"/>
      <p:bldP spid="107539" grpId="0" animBg="1"/>
      <p:bldP spid="107540" grpId="0"/>
      <p:bldP spid="107541" grpId="0"/>
      <p:bldP spid="107542" grpId="0"/>
      <p:bldP spid="107543" grpId="0"/>
      <p:bldP spid="107544" grpId="0" animBg="1"/>
      <p:bldP spid="107545" grpId="0" animBg="1"/>
      <p:bldP spid="107546" grpId="0" animBg="1"/>
      <p:bldP spid="107547" grpId="0" animBg="1"/>
      <p:bldP spid="107548" grpId="0" animBg="1"/>
      <p:bldP spid="107549" grpId="0" animBg="1"/>
      <p:bldP spid="107550" grpId="0" animBg="1"/>
      <p:bldP spid="107551" grpId="0" animBg="1"/>
      <p:bldP spid="107553" grpId="0" animBg="1"/>
      <p:bldP spid="107554" grpId="0" animBg="1"/>
      <p:bldP spid="107555" grpId="0" animBg="1"/>
      <p:bldP spid="107559" grpId="0"/>
      <p:bldP spid="107569" grpId="0"/>
      <p:bldP spid="107570" grpId="0"/>
      <p:bldP spid="107572" grpId="0" animBg="1"/>
      <p:bldP spid="107573" grpId="0" animBg="1"/>
      <p:bldP spid="107574" grpId="0" animBg="1"/>
      <p:bldP spid="107575" grpId="0" animBg="1"/>
      <p:bldP spid="107578" grpId="0"/>
      <p:bldP spid="107583" grpId="0"/>
      <p:bldP spid="107584" grpId="0" animBg="1"/>
      <p:bldP spid="107585" grpId="0" animBg="1"/>
      <p:bldP spid="107587" grpId="0"/>
      <p:bldP spid="6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33" name="AutoShape 65"/>
          <p:cNvSpPr>
            <a:spLocks noChangeArrowheads="1"/>
          </p:cNvSpPr>
          <p:nvPr/>
        </p:nvSpPr>
        <p:spPr bwMode="auto">
          <a:xfrm>
            <a:off x="4386263" y="3313113"/>
            <a:ext cx="1371600" cy="365125"/>
          </a:xfrm>
          <a:prstGeom prst="roundRect">
            <a:avLst>
              <a:gd name="adj" fmla="val 16667"/>
            </a:avLst>
          </a:prstGeom>
          <a:noFill/>
          <a:ln w="9525" algn="ctr">
            <a:solidFill>
              <a:srgbClr val="000000"/>
            </a:solidFill>
            <a:round/>
            <a:headEnd/>
            <a:tailEnd/>
          </a:ln>
        </p:spPr>
        <p:txBody>
          <a:bodyPr wrap="none" anchor="ctr"/>
          <a:lstStyle/>
          <a:p>
            <a:r>
              <a:rPr lang="en-US" sz="1400" b="1"/>
              <a:t>ISR 2</a:t>
            </a:r>
          </a:p>
        </p:txBody>
      </p:sp>
      <p:sp>
        <p:nvSpPr>
          <p:cNvPr id="48130" name="Rectangle 2"/>
          <p:cNvSpPr>
            <a:spLocks noGrp="1" noChangeArrowheads="1"/>
          </p:cNvSpPr>
          <p:nvPr>
            <p:ph type="title"/>
          </p:nvPr>
        </p:nvSpPr>
        <p:spPr/>
        <p:txBody>
          <a:bodyPr/>
          <a:lstStyle/>
          <a:p>
            <a:r>
              <a:rPr lang="en-US" noProof="0" dirty="0" smtClean="0"/>
              <a:t>Interrupt Response – Late Arriving</a:t>
            </a:r>
          </a:p>
        </p:txBody>
      </p:sp>
      <p:sp>
        <p:nvSpPr>
          <p:cNvPr id="48131" name="Text Box 4"/>
          <p:cNvSpPr txBox="1">
            <a:spLocks noChangeArrowheads="1"/>
          </p:cNvSpPr>
          <p:nvPr/>
        </p:nvSpPr>
        <p:spPr bwMode="auto">
          <a:xfrm>
            <a:off x="715963" y="1457325"/>
            <a:ext cx="698500" cy="304800"/>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GB" sz="1400" b="1">
                <a:cs typeface="Arial" charset="0"/>
              </a:rPr>
              <a:t>IRQ1</a:t>
            </a:r>
          </a:p>
        </p:txBody>
      </p:sp>
      <p:sp>
        <p:nvSpPr>
          <p:cNvPr id="48132" name="Text Box 5"/>
          <p:cNvSpPr txBox="1">
            <a:spLocks noChangeArrowheads="1"/>
          </p:cNvSpPr>
          <p:nvPr/>
        </p:nvSpPr>
        <p:spPr bwMode="auto">
          <a:xfrm>
            <a:off x="715963" y="1954213"/>
            <a:ext cx="698500" cy="304800"/>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GB" sz="1400" b="1">
                <a:cs typeface="Arial" charset="0"/>
              </a:rPr>
              <a:t>IRQ2</a:t>
            </a:r>
          </a:p>
        </p:txBody>
      </p:sp>
      <p:grpSp>
        <p:nvGrpSpPr>
          <p:cNvPr id="48133" name="Group 57"/>
          <p:cNvGrpSpPr>
            <a:grpSpLocks/>
          </p:cNvGrpSpPr>
          <p:nvPr/>
        </p:nvGrpSpPr>
        <p:grpSpPr bwMode="auto">
          <a:xfrm>
            <a:off x="1336675" y="1743075"/>
            <a:ext cx="3343275" cy="358775"/>
            <a:chOff x="838" y="962"/>
            <a:chExt cx="2106" cy="226"/>
          </a:xfrm>
        </p:grpSpPr>
        <p:sp>
          <p:nvSpPr>
            <p:cNvPr id="48194" name="Line 7"/>
            <p:cNvSpPr>
              <a:spLocks noChangeShapeType="1"/>
            </p:cNvSpPr>
            <p:nvPr/>
          </p:nvSpPr>
          <p:spPr bwMode="auto">
            <a:xfrm>
              <a:off x="838" y="1187"/>
              <a:ext cx="564" cy="0"/>
            </a:xfrm>
            <a:prstGeom prst="line">
              <a:avLst/>
            </a:prstGeom>
            <a:noFill/>
            <a:ln w="9525">
              <a:solidFill>
                <a:schemeClr val="tx1"/>
              </a:solidFill>
              <a:round/>
              <a:headEnd/>
              <a:tailEnd/>
            </a:ln>
          </p:spPr>
          <p:txBody>
            <a:bodyPr anchor="ctr"/>
            <a:lstStyle/>
            <a:p>
              <a:endParaRPr lang="en-US"/>
            </a:p>
          </p:txBody>
        </p:sp>
        <p:sp>
          <p:nvSpPr>
            <p:cNvPr id="48195" name="Line 8"/>
            <p:cNvSpPr>
              <a:spLocks noChangeShapeType="1"/>
            </p:cNvSpPr>
            <p:nvPr/>
          </p:nvSpPr>
          <p:spPr bwMode="auto">
            <a:xfrm flipV="1">
              <a:off x="1404" y="962"/>
              <a:ext cx="31" cy="226"/>
            </a:xfrm>
            <a:prstGeom prst="line">
              <a:avLst/>
            </a:prstGeom>
            <a:noFill/>
            <a:ln w="9525">
              <a:solidFill>
                <a:schemeClr val="tx1"/>
              </a:solidFill>
              <a:round/>
              <a:headEnd/>
              <a:tailEnd/>
            </a:ln>
          </p:spPr>
          <p:txBody>
            <a:bodyPr anchor="ctr"/>
            <a:lstStyle/>
            <a:p>
              <a:endParaRPr lang="en-US"/>
            </a:p>
          </p:txBody>
        </p:sp>
        <p:sp>
          <p:nvSpPr>
            <p:cNvPr id="48196" name="Line 9"/>
            <p:cNvSpPr>
              <a:spLocks noChangeShapeType="1"/>
            </p:cNvSpPr>
            <p:nvPr/>
          </p:nvSpPr>
          <p:spPr bwMode="auto">
            <a:xfrm>
              <a:off x="1439" y="966"/>
              <a:ext cx="1505" cy="0"/>
            </a:xfrm>
            <a:prstGeom prst="line">
              <a:avLst/>
            </a:prstGeom>
            <a:noFill/>
            <a:ln w="9525">
              <a:solidFill>
                <a:schemeClr val="tx1"/>
              </a:solidFill>
              <a:round/>
              <a:headEnd/>
              <a:tailEnd/>
            </a:ln>
          </p:spPr>
          <p:txBody>
            <a:bodyPr anchor="ctr"/>
            <a:lstStyle/>
            <a:p>
              <a:endParaRPr lang="en-US"/>
            </a:p>
          </p:txBody>
        </p:sp>
      </p:grpSp>
      <p:grpSp>
        <p:nvGrpSpPr>
          <p:cNvPr id="48134" name="Group 56"/>
          <p:cNvGrpSpPr>
            <a:grpSpLocks/>
          </p:cNvGrpSpPr>
          <p:nvPr/>
        </p:nvGrpSpPr>
        <p:grpSpPr bwMode="auto">
          <a:xfrm>
            <a:off x="1295400" y="1268413"/>
            <a:ext cx="3390900" cy="360362"/>
            <a:chOff x="812" y="663"/>
            <a:chExt cx="2136" cy="227"/>
          </a:xfrm>
        </p:grpSpPr>
        <p:sp>
          <p:nvSpPr>
            <p:cNvPr id="48191" name="Line 11"/>
            <p:cNvSpPr>
              <a:spLocks noChangeShapeType="1"/>
            </p:cNvSpPr>
            <p:nvPr/>
          </p:nvSpPr>
          <p:spPr bwMode="auto">
            <a:xfrm flipV="1">
              <a:off x="1542" y="663"/>
              <a:ext cx="31" cy="226"/>
            </a:xfrm>
            <a:prstGeom prst="line">
              <a:avLst/>
            </a:prstGeom>
            <a:noFill/>
            <a:ln w="9525">
              <a:solidFill>
                <a:schemeClr val="tx1"/>
              </a:solidFill>
              <a:round/>
              <a:headEnd/>
              <a:tailEnd/>
            </a:ln>
          </p:spPr>
          <p:txBody>
            <a:bodyPr anchor="ctr"/>
            <a:lstStyle/>
            <a:p>
              <a:endParaRPr lang="en-US"/>
            </a:p>
          </p:txBody>
        </p:sp>
        <p:sp>
          <p:nvSpPr>
            <p:cNvPr id="48192" name="Line 10"/>
            <p:cNvSpPr>
              <a:spLocks noChangeShapeType="1"/>
            </p:cNvSpPr>
            <p:nvPr/>
          </p:nvSpPr>
          <p:spPr bwMode="auto">
            <a:xfrm flipV="1">
              <a:off x="812" y="890"/>
              <a:ext cx="727" cy="0"/>
            </a:xfrm>
            <a:prstGeom prst="line">
              <a:avLst/>
            </a:prstGeom>
            <a:noFill/>
            <a:ln w="9525">
              <a:solidFill>
                <a:schemeClr val="tx1"/>
              </a:solidFill>
              <a:round/>
              <a:headEnd/>
              <a:tailEnd/>
            </a:ln>
          </p:spPr>
          <p:txBody>
            <a:bodyPr anchor="ctr"/>
            <a:lstStyle/>
            <a:p>
              <a:endParaRPr lang="en-US"/>
            </a:p>
          </p:txBody>
        </p:sp>
        <p:sp>
          <p:nvSpPr>
            <p:cNvPr id="48193" name="Line 12"/>
            <p:cNvSpPr>
              <a:spLocks noChangeShapeType="1"/>
            </p:cNvSpPr>
            <p:nvPr/>
          </p:nvSpPr>
          <p:spPr bwMode="auto">
            <a:xfrm>
              <a:off x="1574" y="667"/>
              <a:ext cx="1374" cy="0"/>
            </a:xfrm>
            <a:prstGeom prst="line">
              <a:avLst/>
            </a:prstGeom>
            <a:noFill/>
            <a:ln w="9525">
              <a:solidFill>
                <a:schemeClr val="tx1"/>
              </a:solidFill>
              <a:round/>
              <a:headEnd/>
              <a:tailEnd/>
            </a:ln>
          </p:spPr>
          <p:txBody>
            <a:bodyPr anchor="ctr"/>
            <a:lstStyle/>
            <a:p>
              <a:endParaRPr lang="en-US"/>
            </a:p>
          </p:txBody>
        </p:sp>
      </p:grpSp>
      <p:sp>
        <p:nvSpPr>
          <p:cNvPr id="48135" name="Line 14"/>
          <p:cNvSpPr>
            <a:spLocks noChangeShapeType="1"/>
          </p:cNvSpPr>
          <p:nvPr/>
        </p:nvSpPr>
        <p:spPr bwMode="auto">
          <a:xfrm>
            <a:off x="2281238" y="1185863"/>
            <a:ext cx="0" cy="2566987"/>
          </a:xfrm>
          <a:prstGeom prst="line">
            <a:avLst/>
          </a:prstGeom>
          <a:noFill/>
          <a:ln w="9525">
            <a:solidFill>
              <a:schemeClr val="tx1"/>
            </a:solidFill>
            <a:prstDash val="dash"/>
            <a:round/>
            <a:headEnd/>
            <a:tailEnd/>
          </a:ln>
        </p:spPr>
        <p:txBody>
          <a:bodyPr anchor="ctr"/>
          <a:lstStyle/>
          <a:p>
            <a:endParaRPr lang="en-US"/>
          </a:p>
        </p:txBody>
      </p:sp>
      <p:sp>
        <p:nvSpPr>
          <p:cNvPr id="48136" name="AutoShape 19"/>
          <p:cNvSpPr>
            <a:spLocks noChangeArrowheads="1"/>
          </p:cNvSpPr>
          <p:nvPr/>
        </p:nvSpPr>
        <p:spPr bwMode="auto">
          <a:xfrm>
            <a:off x="6778625" y="2422525"/>
            <a:ext cx="1371600" cy="365125"/>
          </a:xfrm>
          <a:prstGeom prst="roundRect">
            <a:avLst>
              <a:gd name="adj" fmla="val 16667"/>
            </a:avLst>
          </a:prstGeom>
          <a:noFill/>
          <a:ln w="9525" algn="ctr">
            <a:solidFill>
              <a:srgbClr val="000000"/>
            </a:solidFill>
            <a:round/>
            <a:headEnd/>
            <a:tailEnd/>
          </a:ln>
        </p:spPr>
        <p:txBody>
          <a:bodyPr wrap="none" anchor="ctr"/>
          <a:lstStyle/>
          <a:p>
            <a:r>
              <a:rPr lang="en-US" sz="1400" b="1"/>
              <a:t>ISR 2</a:t>
            </a:r>
            <a:endParaRPr lang="en-US"/>
          </a:p>
        </p:txBody>
      </p:sp>
      <p:sp>
        <p:nvSpPr>
          <p:cNvPr id="135211" name="Line 43"/>
          <p:cNvSpPr>
            <a:spLocks noChangeShapeType="1"/>
          </p:cNvSpPr>
          <p:nvPr/>
        </p:nvSpPr>
        <p:spPr bwMode="auto">
          <a:xfrm>
            <a:off x="4237038" y="3694113"/>
            <a:ext cx="215900" cy="0"/>
          </a:xfrm>
          <a:prstGeom prst="line">
            <a:avLst/>
          </a:prstGeom>
          <a:noFill/>
          <a:ln w="12700">
            <a:solidFill>
              <a:schemeClr val="bg1"/>
            </a:solidFill>
            <a:round/>
            <a:headEnd type="triangle" w="med" len="med"/>
            <a:tailEnd type="triangle" w="med" len="med"/>
          </a:ln>
        </p:spPr>
        <p:txBody>
          <a:bodyPr anchor="ctr"/>
          <a:lstStyle/>
          <a:p>
            <a:endParaRPr lang="en-US"/>
          </a:p>
        </p:txBody>
      </p:sp>
      <p:sp>
        <p:nvSpPr>
          <p:cNvPr id="135216" name="Text Box 48"/>
          <p:cNvSpPr txBox="1">
            <a:spLocks noChangeArrowheads="1"/>
          </p:cNvSpPr>
          <p:nvPr/>
        </p:nvSpPr>
        <p:spPr bwMode="auto">
          <a:xfrm>
            <a:off x="3910013" y="3875088"/>
            <a:ext cx="806450" cy="396875"/>
          </a:xfrm>
          <a:prstGeom prst="rect">
            <a:avLst/>
          </a:prstGeom>
          <a:noFill/>
          <a:ln w="38100" algn="ctr">
            <a:noFill/>
            <a:miter lim="800000"/>
            <a:headEnd/>
            <a:tailEnd/>
          </a:ln>
        </p:spPr>
        <p:txBody>
          <a:bodyPr>
            <a:spAutoFit/>
          </a:bodyPr>
          <a:lstStyle/>
          <a:p>
            <a:pPr>
              <a:spcBef>
                <a:spcPct val="25000"/>
              </a:spcBef>
              <a:buSzPct val="125000"/>
              <a:buFont typeface="Wingdings" pitchFamily="2" charset="2"/>
              <a:buNone/>
            </a:pPr>
            <a:r>
              <a:rPr lang="en-GB" sz="1000" b="1">
                <a:cs typeface="Arial" charset="0"/>
              </a:rPr>
              <a:t>Tail-Chaining</a:t>
            </a:r>
          </a:p>
        </p:txBody>
      </p:sp>
      <p:sp>
        <p:nvSpPr>
          <p:cNvPr id="48139" name="AutoShape 52"/>
          <p:cNvSpPr>
            <a:spLocks noChangeArrowheads="1"/>
          </p:cNvSpPr>
          <p:nvPr/>
        </p:nvSpPr>
        <p:spPr bwMode="auto">
          <a:xfrm>
            <a:off x="4660900" y="2420938"/>
            <a:ext cx="1371600" cy="365125"/>
          </a:xfrm>
          <a:prstGeom prst="roundRect">
            <a:avLst>
              <a:gd name="adj" fmla="val 16667"/>
            </a:avLst>
          </a:prstGeom>
          <a:noFill/>
          <a:ln w="9525" algn="ctr">
            <a:solidFill>
              <a:srgbClr val="000000"/>
            </a:solidFill>
            <a:round/>
            <a:headEnd/>
            <a:tailEnd/>
          </a:ln>
        </p:spPr>
        <p:txBody>
          <a:bodyPr wrap="none" anchor="ctr"/>
          <a:lstStyle/>
          <a:p>
            <a:r>
              <a:rPr lang="en-US" sz="1400" b="1"/>
              <a:t>ISR 1</a:t>
            </a:r>
          </a:p>
        </p:txBody>
      </p:sp>
      <p:sp>
        <p:nvSpPr>
          <p:cNvPr id="48140" name="AutoShape 58"/>
          <p:cNvSpPr>
            <a:spLocks noChangeArrowheads="1"/>
          </p:cNvSpPr>
          <p:nvPr/>
        </p:nvSpPr>
        <p:spPr bwMode="auto">
          <a:xfrm>
            <a:off x="3468688" y="2420938"/>
            <a:ext cx="1189037" cy="365125"/>
          </a:xfrm>
          <a:prstGeom prst="roundRect">
            <a:avLst>
              <a:gd name="adj" fmla="val 16667"/>
            </a:avLst>
          </a:prstGeom>
          <a:solidFill>
            <a:srgbClr val="3399FF"/>
          </a:solidFill>
          <a:ln w="9525">
            <a:solidFill>
              <a:schemeClr val="tx1"/>
            </a:solidFill>
            <a:round/>
            <a:headEnd/>
            <a:tailEnd/>
          </a:ln>
        </p:spPr>
        <p:txBody>
          <a:bodyPr wrap="none" anchor="ctr"/>
          <a:lstStyle/>
          <a:p>
            <a:r>
              <a:rPr lang="en-US" sz="1400" b="1"/>
              <a:t>PUSH </a:t>
            </a:r>
          </a:p>
        </p:txBody>
      </p:sp>
      <p:sp>
        <p:nvSpPr>
          <p:cNvPr id="48141" name="AutoShape 59"/>
          <p:cNvSpPr>
            <a:spLocks noChangeArrowheads="1"/>
          </p:cNvSpPr>
          <p:nvPr/>
        </p:nvSpPr>
        <p:spPr bwMode="auto">
          <a:xfrm>
            <a:off x="2274888" y="2420938"/>
            <a:ext cx="1189037" cy="365125"/>
          </a:xfrm>
          <a:prstGeom prst="roundRect">
            <a:avLst>
              <a:gd name="adj" fmla="val 16667"/>
            </a:avLst>
          </a:prstGeom>
          <a:solidFill>
            <a:srgbClr val="3399FF"/>
          </a:solidFill>
          <a:ln w="9525">
            <a:solidFill>
              <a:schemeClr val="tx1"/>
            </a:solidFill>
            <a:round/>
            <a:headEnd/>
            <a:tailEnd/>
          </a:ln>
        </p:spPr>
        <p:txBody>
          <a:bodyPr wrap="none" anchor="ctr"/>
          <a:lstStyle/>
          <a:p>
            <a:r>
              <a:rPr lang="en-US" sz="1400" b="1"/>
              <a:t>PUSH </a:t>
            </a:r>
          </a:p>
        </p:txBody>
      </p:sp>
      <p:sp>
        <p:nvSpPr>
          <p:cNvPr id="48142" name="Line 51"/>
          <p:cNvSpPr>
            <a:spLocks noChangeShapeType="1"/>
          </p:cNvSpPr>
          <p:nvPr/>
        </p:nvSpPr>
        <p:spPr bwMode="auto">
          <a:xfrm>
            <a:off x="2516188" y="1185863"/>
            <a:ext cx="0" cy="2566987"/>
          </a:xfrm>
          <a:prstGeom prst="line">
            <a:avLst/>
          </a:prstGeom>
          <a:noFill/>
          <a:ln w="9525">
            <a:solidFill>
              <a:schemeClr val="tx1"/>
            </a:solidFill>
            <a:prstDash val="dash"/>
            <a:round/>
            <a:headEnd/>
            <a:tailEnd/>
          </a:ln>
        </p:spPr>
        <p:txBody>
          <a:bodyPr anchor="ctr"/>
          <a:lstStyle/>
          <a:p>
            <a:endParaRPr lang="en-US"/>
          </a:p>
        </p:txBody>
      </p:sp>
      <p:sp>
        <p:nvSpPr>
          <p:cNvPr id="48143" name="AutoShape 60"/>
          <p:cNvSpPr>
            <a:spLocks noChangeArrowheads="1"/>
          </p:cNvSpPr>
          <p:nvPr/>
        </p:nvSpPr>
        <p:spPr bwMode="auto">
          <a:xfrm>
            <a:off x="6038850" y="2422525"/>
            <a:ext cx="731838" cy="365125"/>
          </a:xfrm>
          <a:prstGeom prst="roundRect">
            <a:avLst>
              <a:gd name="adj" fmla="val 16667"/>
            </a:avLst>
          </a:prstGeom>
          <a:solidFill>
            <a:schemeClr val="folHlink"/>
          </a:solidFill>
          <a:ln w="9525">
            <a:solidFill>
              <a:schemeClr val="tx1"/>
            </a:solidFill>
            <a:round/>
            <a:headEnd/>
            <a:tailEnd/>
          </a:ln>
        </p:spPr>
        <p:txBody>
          <a:bodyPr wrap="none" anchor="ctr"/>
          <a:lstStyle/>
          <a:p>
            <a:r>
              <a:rPr lang="en-US" sz="1400" b="1">
                <a:solidFill>
                  <a:schemeClr val="bg1"/>
                </a:solidFill>
              </a:rPr>
              <a:t>POP </a:t>
            </a:r>
          </a:p>
        </p:txBody>
      </p:sp>
      <p:sp>
        <p:nvSpPr>
          <p:cNvPr id="48144" name="AutoShape 61"/>
          <p:cNvSpPr>
            <a:spLocks noChangeArrowheads="1"/>
          </p:cNvSpPr>
          <p:nvPr/>
        </p:nvSpPr>
        <p:spPr bwMode="auto">
          <a:xfrm>
            <a:off x="8154988" y="2420938"/>
            <a:ext cx="731837" cy="365125"/>
          </a:xfrm>
          <a:prstGeom prst="roundRect">
            <a:avLst>
              <a:gd name="adj" fmla="val 16667"/>
            </a:avLst>
          </a:prstGeom>
          <a:solidFill>
            <a:schemeClr val="folHlink"/>
          </a:solidFill>
          <a:ln w="9525">
            <a:solidFill>
              <a:schemeClr val="tx1"/>
            </a:solidFill>
            <a:round/>
            <a:headEnd/>
            <a:tailEnd/>
          </a:ln>
        </p:spPr>
        <p:txBody>
          <a:bodyPr wrap="none" anchor="ctr"/>
          <a:lstStyle/>
          <a:p>
            <a:r>
              <a:rPr lang="en-US" sz="1400" b="1">
                <a:solidFill>
                  <a:schemeClr val="bg1"/>
                </a:solidFill>
              </a:rPr>
              <a:t>POP</a:t>
            </a:r>
          </a:p>
        </p:txBody>
      </p:sp>
      <p:sp>
        <p:nvSpPr>
          <p:cNvPr id="135230" name="AutoShape 62"/>
          <p:cNvSpPr>
            <a:spLocks noChangeArrowheads="1"/>
          </p:cNvSpPr>
          <p:nvPr/>
        </p:nvSpPr>
        <p:spPr bwMode="auto">
          <a:xfrm>
            <a:off x="2265363" y="3322638"/>
            <a:ext cx="577850" cy="365125"/>
          </a:xfrm>
          <a:prstGeom prst="roundRect">
            <a:avLst>
              <a:gd name="adj" fmla="val 16667"/>
            </a:avLst>
          </a:prstGeom>
          <a:solidFill>
            <a:srgbClr val="3399FF"/>
          </a:solidFill>
          <a:ln w="9525">
            <a:solidFill>
              <a:schemeClr val="tx1"/>
            </a:solidFill>
            <a:round/>
            <a:headEnd/>
            <a:tailEnd/>
          </a:ln>
        </p:spPr>
        <p:txBody>
          <a:bodyPr wrap="none" lIns="0" tIns="0" rIns="0" bIns="0" anchor="ctr"/>
          <a:lstStyle/>
          <a:p>
            <a:r>
              <a:rPr lang="en-US" sz="1100" b="1"/>
              <a:t> PUSH</a:t>
            </a:r>
          </a:p>
        </p:txBody>
      </p:sp>
      <p:sp>
        <p:nvSpPr>
          <p:cNvPr id="135232" name="AutoShape 64"/>
          <p:cNvSpPr>
            <a:spLocks noChangeArrowheads="1"/>
          </p:cNvSpPr>
          <p:nvPr/>
        </p:nvSpPr>
        <p:spPr bwMode="auto">
          <a:xfrm>
            <a:off x="5762625" y="3313113"/>
            <a:ext cx="547688" cy="365125"/>
          </a:xfrm>
          <a:prstGeom prst="roundRect">
            <a:avLst>
              <a:gd name="adj" fmla="val 16667"/>
            </a:avLst>
          </a:prstGeom>
          <a:solidFill>
            <a:schemeClr val="folHlink"/>
          </a:solidFill>
          <a:ln w="9525">
            <a:solidFill>
              <a:schemeClr val="tx1"/>
            </a:solidFill>
            <a:round/>
            <a:headEnd/>
            <a:tailEnd/>
          </a:ln>
        </p:spPr>
        <p:txBody>
          <a:bodyPr wrap="none" anchor="ctr"/>
          <a:lstStyle/>
          <a:p>
            <a:r>
              <a:rPr lang="en-US" sz="1400" b="1">
                <a:solidFill>
                  <a:schemeClr val="bg1"/>
                </a:solidFill>
              </a:rPr>
              <a:t>POP</a:t>
            </a:r>
          </a:p>
        </p:txBody>
      </p:sp>
      <p:sp>
        <p:nvSpPr>
          <p:cNvPr id="135234" name="AutoShape 66"/>
          <p:cNvSpPr>
            <a:spLocks noChangeArrowheads="1"/>
          </p:cNvSpPr>
          <p:nvPr/>
        </p:nvSpPr>
        <p:spPr bwMode="auto">
          <a:xfrm>
            <a:off x="4140200" y="3317875"/>
            <a:ext cx="238125" cy="365125"/>
          </a:xfrm>
          <a:prstGeom prst="roundRect">
            <a:avLst>
              <a:gd name="adj" fmla="val 16667"/>
            </a:avLst>
          </a:prstGeom>
          <a:solidFill>
            <a:srgbClr val="33DD37"/>
          </a:solidFill>
          <a:ln w="9525">
            <a:solidFill>
              <a:schemeClr val="tx1"/>
            </a:solidFill>
            <a:round/>
            <a:headEnd/>
            <a:tailEnd/>
          </a:ln>
        </p:spPr>
        <p:txBody>
          <a:bodyPr wrap="none" anchor="ctr"/>
          <a:lstStyle/>
          <a:p>
            <a:endParaRPr lang="en-US" sz="1400" b="1"/>
          </a:p>
        </p:txBody>
      </p:sp>
      <p:sp>
        <p:nvSpPr>
          <p:cNvPr id="48148" name="Text Box 67"/>
          <p:cNvSpPr txBox="1">
            <a:spLocks noChangeArrowheads="1"/>
          </p:cNvSpPr>
          <p:nvPr/>
        </p:nvSpPr>
        <p:spPr bwMode="auto">
          <a:xfrm>
            <a:off x="1165225" y="2468563"/>
            <a:ext cx="757238" cy="304800"/>
          </a:xfrm>
          <a:prstGeom prst="rect">
            <a:avLst/>
          </a:prstGeom>
          <a:noFill/>
          <a:ln w="9525">
            <a:noFill/>
            <a:miter lim="800000"/>
            <a:headEnd/>
            <a:tailEnd/>
          </a:ln>
        </p:spPr>
        <p:txBody>
          <a:bodyPr wrap="none">
            <a:spAutoFit/>
          </a:bodyPr>
          <a:lstStyle/>
          <a:p>
            <a:r>
              <a:rPr lang="en-US" sz="1400" b="1"/>
              <a:t>ARM7</a:t>
            </a:r>
          </a:p>
        </p:txBody>
      </p:sp>
      <p:sp>
        <p:nvSpPr>
          <p:cNvPr id="135236" name="Text Box 68"/>
          <p:cNvSpPr txBox="1">
            <a:spLocks noChangeArrowheads="1"/>
          </p:cNvSpPr>
          <p:nvPr/>
        </p:nvSpPr>
        <p:spPr bwMode="auto">
          <a:xfrm>
            <a:off x="977900" y="3340100"/>
            <a:ext cx="1233488" cy="307975"/>
          </a:xfrm>
          <a:prstGeom prst="rect">
            <a:avLst/>
          </a:prstGeom>
          <a:noFill/>
          <a:ln w="9525">
            <a:noFill/>
            <a:miter lim="800000"/>
            <a:headEnd/>
            <a:tailEnd/>
          </a:ln>
        </p:spPr>
        <p:txBody>
          <a:bodyPr wrap="none">
            <a:spAutoFit/>
          </a:bodyPr>
          <a:lstStyle/>
          <a:p>
            <a:r>
              <a:rPr lang="en-US" sz="1400" b="1"/>
              <a:t>Cortex-M0</a:t>
            </a:r>
          </a:p>
        </p:txBody>
      </p:sp>
      <p:sp>
        <p:nvSpPr>
          <p:cNvPr id="48150" name="Line 69"/>
          <p:cNvSpPr>
            <a:spLocks noChangeShapeType="1"/>
          </p:cNvSpPr>
          <p:nvPr/>
        </p:nvSpPr>
        <p:spPr bwMode="auto">
          <a:xfrm flipV="1">
            <a:off x="733425" y="1412875"/>
            <a:ext cx="0" cy="1036638"/>
          </a:xfrm>
          <a:prstGeom prst="line">
            <a:avLst/>
          </a:prstGeom>
          <a:noFill/>
          <a:ln w="9525">
            <a:solidFill>
              <a:schemeClr val="tx1"/>
            </a:solidFill>
            <a:round/>
            <a:headEnd/>
            <a:tailEnd type="triangle" w="med" len="med"/>
          </a:ln>
        </p:spPr>
        <p:txBody>
          <a:bodyPr/>
          <a:lstStyle/>
          <a:p>
            <a:endParaRPr lang="en-US"/>
          </a:p>
        </p:txBody>
      </p:sp>
      <p:sp>
        <p:nvSpPr>
          <p:cNvPr id="48151" name="Text Box 70"/>
          <p:cNvSpPr txBox="1">
            <a:spLocks noChangeArrowheads="1"/>
          </p:cNvSpPr>
          <p:nvPr/>
        </p:nvSpPr>
        <p:spPr bwMode="auto">
          <a:xfrm>
            <a:off x="34925" y="1787525"/>
            <a:ext cx="762000" cy="274638"/>
          </a:xfrm>
          <a:prstGeom prst="rect">
            <a:avLst/>
          </a:prstGeom>
          <a:noFill/>
          <a:ln w="9525">
            <a:noFill/>
            <a:miter lim="800000"/>
            <a:headEnd/>
            <a:tailEnd/>
          </a:ln>
        </p:spPr>
        <p:txBody>
          <a:bodyPr wrap="none">
            <a:spAutoFit/>
          </a:bodyPr>
          <a:lstStyle/>
          <a:p>
            <a:r>
              <a:rPr lang="en-US" sz="1200"/>
              <a:t>Highest</a:t>
            </a:r>
          </a:p>
        </p:txBody>
      </p:sp>
      <p:sp>
        <p:nvSpPr>
          <p:cNvPr id="135240" name="AutoShape 72"/>
          <p:cNvSpPr>
            <a:spLocks noChangeArrowheads="1"/>
          </p:cNvSpPr>
          <p:nvPr/>
        </p:nvSpPr>
        <p:spPr bwMode="auto">
          <a:xfrm>
            <a:off x="4802188" y="4168239"/>
            <a:ext cx="3977481" cy="1789649"/>
          </a:xfrm>
          <a:prstGeom prst="roundRect">
            <a:avLst>
              <a:gd name="adj" fmla="val 16667"/>
            </a:avLst>
          </a:prstGeom>
          <a:solidFill>
            <a:srgbClr val="FFFF00"/>
          </a:solidFill>
          <a:ln w="9525">
            <a:noFill/>
            <a:round/>
            <a:headEnd/>
            <a:tailEnd/>
          </a:ln>
          <a:effectLst>
            <a:prstShdw prst="shdw17" dist="17961" dir="2700000">
              <a:srgbClr val="999900"/>
            </a:prstShdw>
          </a:effectLst>
        </p:spPr>
        <p:txBody>
          <a:bodyPr wrap="none" anchor="ctr"/>
          <a:lstStyle/>
          <a:p>
            <a:pPr algn="dist"/>
            <a:r>
              <a:rPr lang="en-US" sz="1300" b="1" u="sng" dirty="0"/>
              <a:t>Cortex-M0</a:t>
            </a:r>
          </a:p>
          <a:p>
            <a:pPr algn="dist"/>
            <a:endParaRPr lang="en-US" sz="1300" dirty="0"/>
          </a:p>
          <a:p>
            <a:pPr algn="dist">
              <a:buFontTx/>
              <a:buChar char="•"/>
            </a:pPr>
            <a:r>
              <a:rPr lang="fr-FR" sz="1300" dirty="0"/>
              <a:t> </a:t>
            </a:r>
            <a:r>
              <a:rPr lang="en-US" sz="1300" dirty="0"/>
              <a:t>Stack push to ISR 2 is interrupted</a:t>
            </a:r>
          </a:p>
          <a:p>
            <a:pPr algn="dist">
              <a:buFontTx/>
              <a:buChar char="•"/>
            </a:pPr>
            <a:r>
              <a:rPr lang="en-US" sz="1300" dirty="0"/>
              <a:t> Stacking continues but new vector address </a:t>
            </a:r>
          </a:p>
          <a:p>
            <a:pPr algn="dist"/>
            <a:r>
              <a:rPr lang="en-US" sz="1300" dirty="0"/>
              <a:t> is fetched in parallel</a:t>
            </a:r>
          </a:p>
          <a:p>
            <a:pPr algn="dist">
              <a:buFontTx/>
              <a:buChar char="•"/>
            </a:pPr>
            <a:r>
              <a:rPr lang="en-US" sz="1300" dirty="0" smtClean="0"/>
              <a:t> Late-arrival </a:t>
            </a:r>
            <a:r>
              <a:rPr lang="en-US" sz="1300" dirty="0"/>
              <a:t>to ISR1 </a:t>
            </a:r>
            <a:r>
              <a:rPr lang="en-US" sz="1300" dirty="0" smtClean="0"/>
              <a:t>entry will depend</a:t>
            </a:r>
          </a:p>
          <a:p>
            <a:pPr algn="dist"/>
            <a:r>
              <a:rPr lang="en-US" sz="1300" dirty="0"/>
              <a:t> </a:t>
            </a:r>
            <a:r>
              <a:rPr lang="en-US" sz="1300" dirty="0" smtClean="0"/>
              <a:t>of the PUSH status, then 4 cycles </a:t>
            </a:r>
          </a:p>
          <a:p>
            <a:pPr algn="dist"/>
            <a:r>
              <a:rPr lang="en-US" sz="1300" dirty="0" smtClean="0"/>
              <a:t> will be necessary to read the vector table.</a:t>
            </a:r>
            <a:endParaRPr lang="en-US" sz="1300" dirty="0"/>
          </a:p>
          <a:p>
            <a:pPr algn="dist">
              <a:buFontTx/>
              <a:buChar char="•"/>
            </a:pPr>
            <a:r>
              <a:rPr lang="en-US" sz="1300" dirty="0"/>
              <a:t> Tail-chain into ISR 2</a:t>
            </a:r>
          </a:p>
        </p:txBody>
      </p:sp>
      <p:sp>
        <p:nvSpPr>
          <p:cNvPr id="135241" name="AutoShape 73"/>
          <p:cNvSpPr>
            <a:spLocks noChangeArrowheads="1"/>
          </p:cNvSpPr>
          <p:nvPr/>
        </p:nvSpPr>
        <p:spPr bwMode="auto">
          <a:xfrm>
            <a:off x="539750" y="4391025"/>
            <a:ext cx="3957638" cy="1563688"/>
          </a:xfrm>
          <a:prstGeom prst="roundRect">
            <a:avLst>
              <a:gd name="adj" fmla="val 16667"/>
            </a:avLst>
          </a:prstGeom>
          <a:solidFill>
            <a:srgbClr val="CC99FF"/>
          </a:solidFill>
          <a:ln w="9525">
            <a:noFill/>
            <a:round/>
            <a:headEnd/>
            <a:tailEnd/>
          </a:ln>
          <a:effectLst>
            <a:prstShdw prst="shdw17" dist="17961" dir="2700000">
              <a:srgbClr val="7A5C99"/>
            </a:prstShdw>
          </a:effectLst>
        </p:spPr>
        <p:txBody>
          <a:bodyPr wrap="none" anchor="ctr"/>
          <a:lstStyle/>
          <a:p>
            <a:pPr algn="dist"/>
            <a:r>
              <a:rPr lang="en-US" sz="1300" b="1" u="sng"/>
              <a:t>ARM7</a:t>
            </a:r>
          </a:p>
          <a:p>
            <a:pPr algn="dist"/>
            <a:endParaRPr lang="en-US" sz="1300" b="1" u="sng"/>
          </a:p>
          <a:p>
            <a:pPr algn="dist">
              <a:buFontTx/>
              <a:buChar char="•"/>
            </a:pPr>
            <a:r>
              <a:rPr lang="en-US" sz="1300"/>
              <a:t> 26 cycles to ISR2 entered</a:t>
            </a:r>
          </a:p>
          <a:p>
            <a:pPr algn="dist">
              <a:buFontTx/>
              <a:buChar char="•"/>
            </a:pPr>
            <a:r>
              <a:rPr lang="en-US" sz="1300"/>
              <a:t> Immediately pre-empted by IRQ1 and</a:t>
            </a:r>
          </a:p>
          <a:p>
            <a:pPr algn="dist"/>
            <a:r>
              <a:rPr lang="en-US" sz="1300"/>
              <a:t> takes a further 26 cycles to enter ISR 1.</a:t>
            </a:r>
          </a:p>
          <a:p>
            <a:pPr algn="dist">
              <a:buFontTx/>
              <a:buChar char="•"/>
            </a:pPr>
            <a:r>
              <a:rPr lang="en-US" sz="1300"/>
              <a:t> ISR 1 completes and then takes 16</a:t>
            </a:r>
          </a:p>
          <a:p>
            <a:pPr algn="dist"/>
            <a:r>
              <a:rPr lang="en-US" sz="1300"/>
              <a:t>  cycles to return to ISR 2.</a:t>
            </a:r>
          </a:p>
        </p:txBody>
      </p:sp>
      <p:grpSp>
        <p:nvGrpSpPr>
          <p:cNvPr id="48154" name="Group 100"/>
          <p:cNvGrpSpPr>
            <a:grpSpLocks/>
          </p:cNvGrpSpPr>
          <p:nvPr/>
        </p:nvGrpSpPr>
        <p:grpSpPr bwMode="auto">
          <a:xfrm>
            <a:off x="2281238" y="2762250"/>
            <a:ext cx="1189037" cy="317500"/>
            <a:chOff x="1437" y="1740"/>
            <a:chExt cx="749" cy="200"/>
          </a:xfrm>
        </p:grpSpPr>
        <p:sp>
          <p:nvSpPr>
            <p:cNvPr id="48186" name="Line 74"/>
            <p:cNvSpPr>
              <a:spLocks noChangeShapeType="1"/>
            </p:cNvSpPr>
            <p:nvPr/>
          </p:nvSpPr>
          <p:spPr bwMode="auto">
            <a:xfrm>
              <a:off x="1437" y="1740"/>
              <a:ext cx="0" cy="173"/>
            </a:xfrm>
            <a:prstGeom prst="line">
              <a:avLst/>
            </a:prstGeom>
            <a:noFill/>
            <a:ln w="9525">
              <a:solidFill>
                <a:schemeClr val="tx1"/>
              </a:solidFill>
              <a:miter lim="800000"/>
              <a:headEnd/>
              <a:tailEnd/>
            </a:ln>
          </p:spPr>
          <p:txBody>
            <a:bodyPr wrap="none"/>
            <a:lstStyle/>
            <a:p>
              <a:endParaRPr lang="en-US"/>
            </a:p>
          </p:txBody>
        </p:sp>
        <p:sp>
          <p:nvSpPr>
            <p:cNvPr id="48187" name="Line 75"/>
            <p:cNvSpPr>
              <a:spLocks noChangeShapeType="1"/>
            </p:cNvSpPr>
            <p:nvPr/>
          </p:nvSpPr>
          <p:spPr bwMode="auto">
            <a:xfrm>
              <a:off x="2186" y="1751"/>
              <a:ext cx="0" cy="173"/>
            </a:xfrm>
            <a:prstGeom prst="line">
              <a:avLst/>
            </a:prstGeom>
            <a:noFill/>
            <a:ln w="9525">
              <a:solidFill>
                <a:schemeClr val="tx1"/>
              </a:solidFill>
              <a:miter lim="800000"/>
              <a:headEnd/>
              <a:tailEnd/>
            </a:ln>
          </p:spPr>
          <p:txBody>
            <a:bodyPr wrap="none"/>
            <a:lstStyle/>
            <a:p>
              <a:endParaRPr lang="en-US"/>
            </a:p>
          </p:txBody>
        </p:sp>
        <p:sp>
          <p:nvSpPr>
            <p:cNvPr id="48188" name="Text Box 76"/>
            <p:cNvSpPr txBox="1">
              <a:spLocks noChangeArrowheads="1"/>
            </p:cNvSpPr>
            <p:nvPr/>
          </p:nvSpPr>
          <p:spPr bwMode="auto">
            <a:xfrm>
              <a:off x="1727" y="1748"/>
              <a:ext cx="258" cy="192"/>
            </a:xfrm>
            <a:prstGeom prst="rect">
              <a:avLst/>
            </a:prstGeom>
            <a:noFill/>
            <a:ln w="9525">
              <a:noFill/>
              <a:miter lim="800000"/>
              <a:headEnd/>
              <a:tailEnd/>
            </a:ln>
          </p:spPr>
          <p:txBody>
            <a:bodyPr wrap="none">
              <a:spAutoFit/>
            </a:bodyPr>
            <a:lstStyle/>
            <a:p>
              <a:r>
                <a:rPr lang="en-US" sz="1400"/>
                <a:t>26</a:t>
              </a:r>
            </a:p>
          </p:txBody>
        </p:sp>
        <p:sp>
          <p:nvSpPr>
            <p:cNvPr id="48189" name="Line 77"/>
            <p:cNvSpPr>
              <a:spLocks noChangeShapeType="1"/>
            </p:cNvSpPr>
            <p:nvPr/>
          </p:nvSpPr>
          <p:spPr bwMode="auto">
            <a:xfrm>
              <a:off x="1954" y="1844"/>
              <a:ext cx="230" cy="0"/>
            </a:xfrm>
            <a:prstGeom prst="line">
              <a:avLst/>
            </a:prstGeom>
            <a:noFill/>
            <a:ln w="9525">
              <a:solidFill>
                <a:schemeClr val="tx1"/>
              </a:solidFill>
              <a:miter lim="800000"/>
              <a:headEnd/>
              <a:tailEnd type="triangle" w="med" len="med"/>
            </a:ln>
          </p:spPr>
          <p:txBody>
            <a:bodyPr wrap="none"/>
            <a:lstStyle/>
            <a:p>
              <a:endParaRPr lang="en-US"/>
            </a:p>
          </p:txBody>
        </p:sp>
        <p:sp>
          <p:nvSpPr>
            <p:cNvPr id="48190" name="Line 78"/>
            <p:cNvSpPr>
              <a:spLocks noChangeShapeType="1"/>
            </p:cNvSpPr>
            <p:nvPr/>
          </p:nvSpPr>
          <p:spPr bwMode="auto">
            <a:xfrm>
              <a:off x="1437" y="1845"/>
              <a:ext cx="230" cy="0"/>
            </a:xfrm>
            <a:prstGeom prst="line">
              <a:avLst/>
            </a:prstGeom>
            <a:noFill/>
            <a:ln w="9525">
              <a:solidFill>
                <a:schemeClr val="tx1"/>
              </a:solidFill>
              <a:miter lim="800000"/>
              <a:headEnd type="triangle" w="med" len="med"/>
              <a:tailEnd/>
            </a:ln>
          </p:spPr>
          <p:txBody>
            <a:bodyPr wrap="none"/>
            <a:lstStyle/>
            <a:p>
              <a:endParaRPr lang="en-US"/>
            </a:p>
          </p:txBody>
        </p:sp>
      </p:grpSp>
      <p:grpSp>
        <p:nvGrpSpPr>
          <p:cNvPr id="48155" name="Group 106"/>
          <p:cNvGrpSpPr>
            <a:grpSpLocks/>
          </p:cNvGrpSpPr>
          <p:nvPr/>
        </p:nvGrpSpPr>
        <p:grpSpPr bwMode="auto">
          <a:xfrm>
            <a:off x="8148638" y="2762250"/>
            <a:ext cx="731837" cy="317500"/>
            <a:chOff x="5133" y="1740"/>
            <a:chExt cx="461" cy="200"/>
          </a:xfrm>
        </p:grpSpPr>
        <p:sp>
          <p:nvSpPr>
            <p:cNvPr id="48181" name="Line 79"/>
            <p:cNvSpPr>
              <a:spLocks noChangeShapeType="1"/>
            </p:cNvSpPr>
            <p:nvPr/>
          </p:nvSpPr>
          <p:spPr bwMode="auto">
            <a:xfrm>
              <a:off x="5133" y="1740"/>
              <a:ext cx="0" cy="173"/>
            </a:xfrm>
            <a:prstGeom prst="line">
              <a:avLst/>
            </a:prstGeom>
            <a:noFill/>
            <a:ln w="9525">
              <a:solidFill>
                <a:schemeClr val="tx1"/>
              </a:solidFill>
              <a:miter lim="800000"/>
              <a:headEnd/>
              <a:tailEnd/>
            </a:ln>
          </p:spPr>
          <p:txBody>
            <a:bodyPr wrap="none"/>
            <a:lstStyle/>
            <a:p>
              <a:endParaRPr lang="en-US"/>
            </a:p>
          </p:txBody>
        </p:sp>
        <p:sp>
          <p:nvSpPr>
            <p:cNvPr id="48182" name="Line 80"/>
            <p:cNvSpPr>
              <a:spLocks noChangeShapeType="1"/>
            </p:cNvSpPr>
            <p:nvPr/>
          </p:nvSpPr>
          <p:spPr bwMode="auto">
            <a:xfrm>
              <a:off x="5594" y="1751"/>
              <a:ext cx="0" cy="173"/>
            </a:xfrm>
            <a:prstGeom prst="line">
              <a:avLst/>
            </a:prstGeom>
            <a:noFill/>
            <a:ln w="9525">
              <a:solidFill>
                <a:schemeClr val="tx1"/>
              </a:solidFill>
              <a:miter lim="800000"/>
              <a:headEnd/>
              <a:tailEnd/>
            </a:ln>
          </p:spPr>
          <p:txBody>
            <a:bodyPr wrap="none"/>
            <a:lstStyle/>
            <a:p>
              <a:endParaRPr lang="en-US"/>
            </a:p>
          </p:txBody>
        </p:sp>
        <p:sp>
          <p:nvSpPr>
            <p:cNvPr id="48183" name="Text Box 81"/>
            <p:cNvSpPr txBox="1">
              <a:spLocks noChangeArrowheads="1"/>
            </p:cNvSpPr>
            <p:nvPr/>
          </p:nvSpPr>
          <p:spPr bwMode="auto">
            <a:xfrm>
              <a:off x="5243" y="1748"/>
              <a:ext cx="258" cy="192"/>
            </a:xfrm>
            <a:prstGeom prst="rect">
              <a:avLst/>
            </a:prstGeom>
            <a:noFill/>
            <a:ln w="9525">
              <a:noFill/>
              <a:miter lim="800000"/>
              <a:headEnd/>
              <a:tailEnd/>
            </a:ln>
          </p:spPr>
          <p:txBody>
            <a:bodyPr wrap="none">
              <a:spAutoFit/>
            </a:bodyPr>
            <a:lstStyle/>
            <a:p>
              <a:r>
                <a:rPr lang="en-US" sz="1400"/>
                <a:t>16</a:t>
              </a:r>
            </a:p>
          </p:txBody>
        </p:sp>
        <p:sp>
          <p:nvSpPr>
            <p:cNvPr id="48184" name="Line 82"/>
            <p:cNvSpPr>
              <a:spLocks noChangeShapeType="1"/>
            </p:cNvSpPr>
            <p:nvPr/>
          </p:nvSpPr>
          <p:spPr bwMode="auto">
            <a:xfrm>
              <a:off x="5136" y="1846"/>
              <a:ext cx="115" cy="0"/>
            </a:xfrm>
            <a:prstGeom prst="line">
              <a:avLst/>
            </a:prstGeom>
            <a:noFill/>
            <a:ln w="9525">
              <a:solidFill>
                <a:schemeClr val="tx1"/>
              </a:solidFill>
              <a:miter lim="800000"/>
              <a:headEnd type="triangle" w="med" len="med"/>
              <a:tailEnd/>
            </a:ln>
          </p:spPr>
          <p:txBody>
            <a:bodyPr wrap="none"/>
            <a:lstStyle/>
            <a:p>
              <a:endParaRPr lang="en-US"/>
            </a:p>
          </p:txBody>
        </p:sp>
        <p:sp>
          <p:nvSpPr>
            <p:cNvPr id="48185" name="Line 83"/>
            <p:cNvSpPr>
              <a:spLocks noChangeShapeType="1"/>
            </p:cNvSpPr>
            <p:nvPr/>
          </p:nvSpPr>
          <p:spPr bwMode="auto">
            <a:xfrm>
              <a:off x="5473" y="1845"/>
              <a:ext cx="115" cy="0"/>
            </a:xfrm>
            <a:prstGeom prst="line">
              <a:avLst/>
            </a:prstGeom>
            <a:noFill/>
            <a:ln w="9525">
              <a:solidFill>
                <a:schemeClr val="tx1"/>
              </a:solidFill>
              <a:miter lim="800000"/>
              <a:headEnd/>
              <a:tailEnd type="triangle" w="med" len="med"/>
            </a:ln>
          </p:spPr>
          <p:txBody>
            <a:bodyPr wrap="none"/>
            <a:lstStyle/>
            <a:p>
              <a:endParaRPr lang="en-US"/>
            </a:p>
          </p:txBody>
        </p:sp>
      </p:grpSp>
      <p:grpSp>
        <p:nvGrpSpPr>
          <p:cNvPr id="48156" name="Group 105"/>
          <p:cNvGrpSpPr>
            <a:grpSpLocks/>
          </p:cNvGrpSpPr>
          <p:nvPr/>
        </p:nvGrpSpPr>
        <p:grpSpPr bwMode="auto">
          <a:xfrm>
            <a:off x="6035675" y="2762250"/>
            <a:ext cx="731838" cy="317500"/>
            <a:chOff x="3802" y="1740"/>
            <a:chExt cx="461" cy="200"/>
          </a:xfrm>
        </p:grpSpPr>
        <p:sp>
          <p:nvSpPr>
            <p:cNvPr id="48176" name="Line 88"/>
            <p:cNvSpPr>
              <a:spLocks noChangeShapeType="1"/>
            </p:cNvSpPr>
            <p:nvPr/>
          </p:nvSpPr>
          <p:spPr bwMode="auto">
            <a:xfrm>
              <a:off x="3802" y="1740"/>
              <a:ext cx="0" cy="173"/>
            </a:xfrm>
            <a:prstGeom prst="line">
              <a:avLst/>
            </a:prstGeom>
            <a:noFill/>
            <a:ln w="9525">
              <a:solidFill>
                <a:schemeClr val="tx1"/>
              </a:solidFill>
              <a:miter lim="800000"/>
              <a:headEnd/>
              <a:tailEnd/>
            </a:ln>
          </p:spPr>
          <p:txBody>
            <a:bodyPr wrap="none"/>
            <a:lstStyle/>
            <a:p>
              <a:endParaRPr lang="en-US"/>
            </a:p>
          </p:txBody>
        </p:sp>
        <p:sp>
          <p:nvSpPr>
            <p:cNvPr id="48177" name="Line 89"/>
            <p:cNvSpPr>
              <a:spLocks noChangeShapeType="1"/>
            </p:cNvSpPr>
            <p:nvPr/>
          </p:nvSpPr>
          <p:spPr bwMode="auto">
            <a:xfrm>
              <a:off x="4263" y="1751"/>
              <a:ext cx="0" cy="173"/>
            </a:xfrm>
            <a:prstGeom prst="line">
              <a:avLst/>
            </a:prstGeom>
            <a:noFill/>
            <a:ln w="9525">
              <a:solidFill>
                <a:schemeClr val="tx1"/>
              </a:solidFill>
              <a:miter lim="800000"/>
              <a:headEnd/>
              <a:tailEnd/>
            </a:ln>
          </p:spPr>
          <p:txBody>
            <a:bodyPr wrap="none"/>
            <a:lstStyle/>
            <a:p>
              <a:endParaRPr lang="en-US"/>
            </a:p>
          </p:txBody>
        </p:sp>
        <p:sp>
          <p:nvSpPr>
            <p:cNvPr id="48178" name="Text Box 90"/>
            <p:cNvSpPr txBox="1">
              <a:spLocks noChangeArrowheads="1"/>
            </p:cNvSpPr>
            <p:nvPr/>
          </p:nvSpPr>
          <p:spPr bwMode="auto">
            <a:xfrm>
              <a:off x="3912" y="1748"/>
              <a:ext cx="258" cy="192"/>
            </a:xfrm>
            <a:prstGeom prst="rect">
              <a:avLst/>
            </a:prstGeom>
            <a:noFill/>
            <a:ln w="9525">
              <a:noFill/>
              <a:miter lim="800000"/>
              <a:headEnd/>
              <a:tailEnd/>
            </a:ln>
          </p:spPr>
          <p:txBody>
            <a:bodyPr wrap="none">
              <a:spAutoFit/>
            </a:bodyPr>
            <a:lstStyle/>
            <a:p>
              <a:r>
                <a:rPr lang="en-US" sz="1400"/>
                <a:t>16</a:t>
              </a:r>
            </a:p>
          </p:txBody>
        </p:sp>
        <p:sp>
          <p:nvSpPr>
            <p:cNvPr id="48179" name="Line 91"/>
            <p:cNvSpPr>
              <a:spLocks noChangeShapeType="1"/>
            </p:cNvSpPr>
            <p:nvPr/>
          </p:nvSpPr>
          <p:spPr bwMode="auto">
            <a:xfrm>
              <a:off x="3805" y="1846"/>
              <a:ext cx="115" cy="0"/>
            </a:xfrm>
            <a:prstGeom prst="line">
              <a:avLst/>
            </a:prstGeom>
            <a:noFill/>
            <a:ln w="9525">
              <a:solidFill>
                <a:schemeClr val="tx1"/>
              </a:solidFill>
              <a:miter lim="800000"/>
              <a:headEnd type="triangle" w="med" len="med"/>
              <a:tailEnd/>
            </a:ln>
          </p:spPr>
          <p:txBody>
            <a:bodyPr wrap="none"/>
            <a:lstStyle/>
            <a:p>
              <a:endParaRPr lang="en-US"/>
            </a:p>
          </p:txBody>
        </p:sp>
        <p:sp>
          <p:nvSpPr>
            <p:cNvPr id="48180" name="Line 92"/>
            <p:cNvSpPr>
              <a:spLocks noChangeShapeType="1"/>
            </p:cNvSpPr>
            <p:nvPr/>
          </p:nvSpPr>
          <p:spPr bwMode="auto">
            <a:xfrm>
              <a:off x="4142" y="1845"/>
              <a:ext cx="115" cy="0"/>
            </a:xfrm>
            <a:prstGeom prst="line">
              <a:avLst/>
            </a:prstGeom>
            <a:noFill/>
            <a:ln w="9525">
              <a:solidFill>
                <a:schemeClr val="tx1"/>
              </a:solidFill>
              <a:miter lim="800000"/>
              <a:headEnd/>
              <a:tailEnd type="triangle" w="med" len="med"/>
            </a:ln>
          </p:spPr>
          <p:txBody>
            <a:bodyPr wrap="none"/>
            <a:lstStyle/>
            <a:p>
              <a:endParaRPr lang="en-US"/>
            </a:p>
          </p:txBody>
        </p:sp>
      </p:grpSp>
      <p:grpSp>
        <p:nvGrpSpPr>
          <p:cNvPr id="48157" name="Group 103"/>
          <p:cNvGrpSpPr>
            <a:grpSpLocks/>
          </p:cNvGrpSpPr>
          <p:nvPr/>
        </p:nvGrpSpPr>
        <p:grpSpPr bwMode="auto">
          <a:xfrm>
            <a:off x="3473450" y="2774950"/>
            <a:ext cx="1189038" cy="304800"/>
            <a:chOff x="2426" y="1797"/>
            <a:chExt cx="749" cy="192"/>
          </a:xfrm>
        </p:grpSpPr>
        <p:sp>
          <p:nvSpPr>
            <p:cNvPr id="48171" name="Text Box 95"/>
            <p:cNvSpPr txBox="1">
              <a:spLocks noChangeArrowheads="1"/>
            </p:cNvSpPr>
            <p:nvPr/>
          </p:nvSpPr>
          <p:spPr bwMode="auto">
            <a:xfrm>
              <a:off x="2716" y="1797"/>
              <a:ext cx="258" cy="192"/>
            </a:xfrm>
            <a:prstGeom prst="rect">
              <a:avLst/>
            </a:prstGeom>
            <a:noFill/>
            <a:ln w="9525">
              <a:noFill/>
              <a:miter lim="800000"/>
              <a:headEnd/>
              <a:tailEnd/>
            </a:ln>
          </p:spPr>
          <p:txBody>
            <a:bodyPr wrap="none">
              <a:spAutoFit/>
            </a:bodyPr>
            <a:lstStyle/>
            <a:p>
              <a:r>
                <a:rPr lang="en-US" sz="1400"/>
                <a:t>26</a:t>
              </a:r>
            </a:p>
          </p:txBody>
        </p:sp>
        <p:grpSp>
          <p:nvGrpSpPr>
            <p:cNvPr id="48172" name="Group 101"/>
            <p:cNvGrpSpPr>
              <a:grpSpLocks/>
            </p:cNvGrpSpPr>
            <p:nvPr/>
          </p:nvGrpSpPr>
          <p:grpSpPr bwMode="auto">
            <a:xfrm>
              <a:off x="2426" y="1800"/>
              <a:ext cx="749" cy="173"/>
              <a:chOff x="2426" y="1800"/>
              <a:chExt cx="749" cy="173"/>
            </a:xfrm>
          </p:grpSpPr>
          <p:sp>
            <p:nvSpPr>
              <p:cNvPr id="48173" name="Line 94"/>
              <p:cNvSpPr>
                <a:spLocks noChangeShapeType="1"/>
              </p:cNvSpPr>
              <p:nvPr/>
            </p:nvSpPr>
            <p:spPr bwMode="auto">
              <a:xfrm>
                <a:off x="3175" y="1800"/>
                <a:ext cx="0" cy="173"/>
              </a:xfrm>
              <a:prstGeom prst="line">
                <a:avLst/>
              </a:prstGeom>
              <a:noFill/>
              <a:ln w="9525">
                <a:solidFill>
                  <a:schemeClr val="tx1"/>
                </a:solidFill>
                <a:miter lim="800000"/>
                <a:headEnd/>
                <a:tailEnd/>
              </a:ln>
            </p:spPr>
            <p:txBody>
              <a:bodyPr wrap="none"/>
              <a:lstStyle/>
              <a:p>
                <a:endParaRPr lang="en-US"/>
              </a:p>
            </p:txBody>
          </p:sp>
          <p:sp>
            <p:nvSpPr>
              <p:cNvPr id="48174" name="Line 96"/>
              <p:cNvSpPr>
                <a:spLocks noChangeShapeType="1"/>
              </p:cNvSpPr>
              <p:nvPr/>
            </p:nvSpPr>
            <p:spPr bwMode="auto">
              <a:xfrm>
                <a:off x="2943" y="1893"/>
                <a:ext cx="230" cy="0"/>
              </a:xfrm>
              <a:prstGeom prst="line">
                <a:avLst/>
              </a:prstGeom>
              <a:noFill/>
              <a:ln w="9525">
                <a:solidFill>
                  <a:schemeClr val="tx1"/>
                </a:solidFill>
                <a:miter lim="800000"/>
                <a:headEnd/>
                <a:tailEnd type="triangle" w="med" len="med"/>
              </a:ln>
            </p:spPr>
            <p:txBody>
              <a:bodyPr wrap="none"/>
              <a:lstStyle/>
              <a:p>
                <a:endParaRPr lang="en-US"/>
              </a:p>
            </p:txBody>
          </p:sp>
          <p:sp>
            <p:nvSpPr>
              <p:cNvPr id="48175" name="Line 97"/>
              <p:cNvSpPr>
                <a:spLocks noChangeShapeType="1"/>
              </p:cNvSpPr>
              <p:nvPr/>
            </p:nvSpPr>
            <p:spPr bwMode="auto">
              <a:xfrm>
                <a:off x="2426" y="1894"/>
                <a:ext cx="230" cy="0"/>
              </a:xfrm>
              <a:prstGeom prst="line">
                <a:avLst/>
              </a:prstGeom>
              <a:noFill/>
              <a:ln w="9525">
                <a:solidFill>
                  <a:schemeClr val="tx1"/>
                </a:solidFill>
                <a:miter lim="800000"/>
                <a:headEnd type="triangle" w="med" len="med"/>
                <a:tailEnd/>
              </a:ln>
            </p:spPr>
            <p:txBody>
              <a:bodyPr wrap="none"/>
              <a:lstStyle/>
              <a:p>
                <a:endParaRPr lang="en-US"/>
              </a:p>
            </p:txBody>
          </p:sp>
        </p:grpSp>
      </p:grpSp>
      <p:grpSp>
        <p:nvGrpSpPr>
          <p:cNvPr id="9" name="Group 114"/>
          <p:cNvGrpSpPr>
            <a:grpSpLocks/>
          </p:cNvGrpSpPr>
          <p:nvPr/>
        </p:nvGrpSpPr>
        <p:grpSpPr bwMode="auto">
          <a:xfrm>
            <a:off x="5753100" y="3681413"/>
            <a:ext cx="547688" cy="311150"/>
            <a:chOff x="3852" y="2358"/>
            <a:chExt cx="345" cy="196"/>
          </a:xfrm>
        </p:grpSpPr>
        <p:sp>
          <p:nvSpPr>
            <p:cNvPr id="48166" name="Line 108"/>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48167" name="Line 109"/>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48168" name="Text Box 110"/>
            <p:cNvSpPr txBox="1">
              <a:spLocks noChangeArrowheads="1"/>
            </p:cNvSpPr>
            <p:nvPr/>
          </p:nvSpPr>
          <p:spPr bwMode="auto">
            <a:xfrm>
              <a:off x="3902" y="2360"/>
              <a:ext cx="260" cy="194"/>
            </a:xfrm>
            <a:prstGeom prst="rect">
              <a:avLst/>
            </a:prstGeom>
            <a:noFill/>
            <a:ln w="9525">
              <a:noFill/>
              <a:miter lim="800000"/>
              <a:headEnd/>
              <a:tailEnd/>
            </a:ln>
          </p:spPr>
          <p:txBody>
            <a:bodyPr wrap="none">
              <a:spAutoFit/>
            </a:bodyPr>
            <a:lstStyle/>
            <a:p>
              <a:r>
                <a:rPr lang="en-US" sz="1400"/>
                <a:t>16</a:t>
              </a:r>
            </a:p>
          </p:txBody>
        </p:sp>
        <p:sp>
          <p:nvSpPr>
            <p:cNvPr id="48169" name="Line 111"/>
            <p:cNvSpPr>
              <a:spLocks noChangeShapeType="1"/>
            </p:cNvSpPr>
            <p:nvPr/>
          </p:nvSpPr>
          <p:spPr bwMode="auto">
            <a:xfrm>
              <a:off x="3853"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48170" name="Line 112"/>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grpSp>
        <p:nvGrpSpPr>
          <p:cNvPr id="10" name="Group 120"/>
          <p:cNvGrpSpPr>
            <a:grpSpLocks/>
          </p:cNvGrpSpPr>
          <p:nvPr/>
        </p:nvGrpSpPr>
        <p:grpSpPr bwMode="auto">
          <a:xfrm>
            <a:off x="3927475" y="3681413"/>
            <a:ext cx="639763" cy="311150"/>
            <a:chOff x="2426" y="2476"/>
            <a:chExt cx="403" cy="196"/>
          </a:xfrm>
        </p:grpSpPr>
        <p:sp>
          <p:nvSpPr>
            <p:cNvPr id="48161" name="Line 115"/>
            <p:cNvSpPr>
              <a:spLocks noChangeShapeType="1"/>
            </p:cNvSpPr>
            <p:nvPr/>
          </p:nvSpPr>
          <p:spPr bwMode="auto">
            <a:xfrm>
              <a:off x="2540" y="2481"/>
              <a:ext cx="0" cy="173"/>
            </a:xfrm>
            <a:prstGeom prst="line">
              <a:avLst/>
            </a:prstGeom>
            <a:noFill/>
            <a:ln w="9525">
              <a:solidFill>
                <a:schemeClr val="tx1"/>
              </a:solidFill>
              <a:miter lim="800000"/>
              <a:headEnd/>
              <a:tailEnd/>
            </a:ln>
          </p:spPr>
          <p:txBody>
            <a:bodyPr wrap="none"/>
            <a:lstStyle/>
            <a:p>
              <a:endParaRPr lang="en-US"/>
            </a:p>
          </p:txBody>
        </p:sp>
        <p:sp>
          <p:nvSpPr>
            <p:cNvPr id="48162" name="Line 116"/>
            <p:cNvSpPr>
              <a:spLocks noChangeShapeType="1"/>
            </p:cNvSpPr>
            <p:nvPr/>
          </p:nvSpPr>
          <p:spPr bwMode="auto">
            <a:xfrm>
              <a:off x="2713" y="2476"/>
              <a:ext cx="0" cy="173"/>
            </a:xfrm>
            <a:prstGeom prst="line">
              <a:avLst/>
            </a:prstGeom>
            <a:noFill/>
            <a:ln w="9525">
              <a:solidFill>
                <a:schemeClr val="tx1"/>
              </a:solidFill>
              <a:miter lim="800000"/>
              <a:headEnd/>
              <a:tailEnd/>
            </a:ln>
          </p:spPr>
          <p:txBody>
            <a:bodyPr wrap="none"/>
            <a:lstStyle/>
            <a:p>
              <a:endParaRPr lang="en-US"/>
            </a:p>
          </p:txBody>
        </p:sp>
        <p:sp>
          <p:nvSpPr>
            <p:cNvPr id="48163" name="Text Box 117"/>
            <p:cNvSpPr txBox="1">
              <a:spLocks noChangeArrowheads="1"/>
            </p:cNvSpPr>
            <p:nvPr/>
          </p:nvSpPr>
          <p:spPr bwMode="auto">
            <a:xfrm>
              <a:off x="2540" y="2478"/>
              <a:ext cx="188" cy="194"/>
            </a:xfrm>
            <a:prstGeom prst="rect">
              <a:avLst/>
            </a:prstGeom>
            <a:noFill/>
            <a:ln w="9525">
              <a:noFill/>
              <a:miter lim="800000"/>
              <a:headEnd/>
              <a:tailEnd/>
            </a:ln>
          </p:spPr>
          <p:txBody>
            <a:bodyPr wrap="none">
              <a:spAutoFit/>
            </a:bodyPr>
            <a:lstStyle/>
            <a:p>
              <a:r>
                <a:rPr lang="fr-FR" sz="1400" dirty="0"/>
                <a:t>6</a:t>
              </a:r>
              <a:endParaRPr lang="en-US" sz="1400" dirty="0"/>
            </a:p>
          </p:txBody>
        </p:sp>
        <p:sp>
          <p:nvSpPr>
            <p:cNvPr id="48164" name="Line 118"/>
            <p:cNvSpPr>
              <a:spLocks noChangeShapeType="1"/>
            </p:cNvSpPr>
            <p:nvPr/>
          </p:nvSpPr>
          <p:spPr bwMode="auto">
            <a:xfrm>
              <a:off x="2714" y="2574"/>
              <a:ext cx="115" cy="0"/>
            </a:xfrm>
            <a:prstGeom prst="line">
              <a:avLst/>
            </a:prstGeom>
            <a:noFill/>
            <a:ln w="9525">
              <a:solidFill>
                <a:schemeClr val="tx1"/>
              </a:solidFill>
              <a:miter lim="800000"/>
              <a:headEnd type="triangle" w="med" len="med"/>
              <a:tailEnd/>
            </a:ln>
          </p:spPr>
          <p:txBody>
            <a:bodyPr wrap="none"/>
            <a:lstStyle/>
            <a:p>
              <a:endParaRPr lang="en-US"/>
            </a:p>
          </p:txBody>
        </p:sp>
        <p:sp>
          <p:nvSpPr>
            <p:cNvPr id="48165" name="Line 119"/>
            <p:cNvSpPr>
              <a:spLocks noChangeShapeType="1"/>
            </p:cNvSpPr>
            <p:nvPr/>
          </p:nvSpPr>
          <p:spPr bwMode="auto">
            <a:xfrm>
              <a:off x="2426" y="2573"/>
              <a:ext cx="115" cy="0"/>
            </a:xfrm>
            <a:prstGeom prst="line">
              <a:avLst/>
            </a:prstGeom>
            <a:noFill/>
            <a:ln w="9525">
              <a:solidFill>
                <a:schemeClr val="tx1"/>
              </a:solidFill>
              <a:miter lim="800000"/>
              <a:headEnd/>
              <a:tailEnd type="triangle" w="med" len="med"/>
            </a:ln>
          </p:spPr>
          <p:txBody>
            <a:bodyPr wrap="none"/>
            <a:lstStyle/>
            <a:p>
              <a:endParaRPr lang="en-US"/>
            </a:p>
          </p:txBody>
        </p:sp>
      </p:grpSp>
      <p:sp>
        <p:nvSpPr>
          <p:cNvPr id="135231" name="AutoShape 63"/>
          <p:cNvSpPr>
            <a:spLocks noChangeArrowheads="1"/>
          </p:cNvSpPr>
          <p:nvPr/>
        </p:nvSpPr>
        <p:spPr bwMode="auto">
          <a:xfrm>
            <a:off x="2843213" y="3322638"/>
            <a:ext cx="1296987" cy="365125"/>
          </a:xfrm>
          <a:prstGeom prst="roundRect">
            <a:avLst>
              <a:gd name="adj" fmla="val 16667"/>
            </a:avLst>
          </a:prstGeom>
          <a:noFill/>
          <a:ln w="9525" algn="ctr">
            <a:solidFill>
              <a:srgbClr val="000000"/>
            </a:solidFill>
            <a:round/>
            <a:headEnd/>
            <a:tailEnd/>
          </a:ln>
        </p:spPr>
        <p:txBody>
          <a:bodyPr wrap="none" anchor="ctr"/>
          <a:lstStyle/>
          <a:p>
            <a:r>
              <a:rPr lang="en-US" sz="1400" b="1"/>
              <a:t>ISR 1</a:t>
            </a:r>
          </a:p>
        </p:txBody>
      </p:sp>
      <p:grpSp>
        <p:nvGrpSpPr>
          <p:cNvPr id="70" name="Group 114"/>
          <p:cNvGrpSpPr>
            <a:grpSpLocks/>
          </p:cNvGrpSpPr>
          <p:nvPr/>
        </p:nvGrpSpPr>
        <p:grpSpPr bwMode="auto">
          <a:xfrm>
            <a:off x="2280444" y="3696477"/>
            <a:ext cx="547688" cy="311150"/>
            <a:chOff x="3852" y="2358"/>
            <a:chExt cx="345" cy="196"/>
          </a:xfrm>
        </p:grpSpPr>
        <p:sp>
          <p:nvSpPr>
            <p:cNvPr id="71" name="Line 108"/>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72" name="Line 109"/>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73" name="Text Box 110"/>
            <p:cNvSpPr txBox="1">
              <a:spLocks noChangeArrowheads="1"/>
            </p:cNvSpPr>
            <p:nvPr/>
          </p:nvSpPr>
          <p:spPr bwMode="auto">
            <a:xfrm>
              <a:off x="3902" y="2360"/>
              <a:ext cx="260" cy="194"/>
            </a:xfrm>
            <a:prstGeom prst="rect">
              <a:avLst/>
            </a:prstGeom>
            <a:noFill/>
            <a:ln w="9525">
              <a:noFill/>
              <a:miter lim="800000"/>
              <a:headEnd/>
              <a:tailEnd/>
            </a:ln>
          </p:spPr>
          <p:txBody>
            <a:bodyPr wrap="none">
              <a:spAutoFit/>
            </a:bodyPr>
            <a:lstStyle/>
            <a:p>
              <a:r>
                <a:rPr lang="en-US" sz="1400" dirty="0"/>
                <a:t>16</a:t>
              </a:r>
            </a:p>
          </p:txBody>
        </p:sp>
        <p:sp>
          <p:nvSpPr>
            <p:cNvPr id="74" name="Line 111"/>
            <p:cNvSpPr>
              <a:spLocks noChangeShapeType="1"/>
            </p:cNvSpPr>
            <p:nvPr/>
          </p:nvSpPr>
          <p:spPr bwMode="auto">
            <a:xfrm>
              <a:off x="3853"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75" name="Line 112"/>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sp>
        <p:nvSpPr>
          <p:cNvPr id="4" name="Slide Number Placeholder 3"/>
          <p:cNvSpPr>
            <a:spLocks noGrp="1"/>
          </p:cNvSpPr>
          <p:nvPr>
            <p:ph type="sldNum" sz="quarter" idx="12"/>
          </p:nvPr>
        </p:nvSpPr>
        <p:spPr/>
        <p:txBody>
          <a:bodyPr/>
          <a:lstStyle/>
          <a:p>
            <a:fld id="{5B31B9E4-8E4D-4C86-BFD7-412B282B373B}" type="slidenum">
              <a:rPr lang="fr-FR" smtClean="0"/>
              <a:pPr/>
              <a:t>61</a:t>
            </a:fld>
            <a:endParaRPr lang="fr-FR" dirty="0"/>
          </a:p>
        </p:txBody>
      </p:sp>
    </p:spTree>
    <p:extLst>
      <p:ext uri="{BB962C8B-B14F-4D97-AF65-F5344CB8AC3E}">
        <p14:creationId xmlns:p14="http://schemas.microsoft.com/office/powerpoint/2010/main" val="11327925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233"/>
                                        </p:tgtEl>
                                        <p:attrNameLst>
                                          <p:attrName>style.visibility</p:attrName>
                                        </p:attrNameLst>
                                      </p:cBhvr>
                                      <p:to>
                                        <p:strVal val="visible"/>
                                      </p:to>
                                    </p:set>
                                    <p:animEffect transition="in" filter="fade">
                                      <p:cBhvr>
                                        <p:cTn id="7" dur="2000"/>
                                        <p:tgtEl>
                                          <p:spTgt spid="1352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211"/>
                                        </p:tgtEl>
                                        <p:attrNameLst>
                                          <p:attrName>style.visibility</p:attrName>
                                        </p:attrNameLst>
                                      </p:cBhvr>
                                      <p:to>
                                        <p:strVal val="visible"/>
                                      </p:to>
                                    </p:set>
                                    <p:animEffect transition="in" filter="fade">
                                      <p:cBhvr>
                                        <p:cTn id="10" dur="1000"/>
                                        <p:tgtEl>
                                          <p:spTgt spid="1352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5216"/>
                                        </p:tgtEl>
                                        <p:attrNameLst>
                                          <p:attrName>style.visibility</p:attrName>
                                        </p:attrNameLst>
                                      </p:cBhvr>
                                      <p:to>
                                        <p:strVal val="visible"/>
                                      </p:to>
                                    </p:set>
                                    <p:animEffect transition="in" filter="fade">
                                      <p:cBhvr>
                                        <p:cTn id="13" dur="1000"/>
                                        <p:tgtEl>
                                          <p:spTgt spid="1352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5230"/>
                                        </p:tgtEl>
                                        <p:attrNameLst>
                                          <p:attrName>style.visibility</p:attrName>
                                        </p:attrNameLst>
                                      </p:cBhvr>
                                      <p:to>
                                        <p:strVal val="visible"/>
                                      </p:to>
                                    </p:set>
                                    <p:animEffect transition="in" filter="fade">
                                      <p:cBhvr>
                                        <p:cTn id="16" dur="1000"/>
                                        <p:tgtEl>
                                          <p:spTgt spid="1352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5232"/>
                                        </p:tgtEl>
                                        <p:attrNameLst>
                                          <p:attrName>style.visibility</p:attrName>
                                        </p:attrNameLst>
                                      </p:cBhvr>
                                      <p:to>
                                        <p:strVal val="visible"/>
                                      </p:to>
                                    </p:set>
                                    <p:animEffect transition="in" filter="fade">
                                      <p:cBhvr>
                                        <p:cTn id="19" dur="1000"/>
                                        <p:tgtEl>
                                          <p:spTgt spid="1352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5234"/>
                                        </p:tgtEl>
                                        <p:attrNameLst>
                                          <p:attrName>style.visibility</p:attrName>
                                        </p:attrNameLst>
                                      </p:cBhvr>
                                      <p:to>
                                        <p:strVal val="visible"/>
                                      </p:to>
                                    </p:set>
                                    <p:animEffect transition="in" filter="fade">
                                      <p:cBhvr>
                                        <p:cTn id="22" dur="1000"/>
                                        <p:tgtEl>
                                          <p:spTgt spid="135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5236"/>
                                        </p:tgtEl>
                                        <p:attrNameLst>
                                          <p:attrName>style.visibility</p:attrName>
                                        </p:attrNameLst>
                                      </p:cBhvr>
                                      <p:to>
                                        <p:strVal val="visible"/>
                                      </p:to>
                                    </p:set>
                                    <p:animEffect transition="in" filter="fade">
                                      <p:cBhvr>
                                        <p:cTn id="25" dur="1000"/>
                                        <p:tgtEl>
                                          <p:spTgt spid="13523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5231"/>
                                        </p:tgtEl>
                                        <p:attrNameLst>
                                          <p:attrName>style.visibility</p:attrName>
                                        </p:attrNameLst>
                                      </p:cBhvr>
                                      <p:to>
                                        <p:strVal val="visible"/>
                                      </p:to>
                                    </p:set>
                                    <p:animEffect transition="in" filter="fade">
                                      <p:cBhvr>
                                        <p:cTn id="34" dur="1000"/>
                                        <p:tgtEl>
                                          <p:spTgt spid="1352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5241"/>
                                        </p:tgtEl>
                                        <p:attrNameLst>
                                          <p:attrName>style.visibility</p:attrName>
                                        </p:attrNameLst>
                                      </p:cBhvr>
                                      <p:to>
                                        <p:strVal val="visible"/>
                                      </p:to>
                                    </p:set>
                                    <p:animEffect transition="in" filter="fade">
                                      <p:cBhvr>
                                        <p:cTn id="39" dur="500"/>
                                        <p:tgtEl>
                                          <p:spTgt spid="1352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5240"/>
                                        </p:tgtEl>
                                        <p:attrNameLst>
                                          <p:attrName>style.visibility</p:attrName>
                                        </p:attrNameLst>
                                      </p:cBhvr>
                                      <p:to>
                                        <p:strVal val="visible"/>
                                      </p:to>
                                    </p:set>
                                    <p:animEffect transition="in" filter="fade">
                                      <p:cBhvr>
                                        <p:cTn id="42" dur="500"/>
                                        <p:tgtEl>
                                          <p:spTgt spid="135240"/>
                                        </p:tgtEl>
                                      </p:cBhvr>
                                    </p:animEffect>
                                  </p:childTnLst>
                                </p:cTn>
                              </p:par>
                              <p:par>
                                <p:cTn id="43" presetID="10"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233" grpId="0" animBg="1"/>
      <p:bldP spid="135211" grpId="0" animBg="1"/>
      <p:bldP spid="135216" grpId="0"/>
      <p:bldP spid="135230" grpId="0" animBg="1"/>
      <p:bldP spid="135232" grpId="0" animBg="1"/>
      <p:bldP spid="135234" grpId="0" animBg="1"/>
      <p:bldP spid="135236" grpId="0"/>
      <p:bldP spid="135240" grpId="0" animBg="1"/>
      <p:bldP spid="135241" grpId="0" animBg="1"/>
      <p:bldP spid="13523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noProof="0" dirty="0" smtClean="0"/>
              <a:t>NVIC – Vector Table</a:t>
            </a:r>
          </a:p>
        </p:txBody>
      </p:sp>
      <p:sp>
        <p:nvSpPr>
          <p:cNvPr id="56322" name="Rectangle 3"/>
          <p:cNvSpPr>
            <a:spLocks noGrp="1" noChangeArrowheads="1"/>
          </p:cNvSpPr>
          <p:nvPr>
            <p:ph type="body" idx="1"/>
          </p:nvPr>
        </p:nvSpPr>
        <p:spPr>
          <a:xfrm>
            <a:off x="304800" y="1066800"/>
            <a:ext cx="5084762" cy="4616648"/>
          </a:xfrm>
        </p:spPr>
        <p:txBody>
          <a:bodyPr/>
          <a:lstStyle/>
          <a:p>
            <a:pPr>
              <a:spcBef>
                <a:spcPts val="0"/>
              </a:spcBef>
            </a:pPr>
            <a:r>
              <a:rPr lang="en-US" sz="1600" noProof="0" dirty="0" smtClean="0"/>
              <a:t>Vector Table starts at location 0</a:t>
            </a:r>
          </a:p>
          <a:p>
            <a:pPr lvl="1"/>
            <a:r>
              <a:rPr lang="en-US" sz="1400" noProof="0" dirty="0" smtClean="0"/>
              <a:t>In the code section of the memory map</a:t>
            </a:r>
          </a:p>
          <a:p>
            <a:pPr>
              <a:spcBef>
                <a:spcPts val="0"/>
              </a:spcBef>
            </a:pPr>
            <a:r>
              <a:rPr lang="en-US" sz="1600" noProof="0" dirty="0" smtClean="0"/>
              <a:t>Vector Table contains addresses (vectors)</a:t>
            </a:r>
          </a:p>
          <a:p>
            <a:pPr>
              <a:spcBef>
                <a:spcPts val="0"/>
              </a:spcBef>
              <a:buFontTx/>
              <a:buNone/>
            </a:pPr>
            <a:r>
              <a:rPr lang="en-US" sz="1600" noProof="0" dirty="0" smtClean="0"/>
              <a:t>    of exception handlers and ISRs</a:t>
            </a:r>
          </a:p>
          <a:p>
            <a:pPr lvl="1"/>
            <a:r>
              <a:rPr lang="en-US" sz="1400" noProof="0" dirty="0" smtClean="0"/>
              <a:t>Not instructions</a:t>
            </a:r>
          </a:p>
          <a:p>
            <a:pPr>
              <a:spcBef>
                <a:spcPts val="0"/>
              </a:spcBef>
            </a:pPr>
            <a:r>
              <a:rPr lang="en-US" sz="1600" noProof="0" dirty="0" smtClean="0"/>
              <a:t>Table size (in words) is = number of IRQ inputs + 16</a:t>
            </a:r>
          </a:p>
          <a:p>
            <a:pPr lvl="1"/>
            <a:r>
              <a:rPr lang="en-US" sz="1400" noProof="0" dirty="0" smtClean="0"/>
              <a:t>Minimum size ( case of 1 IRQ) : 17 words</a:t>
            </a:r>
          </a:p>
          <a:p>
            <a:pPr lvl="1"/>
            <a:r>
              <a:rPr lang="en-US" sz="1400" noProof="0" dirty="0" smtClean="0"/>
              <a:t>Maximum size ( case of 32 IRQs) 48 words</a:t>
            </a:r>
          </a:p>
          <a:p>
            <a:pPr>
              <a:spcBef>
                <a:spcPts val="0"/>
              </a:spcBef>
            </a:pPr>
            <a:r>
              <a:rPr lang="en-US" sz="1600" noProof="0" dirty="0" smtClean="0"/>
              <a:t>Main stack pointer initial value in location 0</a:t>
            </a:r>
          </a:p>
          <a:p>
            <a:pPr lvl="1"/>
            <a:r>
              <a:rPr lang="en-US" sz="1400" noProof="0" dirty="0" smtClean="0"/>
              <a:t>Set up by hardware during Reset</a:t>
            </a:r>
          </a:p>
          <a:p>
            <a:pPr>
              <a:spcBef>
                <a:spcPts val="0"/>
              </a:spcBef>
            </a:pPr>
            <a:r>
              <a:rPr lang="en-US" sz="1600" noProof="0" dirty="0" smtClean="0"/>
              <a:t>Vector Table can not be relocated</a:t>
            </a:r>
          </a:p>
          <a:p>
            <a:pPr lvl="1"/>
            <a:r>
              <a:rPr lang="en-US" sz="1400" noProof="0" dirty="0" smtClean="0"/>
              <a:t>The vector table is always seen at address 0x00000000,</a:t>
            </a:r>
          </a:p>
          <a:p>
            <a:pPr lvl="1"/>
            <a:r>
              <a:rPr lang="en-US" sz="1400" noProof="0" dirty="0" smtClean="0"/>
              <a:t>Different Boot option or memory remap function, allow user to alias at this direction, SRAM, FLASH or System Memory</a:t>
            </a:r>
          </a:p>
        </p:txBody>
      </p:sp>
      <p:graphicFrame>
        <p:nvGraphicFramePr>
          <p:cNvPr id="100410" name="Group 58"/>
          <p:cNvGraphicFramePr>
            <a:graphicFrameLocks noGrp="1"/>
          </p:cNvGraphicFramePr>
          <p:nvPr/>
        </p:nvGraphicFramePr>
        <p:xfrm>
          <a:off x="5487988" y="1204913"/>
          <a:ext cx="3187700" cy="3307080"/>
        </p:xfrm>
        <a:graphic>
          <a:graphicData uri="http://schemas.openxmlformats.org/drawingml/2006/table">
            <a:tbl>
              <a:tblPr/>
              <a:tblGrid>
                <a:gridCol w="1114425"/>
                <a:gridCol w="2073275"/>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i="0" u="none" strike="noStrike" cap="none" normalizeH="0" baseline="0" dirty="0" smtClean="0">
                          <a:ln>
                            <a:noFill/>
                          </a:ln>
                          <a:solidFill>
                            <a:schemeClr val="bg1"/>
                          </a:solidFill>
                          <a:effectLst/>
                          <a:latin typeface="Verdana" pitchFamily="34" charset="0"/>
                        </a:rPr>
                        <a:t>Address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i="0" u="none" strike="noStrike" cap="none" normalizeH="0" baseline="0" smtClean="0">
                          <a:ln>
                            <a:noFill/>
                          </a:ln>
                          <a:solidFill>
                            <a:schemeClr val="bg1"/>
                          </a:solidFill>
                          <a:effectLst/>
                          <a:latin typeface="Verdana" pitchFamily="34" charset="0"/>
                        </a:rPr>
                        <a:t>Vector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FF"/>
                    </a:solid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0x00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Initial Main SP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0x04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Reset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0x08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NMI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0x0C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Hard Fault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Verdana" pitchFamily="34" charset="0"/>
                        </a:rPr>
                        <a:t>0x10-0x28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bg2"/>
                          </a:solidFill>
                          <a:effectLst/>
                          <a:latin typeface="Verdana" pitchFamily="34" charset="0"/>
                        </a:rPr>
                        <a:t>Reserved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0x2C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SVCall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Verdana" pitchFamily="34" charset="0"/>
                        </a:rPr>
                        <a:t>0x30-0x34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2"/>
                          </a:solidFill>
                          <a:effectLst/>
                          <a:latin typeface="Verdana" pitchFamily="34" charset="0"/>
                        </a:rPr>
                        <a:t>Reserved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0x38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PendSV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0x3C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Systick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40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IRQ0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rPr>
                        <a:t>More IRQs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Slide Number Placeholder 3"/>
          <p:cNvSpPr>
            <a:spLocks noGrp="1"/>
          </p:cNvSpPr>
          <p:nvPr>
            <p:ph type="sldNum" sz="quarter" idx="12"/>
          </p:nvPr>
        </p:nvSpPr>
        <p:spPr/>
        <p:txBody>
          <a:bodyPr/>
          <a:lstStyle/>
          <a:p>
            <a:fld id="{5B31B9E4-8E4D-4C86-BFD7-412B282B373B}" type="slidenum">
              <a:rPr lang="fr-FR" smtClean="0"/>
              <a:pPr/>
              <a:t>62</a:t>
            </a:fld>
            <a:endParaRPr lang="fr-FR" dirty="0"/>
          </a:p>
        </p:txBody>
      </p:sp>
    </p:spTree>
    <p:extLst>
      <p:ext uri="{BB962C8B-B14F-4D97-AF65-F5344CB8AC3E}">
        <p14:creationId xmlns:p14="http://schemas.microsoft.com/office/powerpoint/2010/main" val="10752697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Debug System Overview</a:t>
            </a:r>
            <a:endParaRPr lang="en-US" sz="2700" dirty="0" smtClean="0"/>
          </a:p>
        </p:txBody>
      </p:sp>
    </p:spTree>
    <p:extLst>
      <p:ext uri="{BB962C8B-B14F-4D97-AF65-F5344CB8AC3E}">
        <p14:creationId xmlns:p14="http://schemas.microsoft.com/office/powerpoint/2010/main" val="426821419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adpis 2"/>
          <p:cNvSpPr>
            <a:spLocks noGrp="1"/>
          </p:cNvSpPr>
          <p:nvPr>
            <p:ph type="title"/>
          </p:nvPr>
        </p:nvSpPr>
        <p:spPr/>
        <p:txBody>
          <a:bodyPr/>
          <a:lstStyle/>
          <a:p>
            <a:r>
              <a:rPr lang="en-US" dirty="0" smtClean="0"/>
              <a:t>Debug subsystem</a:t>
            </a:r>
            <a:endParaRPr lang="cs-CZ" dirty="0"/>
          </a:p>
        </p:txBody>
      </p:sp>
      <p:sp>
        <p:nvSpPr>
          <p:cNvPr id="4" name="Zástupný symbol pro obsah 3"/>
          <p:cNvSpPr>
            <a:spLocks noGrp="1"/>
          </p:cNvSpPr>
          <p:nvPr>
            <p:ph idx="1"/>
          </p:nvPr>
        </p:nvSpPr>
        <p:spPr>
          <a:xfrm>
            <a:off x="457200" y="1277496"/>
            <a:ext cx="5194920" cy="4401205"/>
          </a:xfrm>
        </p:spPr>
        <p:txBody>
          <a:bodyPr/>
          <a:lstStyle/>
          <a:p>
            <a:pPr marL="431800" indent="-342900" eaLnBrk="0" fontAlgn="ctr" hangingPunct="0">
              <a:spcBef>
                <a:spcPct val="25000"/>
              </a:spcBef>
              <a:buClr>
                <a:srgbClr val="128CAB"/>
              </a:buClr>
              <a:buSzPct val="125000"/>
              <a:defRPr/>
            </a:pPr>
            <a:r>
              <a:rPr lang="en-GB" b="1" kern="0" dirty="0">
                <a:latin typeface="Arial"/>
              </a:rPr>
              <a:t>Breakpoint Unit (BPU)</a:t>
            </a:r>
          </a:p>
          <a:p>
            <a:pPr marL="876300" lvl="1" indent="-342900" eaLnBrk="0" fontAlgn="ctr" hangingPunct="0">
              <a:spcBef>
                <a:spcPct val="25000"/>
              </a:spcBef>
              <a:buClr>
                <a:srgbClr val="128CAB"/>
              </a:buClr>
              <a:buSzPct val="125000"/>
              <a:defRPr/>
            </a:pPr>
            <a:r>
              <a:rPr lang="en-GB" sz="1800" kern="0" dirty="0">
                <a:latin typeface="Arial"/>
              </a:rPr>
              <a:t>Instruction Comparison</a:t>
            </a:r>
          </a:p>
          <a:p>
            <a:pPr marL="819150" lvl="1" indent="-285750" eaLnBrk="0" fontAlgn="ctr" hangingPunct="0">
              <a:spcBef>
                <a:spcPct val="25000"/>
              </a:spcBef>
              <a:buClr>
                <a:srgbClr val="128CAB"/>
              </a:buClr>
              <a:buSzPct val="125000"/>
              <a:defRPr/>
            </a:pPr>
            <a:endParaRPr lang="en-GB" sz="1400" kern="0" dirty="0">
              <a:latin typeface="Arial"/>
            </a:endParaRPr>
          </a:p>
          <a:p>
            <a:pPr marL="431800" indent="-342900" eaLnBrk="0" fontAlgn="ctr" hangingPunct="0">
              <a:spcBef>
                <a:spcPct val="25000"/>
              </a:spcBef>
              <a:buClr>
                <a:srgbClr val="128CAB"/>
              </a:buClr>
              <a:buSzPct val="125000"/>
              <a:defRPr/>
            </a:pPr>
            <a:r>
              <a:rPr lang="en-GB" b="1" kern="0" dirty="0">
                <a:latin typeface="Arial"/>
              </a:rPr>
              <a:t>Data </a:t>
            </a:r>
            <a:r>
              <a:rPr lang="en-GB" b="1" kern="0" dirty="0" err="1">
                <a:latin typeface="Arial"/>
              </a:rPr>
              <a:t>Watchpoint</a:t>
            </a:r>
            <a:r>
              <a:rPr lang="en-GB" b="1" kern="0" dirty="0">
                <a:latin typeface="Arial"/>
              </a:rPr>
              <a:t> (DWT)</a:t>
            </a:r>
          </a:p>
          <a:p>
            <a:pPr marL="876300" lvl="1" indent="-342900" eaLnBrk="0" fontAlgn="ctr" hangingPunct="0">
              <a:spcBef>
                <a:spcPct val="25000"/>
              </a:spcBef>
              <a:buClr>
                <a:srgbClr val="128CAB"/>
              </a:buClr>
              <a:buSzPct val="125000"/>
              <a:defRPr/>
            </a:pPr>
            <a:r>
              <a:rPr lang="en-GB" sz="1800" kern="0" dirty="0">
                <a:latin typeface="Arial"/>
              </a:rPr>
              <a:t>Data Comparison</a:t>
            </a:r>
          </a:p>
          <a:p>
            <a:pPr marL="876300" lvl="1" indent="-342900" eaLnBrk="0" fontAlgn="ctr" hangingPunct="0">
              <a:spcBef>
                <a:spcPct val="25000"/>
              </a:spcBef>
              <a:buClr>
                <a:srgbClr val="128CAB"/>
              </a:buClr>
              <a:buSzPct val="125000"/>
              <a:defRPr/>
            </a:pPr>
            <a:endParaRPr lang="en-GB" sz="1800" kern="0" dirty="0">
              <a:latin typeface="Arial"/>
            </a:endParaRPr>
          </a:p>
          <a:p>
            <a:pPr marL="431800" indent="-342900" eaLnBrk="0" fontAlgn="ctr" hangingPunct="0">
              <a:spcBef>
                <a:spcPct val="25000"/>
              </a:spcBef>
              <a:buClr>
                <a:srgbClr val="128CAB"/>
              </a:buClr>
              <a:buSzPct val="125000"/>
              <a:defRPr/>
            </a:pPr>
            <a:r>
              <a:rPr lang="en-GB" b="1" kern="0" dirty="0">
                <a:latin typeface="Arial"/>
              </a:rPr>
              <a:t>Debug Access Port (DAP)</a:t>
            </a:r>
          </a:p>
          <a:p>
            <a:pPr marL="876300" lvl="1" indent="-342900" eaLnBrk="0" fontAlgn="ctr" hangingPunct="0">
              <a:spcBef>
                <a:spcPct val="25000"/>
              </a:spcBef>
              <a:buClr>
                <a:srgbClr val="128CAB"/>
              </a:buClr>
              <a:buSzPct val="125000"/>
              <a:defRPr/>
            </a:pPr>
            <a:r>
              <a:rPr lang="en-GB" sz="1800" kern="0" dirty="0">
                <a:latin typeface="Arial"/>
              </a:rPr>
              <a:t>Background access to all </a:t>
            </a:r>
            <a:r>
              <a:rPr lang="en-GB" sz="1800" kern="0" dirty="0" smtClean="0">
                <a:latin typeface="Arial"/>
              </a:rPr>
              <a:t>memory and </a:t>
            </a:r>
            <a:r>
              <a:rPr lang="en-GB" sz="1800" kern="0" dirty="0">
                <a:latin typeface="Arial"/>
              </a:rPr>
              <a:t>registers</a:t>
            </a:r>
          </a:p>
          <a:p>
            <a:pPr marL="876300" lvl="1" indent="-342900" eaLnBrk="0" fontAlgn="ctr" hangingPunct="0">
              <a:spcBef>
                <a:spcPct val="25000"/>
              </a:spcBef>
              <a:buClr>
                <a:srgbClr val="128CAB"/>
              </a:buClr>
              <a:buSzPct val="125000"/>
              <a:defRPr/>
            </a:pPr>
            <a:r>
              <a:rPr lang="en-GB" sz="1800" kern="0" dirty="0">
                <a:latin typeface="Arial"/>
              </a:rPr>
              <a:t>Interface to outside debug host via SWD</a:t>
            </a:r>
          </a:p>
          <a:p>
            <a:endParaRPr lang="cs-CZ" dirty="0"/>
          </a:p>
        </p:txBody>
      </p:sp>
      <p:grpSp>
        <p:nvGrpSpPr>
          <p:cNvPr id="6" name="Group 58"/>
          <p:cNvGrpSpPr/>
          <p:nvPr/>
        </p:nvGrpSpPr>
        <p:grpSpPr>
          <a:xfrm>
            <a:off x="4391980" y="1880828"/>
            <a:ext cx="4032448" cy="4536504"/>
            <a:chOff x="4391980" y="1088740"/>
            <a:chExt cx="4032448" cy="4536504"/>
          </a:xfrm>
        </p:grpSpPr>
        <p:sp>
          <p:nvSpPr>
            <p:cNvPr id="7" name="Rounded Rectangle 40"/>
            <p:cNvSpPr/>
            <p:nvPr/>
          </p:nvSpPr>
          <p:spPr bwMode="auto">
            <a:xfrm>
              <a:off x="5544108" y="1088740"/>
              <a:ext cx="2808312" cy="2196244"/>
            </a:xfrm>
            <a:prstGeom prst="round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sp>
          <p:nvSpPr>
            <p:cNvPr id="8" name="Rounded Rectangle 6"/>
            <p:cNvSpPr/>
            <p:nvPr/>
          </p:nvSpPr>
          <p:spPr bwMode="auto">
            <a:xfrm>
              <a:off x="6804248" y="2492896"/>
              <a:ext cx="1152128" cy="756084"/>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sp>
          <p:nvSpPr>
            <p:cNvPr id="9" name="Rounded Rectangle 7"/>
            <p:cNvSpPr/>
            <p:nvPr/>
          </p:nvSpPr>
          <p:spPr bwMode="auto">
            <a:xfrm>
              <a:off x="5652120" y="2672916"/>
              <a:ext cx="792088" cy="468052"/>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sp>
          <p:nvSpPr>
            <p:cNvPr id="10" name="TextBox 8"/>
            <p:cNvSpPr txBox="1"/>
            <p:nvPr/>
          </p:nvSpPr>
          <p:spPr>
            <a:xfrm>
              <a:off x="6840252" y="2564904"/>
              <a:ext cx="1080120" cy="646331"/>
            </a:xfrm>
            <a:prstGeom prst="rect">
              <a:avLst/>
            </a:prstGeom>
            <a:noFill/>
          </p:spPr>
          <p:txBody>
            <a:bodyPr wrap="square" rtlCol="0">
              <a:spAutoFit/>
            </a:bodyPr>
            <a:lstStyle/>
            <a:p>
              <a:pPr algn="ctr"/>
              <a:r>
                <a:rPr lang="en-GB" b="1" dirty="0" smtClean="0">
                  <a:solidFill>
                    <a:schemeClr val="bg1"/>
                  </a:solidFill>
                </a:rPr>
                <a:t>M0  Core</a:t>
              </a:r>
              <a:endParaRPr lang="en-GB" b="1" dirty="0">
                <a:solidFill>
                  <a:schemeClr val="bg1"/>
                </a:solidFill>
              </a:endParaRPr>
            </a:p>
          </p:txBody>
        </p:sp>
        <p:sp>
          <p:nvSpPr>
            <p:cNvPr id="11" name="TextBox 9"/>
            <p:cNvSpPr txBox="1"/>
            <p:nvPr/>
          </p:nvSpPr>
          <p:spPr>
            <a:xfrm>
              <a:off x="5508104" y="2717304"/>
              <a:ext cx="1080120" cy="369332"/>
            </a:xfrm>
            <a:prstGeom prst="rect">
              <a:avLst/>
            </a:prstGeom>
            <a:noFill/>
          </p:spPr>
          <p:txBody>
            <a:bodyPr wrap="square" rtlCol="0">
              <a:spAutoFit/>
            </a:bodyPr>
            <a:lstStyle/>
            <a:p>
              <a:pPr algn="ctr"/>
              <a:r>
                <a:rPr lang="en-GB" b="1" dirty="0" smtClean="0">
                  <a:solidFill>
                    <a:schemeClr val="bg1"/>
                  </a:solidFill>
                </a:rPr>
                <a:t>BUS</a:t>
              </a:r>
              <a:endParaRPr lang="en-GB" b="1" dirty="0">
                <a:solidFill>
                  <a:schemeClr val="bg1"/>
                </a:solidFill>
              </a:endParaRPr>
            </a:p>
          </p:txBody>
        </p:sp>
        <p:sp>
          <p:nvSpPr>
            <p:cNvPr id="12" name="Rounded Rectangle 10"/>
            <p:cNvSpPr/>
            <p:nvPr/>
          </p:nvSpPr>
          <p:spPr bwMode="auto">
            <a:xfrm>
              <a:off x="7452320" y="1196752"/>
              <a:ext cx="792088" cy="468052"/>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sp>
          <p:nvSpPr>
            <p:cNvPr id="13" name="TextBox 11"/>
            <p:cNvSpPr txBox="1"/>
            <p:nvPr/>
          </p:nvSpPr>
          <p:spPr>
            <a:xfrm>
              <a:off x="7308304" y="1241140"/>
              <a:ext cx="1080120" cy="369332"/>
            </a:xfrm>
            <a:prstGeom prst="rect">
              <a:avLst/>
            </a:prstGeom>
            <a:noFill/>
          </p:spPr>
          <p:txBody>
            <a:bodyPr wrap="square" rtlCol="0">
              <a:spAutoFit/>
            </a:bodyPr>
            <a:lstStyle/>
            <a:p>
              <a:pPr algn="ctr"/>
              <a:r>
                <a:rPr lang="en-GB" b="1" dirty="0" smtClean="0">
                  <a:solidFill>
                    <a:schemeClr val="bg1"/>
                  </a:solidFill>
                </a:rPr>
                <a:t>BPU</a:t>
              </a:r>
              <a:endParaRPr lang="en-GB" b="1" dirty="0">
                <a:solidFill>
                  <a:schemeClr val="bg1"/>
                </a:solidFill>
              </a:endParaRPr>
            </a:p>
          </p:txBody>
        </p:sp>
        <p:sp>
          <p:nvSpPr>
            <p:cNvPr id="14" name="Rounded Rectangle 12"/>
            <p:cNvSpPr/>
            <p:nvPr/>
          </p:nvSpPr>
          <p:spPr bwMode="auto">
            <a:xfrm>
              <a:off x="7452320" y="1736812"/>
              <a:ext cx="792088" cy="468052"/>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sp>
          <p:nvSpPr>
            <p:cNvPr id="15" name="TextBox 13"/>
            <p:cNvSpPr txBox="1"/>
            <p:nvPr/>
          </p:nvSpPr>
          <p:spPr>
            <a:xfrm>
              <a:off x="7308304" y="1781200"/>
              <a:ext cx="1080120" cy="369332"/>
            </a:xfrm>
            <a:prstGeom prst="rect">
              <a:avLst/>
            </a:prstGeom>
            <a:noFill/>
          </p:spPr>
          <p:txBody>
            <a:bodyPr wrap="square" rtlCol="0">
              <a:spAutoFit/>
            </a:bodyPr>
            <a:lstStyle/>
            <a:p>
              <a:pPr algn="ctr"/>
              <a:r>
                <a:rPr lang="en-GB" b="1" dirty="0" smtClean="0">
                  <a:solidFill>
                    <a:schemeClr val="bg1"/>
                  </a:solidFill>
                </a:rPr>
                <a:t>DWT</a:t>
              </a:r>
              <a:endParaRPr lang="en-GB" b="1" dirty="0">
                <a:solidFill>
                  <a:schemeClr val="bg1"/>
                </a:solidFill>
              </a:endParaRPr>
            </a:p>
          </p:txBody>
        </p:sp>
        <p:cxnSp>
          <p:nvCxnSpPr>
            <p:cNvPr id="16" name="Straight Connector 15"/>
            <p:cNvCxnSpPr/>
            <p:nvPr/>
          </p:nvCxnSpPr>
          <p:spPr bwMode="auto">
            <a:xfrm flipV="1">
              <a:off x="7128284" y="1448780"/>
              <a:ext cx="0" cy="1044116"/>
            </a:xfrm>
            <a:prstGeom prst="line">
              <a:avLst/>
            </a:prstGeom>
            <a:noFill/>
            <a:ln w="19050" cap="flat" cmpd="sng" algn="ctr">
              <a:solidFill>
                <a:schemeClr val="tx1"/>
              </a:solidFill>
              <a:prstDash val="solid"/>
              <a:round/>
              <a:headEnd type="none" w="med" len="med"/>
              <a:tailEnd type="none" w="med" len="med"/>
            </a:ln>
            <a:effectLst/>
          </p:spPr>
        </p:cxnSp>
        <p:cxnSp>
          <p:nvCxnSpPr>
            <p:cNvPr id="17" name="Straight Connector 17"/>
            <p:cNvCxnSpPr/>
            <p:nvPr/>
          </p:nvCxnSpPr>
          <p:spPr bwMode="auto">
            <a:xfrm>
              <a:off x="7128284" y="1448780"/>
              <a:ext cx="324036" cy="0"/>
            </a:xfrm>
            <a:prstGeom prst="line">
              <a:avLst/>
            </a:prstGeom>
            <a:noFill/>
            <a:ln w="19050" cap="flat" cmpd="sng" algn="ctr">
              <a:solidFill>
                <a:schemeClr val="tx1"/>
              </a:solidFill>
              <a:prstDash val="solid"/>
              <a:round/>
              <a:headEnd type="none" w="med" len="med"/>
              <a:tailEnd type="none" w="med" len="med"/>
            </a:ln>
            <a:effectLst/>
          </p:spPr>
        </p:cxnSp>
        <p:cxnSp>
          <p:nvCxnSpPr>
            <p:cNvPr id="18" name="Straight Connector 18"/>
            <p:cNvCxnSpPr/>
            <p:nvPr/>
          </p:nvCxnSpPr>
          <p:spPr bwMode="auto">
            <a:xfrm>
              <a:off x="7128284" y="1952836"/>
              <a:ext cx="324036" cy="0"/>
            </a:xfrm>
            <a:prstGeom prst="line">
              <a:avLst/>
            </a:prstGeom>
            <a:noFill/>
            <a:ln w="19050" cap="flat" cmpd="sng" algn="ctr">
              <a:solidFill>
                <a:schemeClr val="tx1"/>
              </a:solidFill>
              <a:prstDash val="solid"/>
              <a:round/>
              <a:headEnd type="none" w="med" len="med"/>
              <a:tailEnd type="none" w="med" len="med"/>
            </a:ln>
            <a:effectLst/>
          </p:spPr>
        </p:cxnSp>
        <p:cxnSp>
          <p:nvCxnSpPr>
            <p:cNvPr id="19" name="Straight Connector 19"/>
            <p:cNvCxnSpPr/>
            <p:nvPr/>
          </p:nvCxnSpPr>
          <p:spPr bwMode="auto">
            <a:xfrm>
              <a:off x="6444208" y="2888940"/>
              <a:ext cx="360040" cy="0"/>
            </a:xfrm>
            <a:prstGeom prst="line">
              <a:avLst/>
            </a:prstGeom>
            <a:noFill/>
            <a:ln w="19050" cap="flat" cmpd="sng" algn="ctr">
              <a:solidFill>
                <a:schemeClr val="tx1"/>
              </a:solidFill>
              <a:prstDash val="solid"/>
              <a:round/>
              <a:headEnd type="none" w="med" len="med"/>
              <a:tailEnd type="none" w="med" len="med"/>
            </a:ln>
            <a:effectLst/>
          </p:spPr>
        </p:cxnSp>
        <p:cxnSp>
          <p:nvCxnSpPr>
            <p:cNvPr id="20" name="Straight Connector 23"/>
            <p:cNvCxnSpPr/>
            <p:nvPr/>
          </p:nvCxnSpPr>
          <p:spPr bwMode="auto">
            <a:xfrm>
              <a:off x="5328084" y="1736812"/>
              <a:ext cx="1800200" cy="0"/>
            </a:xfrm>
            <a:prstGeom prst="line">
              <a:avLst/>
            </a:prstGeom>
            <a:noFill/>
            <a:ln w="19050" cap="flat" cmpd="sng" algn="ctr">
              <a:solidFill>
                <a:schemeClr val="tx1"/>
              </a:solidFill>
              <a:prstDash val="solid"/>
              <a:round/>
              <a:headEnd type="none" w="med" len="med"/>
              <a:tailEnd type="none" w="med" len="med"/>
            </a:ln>
            <a:effectLst/>
          </p:spPr>
        </p:cxnSp>
        <p:grpSp>
          <p:nvGrpSpPr>
            <p:cNvPr id="21" name="Group 27"/>
            <p:cNvGrpSpPr/>
            <p:nvPr/>
          </p:nvGrpSpPr>
          <p:grpSpPr>
            <a:xfrm>
              <a:off x="4391980" y="1520788"/>
              <a:ext cx="1080120" cy="468052"/>
              <a:chOff x="-3528900" y="1952836"/>
              <a:chExt cx="1080120" cy="468052"/>
            </a:xfrm>
          </p:grpSpPr>
          <p:sp>
            <p:nvSpPr>
              <p:cNvPr id="37" name="Rounded Rectangle 25"/>
              <p:cNvSpPr/>
              <p:nvPr/>
            </p:nvSpPr>
            <p:spPr bwMode="auto">
              <a:xfrm>
                <a:off x="-3384884" y="1952836"/>
                <a:ext cx="792088" cy="468052"/>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sp>
            <p:nvSpPr>
              <p:cNvPr id="38" name="TextBox 26"/>
              <p:cNvSpPr txBox="1"/>
              <p:nvPr/>
            </p:nvSpPr>
            <p:spPr>
              <a:xfrm>
                <a:off x="-3528900" y="1979548"/>
                <a:ext cx="1080120" cy="369332"/>
              </a:xfrm>
              <a:prstGeom prst="rect">
                <a:avLst/>
              </a:prstGeom>
              <a:noFill/>
            </p:spPr>
            <p:txBody>
              <a:bodyPr wrap="square" rtlCol="0">
                <a:spAutoFit/>
              </a:bodyPr>
              <a:lstStyle/>
              <a:p>
                <a:pPr algn="ctr"/>
                <a:r>
                  <a:rPr lang="en-GB" b="1" dirty="0" smtClean="0">
                    <a:solidFill>
                      <a:schemeClr val="bg1"/>
                    </a:solidFill>
                  </a:rPr>
                  <a:t>DAP</a:t>
                </a:r>
                <a:endParaRPr lang="en-GB" b="1" dirty="0">
                  <a:solidFill>
                    <a:schemeClr val="bg1"/>
                  </a:solidFill>
                </a:endParaRPr>
              </a:p>
            </p:txBody>
          </p:sp>
        </p:grpSp>
        <p:cxnSp>
          <p:nvCxnSpPr>
            <p:cNvPr id="22" name="Straight Connector 29"/>
            <p:cNvCxnSpPr/>
            <p:nvPr/>
          </p:nvCxnSpPr>
          <p:spPr bwMode="auto">
            <a:xfrm flipV="1">
              <a:off x="6048164" y="1736812"/>
              <a:ext cx="0" cy="936104"/>
            </a:xfrm>
            <a:prstGeom prst="line">
              <a:avLst/>
            </a:prstGeom>
            <a:noFill/>
            <a:ln w="19050" cap="flat" cmpd="sng" algn="ctr">
              <a:solidFill>
                <a:schemeClr val="tx1"/>
              </a:solidFill>
              <a:prstDash val="solid"/>
              <a:round/>
              <a:headEnd type="none" w="med" len="med"/>
              <a:tailEnd type="none" w="med" len="med"/>
            </a:ln>
            <a:effectLst/>
          </p:spPr>
        </p:cxnSp>
        <p:cxnSp>
          <p:nvCxnSpPr>
            <p:cNvPr id="23" name="Straight Connector 31"/>
            <p:cNvCxnSpPr/>
            <p:nvPr/>
          </p:nvCxnSpPr>
          <p:spPr bwMode="auto">
            <a:xfrm flipV="1">
              <a:off x="6048164" y="3140968"/>
              <a:ext cx="0" cy="2250250"/>
            </a:xfrm>
            <a:prstGeom prst="line">
              <a:avLst/>
            </a:prstGeom>
            <a:noFill/>
            <a:ln w="19050" cap="flat" cmpd="sng" algn="ctr">
              <a:solidFill>
                <a:schemeClr val="tx1"/>
              </a:solidFill>
              <a:prstDash val="solid"/>
              <a:round/>
              <a:headEnd type="none" w="med" len="med"/>
              <a:tailEnd type="none" w="med" len="med"/>
            </a:ln>
            <a:effectLst/>
          </p:spPr>
        </p:cxnSp>
        <p:sp>
          <p:nvSpPr>
            <p:cNvPr id="24" name="TextBox 42"/>
            <p:cNvSpPr txBox="1"/>
            <p:nvPr/>
          </p:nvSpPr>
          <p:spPr>
            <a:xfrm>
              <a:off x="5652120" y="1268760"/>
              <a:ext cx="1368152" cy="369332"/>
            </a:xfrm>
            <a:prstGeom prst="rect">
              <a:avLst/>
            </a:prstGeom>
            <a:noFill/>
          </p:spPr>
          <p:txBody>
            <a:bodyPr wrap="square" rtlCol="0">
              <a:spAutoFit/>
            </a:bodyPr>
            <a:lstStyle/>
            <a:p>
              <a:r>
                <a:rPr lang="en-GB" b="1" dirty="0" smtClean="0"/>
                <a:t>Cortex-M0</a:t>
              </a:r>
              <a:endParaRPr lang="en-GB" b="1" dirty="0"/>
            </a:p>
          </p:txBody>
        </p:sp>
        <p:grpSp>
          <p:nvGrpSpPr>
            <p:cNvPr id="25" name="Group 43"/>
            <p:cNvGrpSpPr/>
            <p:nvPr/>
          </p:nvGrpSpPr>
          <p:grpSpPr>
            <a:xfrm>
              <a:off x="6516216" y="3465004"/>
              <a:ext cx="1080120" cy="468052"/>
              <a:chOff x="-3528900" y="1952836"/>
              <a:chExt cx="1080120" cy="468052"/>
            </a:xfrm>
            <a:solidFill>
              <a:schemeClr val="accent5">
                <a:lumMod val="60000"/>
                <a:lumOff val="40000"/>
              </a:schemeClr>
            </a:solidFill>
          </p:grpSpPr>
          <p:sp>
            <p:nvSpPr>
              <p:cNvPr id="35" name="Rounded Rectangle 44"/>
              <p:cNvSpPr/>
              <p:nvPr/>
            </p:nvSpPr>
            <p:spPr bwMode="auto">
              <a:xfrm>
                <a:off x="-3384884" y="1952836"/>
                <a:ext cx="792088" cy="468052"/>
              </a:xfrm>
              <a:prstGeom prst="roundRect">
                <a:avLst/>
              </a:prstGeom>
              <a:grp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sp>
            <p:nvSpPr>
              <p:cNvPr id="36" name="TextBox 45"/>
              <p:cNvSpPr txBox="1"/>
              <p:nvPr/>
            </p:nvSpPr>
            <p:spPr>
              <a:xfrm>
                <a:off x="-3528900" y="1979548"/>
                <a:ext cx="1080120" cy="369332"/>
              </a:xfrm>
              <a:prstGeom prst="rect">
                <a:avLst/>
              </a:prstGeom>
              <a:noFill/>
            </p:spPr>
            <p:txBody>
              <a:bodyPr wrap="square" rtlCol="0">
                <a:spAutoFit/>
              </a:bodyPr>
              <a:lstStyle/>
              <a:p>
                <a:pPr algn="ctr"/>
                <a:r>
                  <a:rPr lang="en-GB" b="1" dirty="0" smtClean="0"/>
                  <a:t>ROM</a:t>
                </a:r>
                <a:endParaRPr lang="en-GB" b="1" dirty="0"/>
              </a:p>
            </p:txBody>
          </p:sp>
        </p:grpSp>
        <p:grpSp>
          <p:nvGrpSpPr>
            <p:cNvPr id="26" name="Group 46"/>
            <p:cNvGrpSpPr/>
            <p:nvPr/>
          </p:nvGrpSpPr>
          <p:grpSpPr>
            <a:xfrm>
              <a:off x="6516216" y="4005064"/>
              <a:ext cx="1080120" cy="468052"/>
              <a:chOff x="-3528900" y="1952836"/>
              <a:chExt cx="1080120" cy="468052"/>
            </a:xfrm>
            <a:solidFill>
              <a:schemeClr val="accent5">
                <a:lumMod val="60000"/>
                <a:lumOff val="40000"/>
              </a:schemeClr>
            </a:solidFill>
          </p:grpSpPr>
          <p:sp>
            <p:nvSpPr>
              <p:cNvPr id="33" name="Rounded Rectangle 47"/>
              <p:cNvSpPr/>
              <p:nvPr/>
            </p:nvSpPr>
            <p:spPr bwMode="auto">
              <a:xfrm>
                <a:off x="-3384884" y="1952836"/>
                <a:ext cx="792088" cy="468052"/>
              </a:xfrm>
              <a:prstGeom prst="roundRect">
                <a:avLst/>
              </a:prstGeom>
              <a:grp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sp>
            <p:nvSpPr>
              <p:cNvPr id="34" name="TextBox 48"/>
              <p:cNvSpPr txBox="1"/>
              <p:nvPr/>
            </p:nvSpPr>
            <p:spPr>
              <a:xfrm>
                <a:off x="-3528900" y="1979548"/>
                <a:ext cx="1080120" cy="369332"/>
              </a:xfrm>
              <a:prstGeom prst="rect">
                <a:avLst/>
              </a:prstGeom>
              <a:noFill/>
            </p:spPr>
            <p:txBody>
              <a:bodyPr wrap="square" rtlCol="0">
                <a:spAutoFit/>
              </a:bodyPr>
              <a:lstStyle/>
              <a:p>
                <a:pPr algn="ctr"/>
                <a:r>
                  <a:rPr lang="en-GB" b="1" dirty="0" smtClean="0"/>
                  <a:t>SRAM</a:t>
                </a:r>
                <a:endParaRPr lang="en-GB" b="1" dirty="0"/>
              </a:p>
            </p:txBody>
          </p:sp>
        </p:grpSp>
        <p:grpSp>
          <p:nvGrpSpPr>
            <p:cNvPr id="27" name="Group 49"/>
            <p:cNvGrpSpPr/>
            <p:nvPr/>
          </p:nvGrpSpPr>
          <p:grpSpPr>
            <a:xfrm>
              <a:off x="6408204" y="4545124"/>
              <a:ext cx="2016224" cy="1080120"/>
              <a:chOff x="-3528900" y="1952836"/>
              <a:chExt cx="1080120" cy="1080120"/>
            </a:xfrm>
            <a:solidFill>
              <a:schemeClr val="accent5">
                <a:lumMod val="60000"/>
                <a:lumOff val="40000"/>
              </a:schemeClr>
            </a:solidFill>
          </p:grpSpPr>
          <p:sp>
            <p:nvSpPr>
              <p:cNvPr id="31" name="Rounded Rectangle 50"/>
              <p:cNvSpPr/>
              <p:nvPr/>
            </p:nvSpPr>
            <p:spPr bwMode="auto">
              <a:xfrm>
                <a:off x="-3384884" y="1952836"/>
                <a:ext cx="792088" cy="468052"/>
              </a:xfrm>
              <a:prstGeom prst="roundRect">
                <a:avLst/>
              </a:prstGeom>
              <a:grp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smtClean="0">
                  <a:ln>
                    <a:noFill/>
                  </a:ln>
                  <a:solidFill>
                    <a:srgbClr val="000000"/>
                  </a:solidFill>
                  <a:effectLst/>
                  <a:latin typeface="Arial" charset="0"/>
                  <a:ea typeface="MS PGothic" pitchFamily="34" charset="-128"/>
                </a:endParaRPr>
              </a:p>
            </p:txBody>
          </p:sp>
          <p:sp>
            <p:nvSpPr>
              <p:cNvPr id="32" name="TextBox 51"/>
              <p:cNvSpPr txBox="1"/>
              <p:nvPr/>
            </p:nvSpPr>
            <p:spPr>
              <a:xfrm>
                <a:off x="-3528900" y="1979548"/>
                <a:ext cx="1080120" cy="369332"/>
              </a:xfrm>
              <a:prstGeom prst="rect">
                <a:avLst/>
              </a:prstGeom>
              <a:noFill/>
            </p:spPr>
            <p:txBody>
              <a:bodyPr wrap="square" rtlCol="0">
                <a:spAutoFit/>
              </a:bodyPr>
              <a:lstStyle/>
              <a:p>
                <a:pPr algn="ctr"/>
                <a:r>
                  <a:rPr lang="en-GB" b="1" dirty="0" smtClean="0"/>
                  <a:t>Peripherals</a:t>
                </a:r>
                <a:endParaRPr lang="en-GB" b="1" dirty="0"/>
              </a:p>
            </p:txBody>
          </p:sp>
          <p:sp>
            <p:nvSpPr>
              <p:cNvPr id="40" name="Rounded Rectangle 50"/>
              <p:cNvSpPr/>
              <p:nvPr/>
            </p:nvSpPr>
            <p:spPr bwMode="auto">
              <a:xfrm>
                <a:off x="-3384884" y="2564904"/>
                <a:ext cx="792088" cy="468052"/>
              </a:xfrm>
              <a:prstGeom prst="roundRect">
                <a:avLst/>
              </a:prstGeom>
              <a:solidFill>
                <a:schemeClr val="accent2"/>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ea typeface="MS PGothic" pitchFamily="34" charset="-128"/>
                  </a:rPr>
                  <a:t>DBGMCU</a:t>
                </a:r>
              </a:p>
            </p:txBody>
          </p:sp>
        </p:grpSp>
        <p:cxnSp>
          <p:nvCxnSpPr>
            <p:cNvPr id="28" name="Straight Connector 53"/>
            <p:cNvCxnSpPr/>
            <p:nvPr/>
          </p:nvCxnSpPr>
          <p:spPr bwMode="auto">
            <a:xfrm>
              <a:off x="6048164" y="3681028"/>
              <a:ext cx="612068" cy="0"/>
            </a:xfrm>
            <a:prstGeom prst="line">
              <a:avLst/>
            </a:prstGeom>
            <a:noFill/>
            <a:ln w="19050" cap="flat" cmpd="sng" algn="ctr">
              <a:solidFill>
                <a:schemeClr val="tx1"/>
              </a:solidFill>
              <a:prstDash val="solid"/>
              <a:round/>
              <a:headEnd type="none" w="med" len="med"/>
              <a:tailEnd type="none" w="med" len="med"/>
            </a:ln>
            <a:effectLst/>
          </p:spPr>
        </p:cxnSp>
        <p:cxnSp>
          <p:nvCxnSpPr>
            <p:cNvPr id="29" name="Straight Connector 55"/>
            <p:cNvCxnSpPr/>
            <p:nvPr/>
          </p:nvCxnSpPr>
          <p:spPr bwMode="auto">
            <a:xfrm>
              <a:off x="6048164" y="4221088"/>
              <a:ext cx="612068" cy="0"/>
            </a:xfrm>
            <a:prstGeom prst="line">
              <a:avLst/>
            </a:prstGeom>
            <a:noFill/>
            <a:ln w="19050" cap="flat" cmpd="sng" algn="ctr">
              <a:solidFill>
                <a:schemeClr val="tx1"/>
              </a:solidFill>
              <a:prstDash val="solid"/>
              <a:round/>
              <a:headEnd type="none" w="med" len="med"/>
              <a:tailEnd type="none" w="med" len="med"/>
            </a:ln>
            <a:effectLst/>
          </p:spPr>
        </p:cxnSp>
        <p:cxnSp>
          <p:nvCxnSpPr>
            <p:cNvPr id="30" name="Straight Connector 56"/>
            <p:cNvCxnSpPr/>
            <p:nvPr/>
          </p:nvCxnSpPr>
          <p:spPr bwMode="auto">
            <a:xfrm>
              <a:off x="6048164" y="4797152"/>
              <a:ext cx="612068" cy="0"/>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56"/>
            <p:cNvCxnSpPr/>
            <p:nvPr/>
          </p:nvCxnSpPr>
          <p:spPr bwMode="auto">
            <a:xfrm>
              <a:off x="6048164" y="5391218"/>
              <a:ext cx="612068" cy="0"/>
            </a:xfrm>
            <a:prstGeom prst="line">
              <a:avLst/>
            </a:prstGeom>
            <a:noFill/>
            <a:ln w="19050" cap="flat" cmpd="sng" algn="ctr">
              <a:solidFill>
                <a:schemeClr val="tx1"/>
              </a:solidFill>
              <a:prstDash val="solid"/>
              <a:round/>
              <a:headEnd type="none" w="med" len="med"/>
              <a:tailEnd type="none" w="med" len="med"/>
            </a:ln>
            <a:effectLst/>
          </p:spPr>
        </p:cxnSp>
      </p:grpSp>
      <p:pic>
        <p:nvPicPr>
          <p:cNvPr id="39" name="Picture 57" descr="CoreSight_ARM-RGB.jpg"/>
          <p:cNvPicPr>
            <a:picLocks noChangeAspect="1"/>
          </p:cNvPicPr>
          <p:nvPr/>
        </p:nvPicPr>
        <p:blipFill>
          <a:blip r:embed="rId2" cstate="print"/>
          <a:stretch>
            <a:fillRect/>
          </a:stretch>
        </p:blipFill>
        <p:spPr>
          <a:xfrm>
            <a:off x="6048164" y="1049947"/>
            <a:ext cx="1692239" cy="6508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8264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Debug – Main features</a:t>
            </a:r>
            <a:endParaRPr lang="cs-CZ" dirty="0"/>
          </a:p>
        </p:txBody>
      </p:sp>
      <p:sp>
        <p:nvSpPr>
          <p:cNvPr id="3" name="Zástupný symbol pro obsah 2"/>
          <p:cNvSpPr>
            <a:spLocks noGrp="1"/>
          </p:cNvSpPr>
          <p:nvPr>
            <p:ph idx="1"/>
          </p:nvPr>
        </p:nvSpPr>
        <p:spPr>
          <a:xfrm>
            <a:off x="457200" y="1277497"/>
            <a:ext cx="8229600" cy="5319856"/>
          </a:xfrm>
        </p:spPr>
        <p:txBody>
          <a:bodyPr/>
          <a:lstStyle/>
          <a:p>
            <a:r>
              <a:rPr lang="en-US" dirty="0" smtClean="0"/>
              <a:t>Break on instruction fetch (PC comparison) or data access data match</a:t>
            </a:r>
          </a:p>
          <a:p>
            <a:r>
              <a:rPr lang="en-US" dirty="0" smtClean="0">
                <a:solidFill>
                  <a:schemeClr val="accent2"/>
                </a:solidFill>
              </a:rPr>
              <a:t>Serial Wire interface</a:t>
            </a:r>
            <a:r>
              <a:rPr lang="en-US" dirty="0" smtClean="0"/>
              <a:t> (SWD), only two pins</a:t>
            </a:r>
            <a:r>
              <a:rPr lang="cs-CZ" dirty="0" smtClean="0"/>
              <a:t>!</a:t>
            </a:r>
            <a:endParaRPr lang="en-US" dirty="0" smtClean="0"/>
          </a:p>
          <a:p>
            <a:r>
              <a:rPr lang="en-US" dirty="0" smtClean="0"/>
              <a:t>Break point unit (BPU) – </a:t>
            </a:r>
            <a:r>
              <a:rPr lang="en-US" dirty="0" smtClean="0">
                <a:solidFill>
                  <a:schemeClr val="accent2"/>
                </a:solidFill>
              </a:rPr>
              <a:t>4 breakpoints</a:t>
            </a:r>
            <a:endParaRPr lang="cs-CZ" dirty="0" smtClean="0">
              <a:solidFill>
                <a:schemeClr val="accent2"/>
              </a:solidFill>
            </a:endParaRPr>
          </a:p>
          <a:p>
            <a:pPr lvl="1"/>
            <a:r>
              <a:rPr lang="cs-CZ" dirty="0" err="1" smtClean="0"/>
              <a:t>Core</a:t>
            </a:r>
            <a:r>
              <a:rPr lang="cs-CZ" dirty="0" smtClean="0"/>
              <a:t> </a:t>
            </a:r>
            <a:r>
              <a:rPr lang="cs-CZ" dirty="0" err="1" smtClean="0"/>
              <a:t>is</a:t>
            </a:r>
            <a:r>
              <a:rPr lang="cs-CZ" dirty="0" smtClean="0"/>
              <a:t> </a:t>
            </a:r>
            <a:r>
              <a:rPr lang="cs-CZ" dirty="0" err="1" smtClean="0"/>
              <a:t>stopped</a:t>
            </a:r>
            <a:r>
              <a:rPr lang="cs-CZ" dirty="0" smtClean="0"/>
              <a:t> on</a:t>
            </a:r>
            <a:r>
              <a:rPr lang="en-US" dirty="0" smtClean="0"/>
              <a:t> a given</a:t>
            </a:r>
            <a:r>
              <a:rPr lang="cs-CZ" dirty="0" smtClean="0"/>
              <a:t> </a:t>
            </a:r>
            <a:r>
              <a:rPr lang="cs-CZ" dirty="0" err="1" smtClean="0"/>
              <a:t>instruction</a:t>
            </a:r>
            <a:r>
              <a:rPr lang="cs-CZ" dirty="0" smtClean="0"/>
              <a:t> </a:t>
            </a:r>
            <a:r>
              <a:rPr lang="cs-CZ" dirty="0" err="1" smtClean="0"/>
              <a:t>fetch</a:t>
            </a:r>
            <a:endParaRPr lang="en-US" dirty="0" smtClean="0"/>
          </a:p>
          <a:p>
            <a:r>
              <a:rPr lang="en-US" dirty="0" smtClean="0"/>
              <a:t>Data </a:t>
            </a:r>
            <a:r>
              <a:rPr lang="en-US" dirty="0" err="1" smtClean="0"/>
              <a:t>watchpoint</a:t>
            </a:r>
            <a:r>
              <a:rPr lang="en-US" dirty="0" smtClean="0"/>
              <a:t> trigger (DWT) – </a:t>
            </a:r>
            <a:r>
              <a:rPr lang="en-US" dirty="0" smtClean="0">
                <a:solidFill>
                  <a:schemeClr val="accent2"/>
                </a:solidFill>
              </a:rPr>
              <a:t>2 </a:t>
            </a:r>
            <a:r>
              <a:rPr lang="en-US" dirty="0" err="1" smtClean="0">
                <a:solidFill>
                  <a:schemeClr val="accent2"/>
                </a:solidFill>
              </a:rPr>
              <a:t>watchpoints</a:t>
            </a:r>
            <a:endParaRPr lang="en-US" dirty="0" smtClean="0">
              <a:solidFill>
                <a:schemeClr val="accent2"/>
              </a:solidFill>
            </a:endParaRPr>
          </a:p>
          <a:p>
            <a:pPr lvl="1"/>
            <a:r>
              <a:rPr lang="en-US" dirty="0" smtClean="0"/>
              <a:t>data address and PC sampling</a:t>
            </a:r>
          </a:p>
          <a:p>
            <a:r>
              <a:rPr lang="en-US" dirty="0" smtClean="0">
                <a:solidFill>
                  <a:schemeClr val="accent6"/>
                </a:solidFill>
              </a:rPr>
              <a:t>Additional DBGMCU peripheral:</a:t>
            </a:r>
          </a:p>
          <a:p>
            <a:pPr lvl="1"/>
            <a:r>
              <a:rPr lang="en-US" dirty="0" smtClean="0"/>
              <a:t>low-power modes</a:t>
            </a:r>
          </a:p>
          <a:p>
            <a:pPr lvl="1"/>
            <a:r>
              <a:rPr lang="en-US" dirty="0" smtClean="0"/>
              <a:t>timers, watchdog and I</a:t>
            </a:r>
            <a:r>
              <a:rPr lang="en-US" baseline="30000" dirty="0" smtClean="0"/>
              <a:t>2</a:t>
            </a:r>
            <a:r>
              <a:rPr lang="en-US" dirty="0" smtClean="0"/>
              <a:t>C behavior during breakpoint</a:t>
            </a:r>
          </a:p>
          <a:p>
            <a:pPr lvl="1"/>
            <a:r>
              <a:rPr lang="en-US" dirty="0" smtClean="0"/>
              <a:t>device ID code</a:t>
            </a:r>
          </a:p>
          <a:p>
            <a:pPr lvl="1"/>
            <a:endParaRPr lang="cs-CZ" dirty="0" smtClean="0">
              <a:solidFill>
                <a:schemeClr val="accent2"/>
              </a:solidFill>
            </a:endParaRPr>
          </a:p>
          <a:p>
            <a:endParaRPr lang="en-US" dirty="0" smtClean="0">
              <a:solidFill>
                <a:schemeClr val="accent2"/>
              </a:solidFill>
            </a:endParaRPr>
          </a:p>
          <a:p>
            <a:endParaRPr lang="en-US" dirty="0" smtClean="0">
              <a:solidFill>
                <a:schemeClr val="accent2"/>
              </a:solidFill>
            </a:endParaRPr>
          </a:p>
          <a:p>
            <a:endParaRPr lang="en-US" dirty="0" smtClean="0"/>
          </a:p>
          <a:p>
            <a:endParaRPr lang="cs-CZ" dirty="0"/>
          </a:p>
        </p:txBody>
      </p:sp>
      <p:sp>
        <p:nvSpPr>
          <p:cNvPr id="4" name="Zástupný symbol pro číslo snímku 3"/>
          <p:cNvSpPr>
            <a:spLocks noGrp="1"/>
          </p:cNvSpPr>
          <p:nvPr>
            <p:ph type="sldNum" sz="quarter" idx="12"/>
          </p:nvPr>
        </p:nvSpPr>
        <p:spPr/>
        <p:txBody>
          <a:bodyPr/>
          <a:lstStyle/>
          <a:p>
            <a:fld id="{5B31B9E4-8E4D-4C86-BFD7-412B282B373B}" type="slidenum">
              <a:rPr lang="fr-FR" smtClean="0"/>
              <a:pPr/>
              <a:t>65</a:t>
            </a:fld>
            <a:endParaRPr lang="fr-FR" dirty="0"/>
          </a:p>
        </p:txBody>
      </p:sp>
      <p:grpSp>
        <p:nvGrpSpPr>
          <p:cNvPr id="49" name="Skupina 48"/>
          <p:cNvGrpSpPr/>
          <p:nvPr/>
        </p:nvGrpSpPr>
        <p:grpSpPr>
          <a:xfrm>
            <a:off x="6386678" y="1988840"/>
            <a:ext cx="1906879" cy="3083678"/>
            <a:chOff x="6341373" y="1724221"/>
            <a:chExt cx="2479099" cy="4009035"/>
          </a:xfrm>
        </p:grpSpPr>
        <p:sp>
          <p:nvSpPr>
            <p:cNvPr id="10" name="Obdélník 9"/>
            <p:cNvSpPr/>
            <p:nvPr/>
          </p:nvSpPr>
          <p:spPr>
            <a:xfrm>
              <a:off x="7668345" y="1724221"/>
              <a:ext cx="1008112" cy="40090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11" name="Obdélník 10"/>
            <p:cNvSpPr/>
            <p:nvPr/>
          </p:nvSpPr>
          <p:spPr>
            <a:xfrm>
              <a:off x="7308304" y="3140968"/>
              <a:ext cx="360040" cy="360040"/>
            </a:xfrm>
            <a:prstGeom prst="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cs-CZ"/>
            </a:p>
          </p:txBody>
        </p:sp>
        <p:sp>
          <p:nvSpPr>
            <p:cNvPr id="12" name="Obdélník 11"/>
            <p:cNvSpPr/>
            <p:nvPr/>
          </p:nvSpPr>
          <p:spPr>
            <a:xfrm>
              <a:off x="7308304" y="4149080"/>
              <a:ext cx="360040" cy="360040"/>
            </a:xfrm>
            <a:prstGeom prst="rect">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cs-CZ"/>
            </a:p>
          </p:txBody>
        </p:sp>
        <p:cxnSp>
          <p:nvCxnSpPr>
            <p:cNvPr id="14" name="Přímá spojnice 13"/>
            <p:cNvCxnSpPr/>
            <p:nvPr/>
          </p:nvCxnSpPr>
          <p:spPr>
            <a:xfrm>
              <a:off x="7668345" y="1724221"/>
              <a:ext cx="0" cy="4009035"/>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bdélník 14"/>
            <p:cNvSpPr/>
            <p:nvPr/>
          </p:nvSpPr>
          <p:spPr>
            <a:xfrm>
              <a:off x="7308304" y="2132856"/>
              <a:ext cx="360040" cy="360040"/>
            </a:xfrm>
            <a:prstGeom prst="rect">
              <a:avLst/>
            </a:prstGeom>
            <a:solidFill>
              <a:schemeClr val="accent3">
                <a:lumMod val="20000"/>
                <a:lumOff val="80000"/>
                <a:alpha val="19000"/>
              </a:schemeClr>
            </a:solidFill>
            <a:ln>
              <a:solidFill>
                <a:schemeClr val="accent3">
                  <a:shade val="50000"/>
                  <a:alpha val="2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cs-CZ"/>
            </a:p>
          </p:txBody>
        </p:sp>
        <p:sp>
          <p:nvSpPr>
            <p:cNvPr id="16" name="Obdélník 15"/>
            <p:cNvSpPr/>
            <p:nvPr/>
          </p:nvSpPr>
          <p:spPr>
            <a:xfrm>
              <a:off x="7308304" y="5157192"/>
              <a:ext cx="360040" cy="360040"/>
            </a:xfrm>
            <a:prstGeom prst="rect">
              <a:avLst/>
            </a:prstGeom>
            <a:solidFill>
              <a:schemeClr val="accent3">
                <a:lumMod val="20000"/>
                <a:lumOff val="80000"/>
                <a:alpha val="19000"/>
              </a:schemeClr>
            </a:solidFill>
            <a:ln>
              <a:solidFill>
                <a:schemeClr val="accent3">
                  <a:shade val="50000"/>
                  <a:alpha val="2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cs-CZ"/>
            </a:p>
          </p:txBody>
        </p:sp>
        <p:sp>
          <p:nvSpPr>
            <p:cNvPr id="17" name="TextovéPole 16"/>
            <p:cNvSpPr txBox="1"/>
            <p:nvPr/>
          </p:nvSpPr>
          <p:spPr>
            <a:xfrm>
              <a:off x="6341373" y="3140967"/>
              <a:ext cx="919476" cy="360121"/>
            </a:xfrm>
            <a:prstGeom prst="rect">
              <a:avLst/>
            </a:prstGeom>
            <a:noFill/>
          </p:spPr>
          <p:txBody>
            <a:bodyPr wrap="none" rtlCol="0">
              <a:spAutoFit/>
            </a:bodyPr>
            <a:lstStyle/>
            <a:p>
              <a:r>
                <a:rPr lang="en-US" sz="1200" dirty="0" smtClean="0"/>
                <a:t>SWDIO</a:t>
              </a:r>
              <a:endParaRPr lang="cs-CZ" sz="1200" dirty="0"/>
            </a:p>
          </p:txBody>
        </p:sp>
        <p:sp>
          <p:nvSpPr>
            <p:cNvPr id="18" name="TextovéPole 17"/>
            <p:cNvSpPr txBox="1"/>
            <p:nvPr/>
          </p:nvSpPr>
          <p:spPr>
            <a:xfrm>
              <a:off x="6341373" y="4139788"/>
              <a:ext cx="950737" cy="360121"/>
            </a:xfrm>
            <a:prstGeom prst="rect">
              <a:avLst/>
            </a:prstGeom>
            <a:noFill/>
          </p:spPr>
          <p:txBody>
            <a:bodyPr wrap="none" rtlCol="0">
              <a:spAutoFit/>
            </a:bodyPr>
            <a:lstStyle/>
            <a:p>
              <a:r>
                <a:rPr lang="en-US" sz="1200" dirty="0" smtClean="0"/>
                <a:t>SWCLK</a:t>
              </a:r>
              <a:endParaRPr lang="cs-CZ" sz="1200" dirty="0"/>
            </a:p>
          </p:txBody>
        </p:sp>
        <p:cxnSp>
          <p:nvCxnSpPr>
            <p:cNvPr id="20" name="Přímá spojnice 19"/>
            <p:cNvCxnSpPr>
              <a:stCxn id="11" idx="3"/>
            </p:cNvCxnSpPr>
            <p:nvPr/>
          </p:nvCxnSpPr>
          <p:spPr>
            <a:xfrm>
              <a:off x="7668344" y="3320988"/>
              <a:ext cx="1152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Přímá spojnice 21"/>
            <p:cNvCxnSpPr/>
            <p:nvPr/>
          </p:nvCxnSpPr>
          <p:spPr>
            <a:xfrm>
              <a:off x="7668344" y="4329100"/>
              <a:ext cx="1152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bdélník 23"/>
            <p:cNvSpPr/>
            <p:nvPr/>
          </p:nvSpPr>
          <p:spPr>
            <a:xfrm>
              <a:off x="8172400" y="2564904"/>
              <a:ext cx="144016"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5" name="Obdélník 24"/>
            <p:cNvSpPr/>
            <p:nvPr/>
          </p:nvSpPr>
          <p:spPr>
            <a:xfrm>
              <a:off x="8172400" y="4653136"/>
              <a:ext cx="144016"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27" name="Přímá spojnice 26"/>
            <p:cNvCxnSpPr>
              <a:stCxn id="25" idx="0"/>
            </p:cNvCxnSpPr>
            <p:nvPr/>
          </p:nvCxnSpPr>
          <p:spPr>
            <a:xfrm flipV="1">
              <a:off x="8244408" y="4329100"/>
              <a:ext cx="0" cy="324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Přímá spojnice 28"/>
            <p:cNvCxnSpPr>
              <a:stCxn id="24" idx="2"/>
            </p:cNvCxnSpPr>
            <p:nvPr/>
          </p:nvCxnSpPr>
          <p:spPr>
            <a:xfrm>
              <a:off x="8244408" y="2996952"/>
              <a:ext cx="0" cy="324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ál 30"/>
            <p:cNvSpPr/>
            <p:nvPr/>
          </p:nvSpPr>
          <p:spPr>
            <a:xfrm>
              <a:off x="8221548" y="430159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2" name="Ovál 31"/>
            <p:cNvSpPr/>
            <p:nvPr/>
          </p:nvSpPr>
          <p:spPr>
            <a:xfrm>
              <a:off x="8221548" y="329812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34" name="Přímá spojnice 33"/>
            <p:cNvCxnSpPr>
              <a:stCxn id="25" idx="2"/>
            </p:cNvCxnSpPr>
            <p:nvPr/>
          </p:nvCxnSpPr>
          <p:spPr>
            <a:xfrm flipH="1">
              <a:off x="8244407" y="5085184"/>
              <a:ext cx="1" cy="2520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Přímá spojnice 35"/>
            <p:cNvCxnSpPr/>
            <p:nvPr/>
          </p:nvCxnSpPr>
          <p:spPr>
            <a:xfrm>
              <a:off x="8100392" y="533721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Přímá spojnice 39"/>
            <p:cNvCxnSpPr>
              <a:endCxn id="24" idx="0"/>
            </p:cNvCxnSpPr>
            <p:nvPr/>
          </p:nvCxnSpPr>
          <p:spPr>
            <a:xfrm flipH="1">
              <a:off x="8244408" y="2276872"/>
              <a:ext cx="1"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Přímá spojnice 40"/>
            <p:cNvCxnSpPr/>
            <p:nvPr/>
          </p:nvCxnSpPr>
          <p:spPr>
            <a:xfrm>
              <a:off x="8100392" y="2276872"/>
              <a:ext cx="72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ovéPole 44"/>
            <p:cNvSpPr txBox="1"/>
            <p:nvPr/>
          </p:nvSpPr>
          <p:spPr>
            <a:xfrm>
              <a:off x="8192536" y="1911452"/>
              <a:ext cx="434734" cy="276999"/>
            </a:xfrm>
            <a:prstGeom prst="rect">
              <a:avLst/>
            </a:prstGeom>
            <a:noFill/>
          </p:spPr>
          <p:txBody>
            <a:bodyPr wrap="none" rtlCol="0">
              <a:spAutoFit/>
            </a:bodyPr>
            <a:lstStyle/>
            <a:p>
              <a:r>
                <a:rPr lang="en-US" sz="1200" dirty="0" smtClean="0"/>
                <a:t>V</a:t>
              </a:r>
              <a:r>
                <a:rPr lang="en-US" sz="1200" baseline="-25000" dirty="0" smtClean="0"/>
                <a:t>DD</a:t>
              </a:r>
              <a:endParaRPr lang="cs-CZ" sz="1200" baseline="-25000" dirty="0"/>
            </a:p>
          </p:txBody>
        </p:sp>
        <p:sp>
          <p:nvSpPr>
            <p:cNvPr id="46" name="TextovéPole 45"/>
            <p:cNvSpPr txBox="1"/>
            <p:nvPr/>
          </p:nvSpPr>
          <p:spPr>
            <a:xfrm>
              <a:off x="8323603" y="5157192"/>
              <a:ext cx="425116" cy="276999"/>
            </a:xfrm>
            <a:prstGeom prst="rect">
              <a:avLst/>
            </a:prstGeom>
            <a:noFill/>
          </p:spPr>
          <p:txBody>
            <a:bodyPr wrap="none" rtlCol="0">
              <a:spAutoFit/>
            </a:bodyPr>
            <a:lstStyle/>
            <a:p>
              <a:r>
                <a:rPr lang="en-US" sz="1200" dirty="0" smtClean="0"/>
                <a:t>V</a:t>
              </a:r>
              <a:r>
                <a:rPr lang="en-US" sz="1200" baseline="-25000" dirty="0" smtClean="0"/>
                <a:t>SS</a:t>
              </a:r>
              <a:endParaRPr lang="cs-CZ" sz="1200" baseline="-25000" dirty="0"/>
            </a:p>
          </p:txBody>
        </p:sp>
        <p:sp>
          <p:nvSpPr>
            <p:cNvPr id="48" name="Ovál 47"/>
            <p:cNvSpPr/>
            <p:nvPr/>
          </p:nvSpPr>
          <p:spPr>
            <a:xfrm>
              <a:off x="8221548" y="22540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sp>
        <p:nvSpPr>
          <p:cNvPr id="51" name="Rovnoramenný trojúhelník 50"/>
          <p:cNvSpPr/>
          <p:nvPr/>
        </p:nvSpPr>
        <p:spPr>
          <a:xfrm rot="5400000">
            <a:off x="7392012" y="3149436"/>
            <a:ext cx="156851" cy="1352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2" name="Rovnoramenný trojúhelník 51"/>
          <p:cNvSpPr/>
          <p:nvPr/>
        </p:nvSpPr>
        <p:spPr>
          <a:xfrm rot="5400000">
            <a:off x="7392012" y="3924858"/>
            <a:ext cx="156851" cy="1352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TextBox 4"/>
          <p:cNvSpPr txBox="1"/>
          <p:nvPr/>
        </p:nvSpPr>
        <p:spPr>
          <a:xfrm>
            <a:off x="6386678" y="5110593"/>
            <a:ext cx="2433794" cy="1200329"/>
          </a:xfrm>
          <a:prstGeom prst="rect">
            <a:avLst/>
          </a:prstGeom>
          <a:noFill/>
        </p:spPr>
        <p:txBody>
          <a:bodyPr wrap="square" rtlCol="0">
            <a:spAutoFit/>
          </a:bodyPr>
          <a:lstStyle/>
          <a:p>
            <a:r>
              <a:rPr lang="en-US" dirty="0" smtClean="0"/>
              <a:t>Note: on STM32F0x2 devices, SWDIO pull-up is connected to VDDIO2</a:t>
            </a:r>
            <a:endParaRPr lang="en-US" dirty="0"/>
          </a:p>
        </p:txBody>
      </p:sp>
    </p:spTree>
    <p:extLst>
      <p:ext uri="{BB962C8B-B14F-4D97-AF65-F5344CB8AC3E}">
        <p14:creationId xmlns:p14="http://schemas.microsoft.com/office/powerpoint/2010/main" val="32918974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Debug – Device ID detection</a:t>
            </a:r>
            <a:endParaRPr lang="cs-CZ" dirty="0"/>
          </a:p>
        </p:txBody>
      </p:sp>
      <p:sp>
        <p:nvSpPr>
          <p:cNvPr id="3" name="Zástupný symbol pro obsah 2"/>
          <p:cNvSpPr>
            <a:spLocks noGrp="1"/>
          </p:cNvSpPr>
          <p:nvPr>
            <p:ph idx="1"/>
          </p:nvPr>
        </p:nvSpPr>
        <p:spPr>
          <a:xfrm>
            <a:off x="457200" y="1277496"/>
            <a:ext cx="8229600" cy="4493538"/>
          </a:xfrm>
        </p:spPr>
        <p:txBody>
          <a:bodyPr/>
          <a:lstStyle/>
          <a:p>
            <a:r>
              <a:rPr lang="en-US" dirty="0" smtClean="0"/>
              <a:t>2 registers which can be used to check device type and also its unique ID</a:t>
            </a:r>
          </a:p>
          <a:p>
            <a:r>
              <a:rPr lang="en-US" dirty="0" smtClean="0">
                <a:solidFill>
                  <a:schemeClr val="accent2"/>
                </a:solidFill>
              </a:rPr>
              <a:t>MCU device ID code</a:t>
            </a:r>
            <a:r>
              <a:rPr lang="en-US" dirty="0" smtClean="0"/>
              <a:t> (DBGMCU):</a:t>
            </a:r>
          </a:p>
          <a:p>
            <a:endParaRPr lang="en-US" dirty="0" smtClean="0"/>
          </a:p>
          <a:p>
            <a:endParaRPr lang="en-US" dirty="0" smtClean="0"/>
          </a:p>
          <a:p>
            <a:endParaRPr lang="en-US" dirty="0" smtClean="0"/>
          </a:p>
          <a:p>
            <a:r>
              <a:rPr lang="en-US" dirty="0" smtClean="0">
                <a:solidFill>
                  <a:schemeClr val="accent2"/>
                </a:solidFill>
              </a:rPr>
              <a:t>Unique device ID register </a:t>
            </a:r>
            <a:r>
              <a:rPr lang="en-US" dirty="0" smtClean="0"/>
              <a:t>(UID)</a:t>
            </a:r>
          </a:p>
          <a:p>
            <a:pPr lvl="1"/>
            <a:r>
              <a:rPr lang="en-US" sz="1800" dirty="0" smtClean="0"/>
              <a:t>96-bit register</a:t>
            </a:r>
          </a:p>
          <a:p>
            <a:pPr lvl="1"/>
            <a:r>
              <a:rPr lang="en-US" sz="1800" dirty="0" smtClean="0"/>
              <a:t>X,Y coordinates on the wafer + Lot number + Wafer number</a:t>
            </a:r>
          </a:p>
        </p:txBody>
      </p:sp>
      <p:sp>
        <p:nvSpPr>
          <p:cNvPr id="4" name="Zástupný symbol pro číslo snímku 3"/>
          <p:cNvSpPr>
            <a:spLocks noGrp="1"/>
          </p:cNvSpPr>
          <p:nvPr>
            <p:ph type="sldNum" sz="quarter" idx="12"/>
          </p:nvPr>
        </p:nvSpPr>
        <p:spPr/>
        <p:txBody>
          <a:bodyPr/>
          <a:lstStyle/>
          <a:p>
            <a:fld id="{5B31B9E4-8E4D-4C86-BFD7-412B282B373B}" type="slidenum">
              <a:rPr lang="fr-FR" smtClean="0"/>
              <a:pPr/>
              <a:t>66</a:t>
            </a:fld>
            <a:endParaRPr lang="fr-FR" dirty="0"/>
          </a:p>
        </p:txBody>
      </p:sp>
      <p:graphicFrame>
        <p:nvGraphicFramePr>
          <p:cNvPr id="5" name="Zástupný symbol pro obsah 4"/>
          <p:cNvGraphicFramePr>
            <a:graphicFrameLocks/>
          </p:cNvGraphicFramePr>
          <p:nvPr>
            <p:extLst/>
          </p:nvPr>
        </p:nvGraphicFramePr>
        <p:xfrm>
          <a:off x="467544" y="2737728"/>
          <a:ext cx="8229600" cy="1112520"/>
        </p:xfrm>
        <a:graphic>
          <a:graphicData uri="http://schemas.openxmlformats.org/drawingml/2006/table">
            <a:tbl>
              <a:tblPr firstRow="1" bandRow="1">
                <a:tableStyleId>{5C22544A-7EE6-4342-B048-85BDC9FD1C3A}</a:tableStyleId>
              </a:tblPr>
              <a:tblGrid>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gridCol w="257175"/>
              </a:tblGrid>
              <a:tr h="370840">
                <a:tc>
                  <a:txBody>
                    <a:bodyPr/>
                    <a:lstStyle/>
                    <a:p>
                      <a:pPr algn="ctr"/>
                      <a:r>
                        <a:rPr lang="en-US" sz="1000" dirty="0" smtClean="0">
                          <a:solidFill>
                            <a:schemeClr val="tx1"/>
                          </a:solidFill>
                        </a:rPr>
                        <a:t>31</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30</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29</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28</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27</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26</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25</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24</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23</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22</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21</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20</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19</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18</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17</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16</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15</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14</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13</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12</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11</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10</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9</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8</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7</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6</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5</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4</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3</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2</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1</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dirty="0" smtClean="0">
                          <a:solidFill>
                            <a:schemeClr val="tx1"/>
                          </a:solidFill>
                        </a:rPr>
                        <a:t>0</a:t>
                      </a:r>
                      <a:endParaRPr lang="cs-CZ" sz="1000" dirty="0">
                        <a:solidFill>
                          <a:schemeClr val="tx1"/>
                        </a:solidFill>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gridSpan="16">
                  <a:txBody>
                    <a:bodyPr/>
                    <a:lstStyle/>
                    <a:p>
                      <a:pPr algn="ctr"/>
                      <a:r>
                        <a:rPr lang="en-US" sz="1200" dirty="0" smtClean="0"/>
                        <a:t>Revision ID</a:t>
                      </a:r>
                      <a:endParaRPr lang="cs-CZ" sz="12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gridSpan="4">
                  <a:txBody>
                    <a:bodyPr/>
                    <a:lstStyle/>
                    <a:p>
                      <a:pPr algn="ctr"/>
                      <a:r>
                        <a:rPr lang="en-US" sz="1200" dirty="0" smtClean="0"/>
                        <a:t>Division ID</a:t>
                      </a:r>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gridSpan="12">
                  <a:txBody>
                    <a:bodyPr/>
                    <a:lstStyle/>
                    <a:p>
                      <a:pPr algn="ctr"/>
                      <a:r>
                        <a:rPr lang="en-US" sz="1200" dirty="0" smtClean="0"/>
                        <a:t>Device</a:t>
                      </a:r>
                      <a:r>
                        <a:rPr lang="en-US" sz="1200" baseline="0" dirty="0" smtClean="0"/>
                        <a:t> ID</a:t>
                      </a:r>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c hMerge="1">
                  <a:txBody>
                    <a:bodyPr/>
                    <a:lstStyle/>
                    <a:p>
                      <a:endParaRPr lang="cs-CZ" sz="1400" dirty="0"/>
                    </a:p>
                  </a:txBody>
                  <a:tcPr anchor="ctr">
                    <a:lnT w="38100" cmpd="sng">
                      <a:noFill/>
                    </a:lnT>
                  </a:tcPr>
                </a:tc>
              </a:tr>
              <a:tr h="370840">
                <a:tc gridSpan="8">
                  <a:txBody>
                    <a:bodyPr/>
                    <a:lstStyle/>
                    <a:p>
                      <a:pPr algn="ctr"/>
                      <a:endParaRPr lang="cs-CZ" dirty="0">
                        <a:solidFill>
                          <a:schemeClr val="tx1"/>
                        </a:solidFill>
                      </a:endParaRPr>
                    </a:p>
                  </a:txBody>
                  <a:tcPr>
                    <a:noFill/>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dirty="0"/>
                    </a:p>
                  </a:txBody>
                  <a:tcPr/>
                </a:tc>
                <a:tc gridSpan="4">
                  <a:txBody>
                    <a:bodyPr/>
                    <a:lstStyle/>
                    <a:p>
                      <a:pPr algn="ctr"/>
                      <a:endParaRPr lang="cs-CZ" dirty="0">
                        <a:solidFill>
                          <a:schemeClr val="tx1"/>
                        </a:solidFill>
                      </a:endParaRPr>
                    </a:p>
                  </a:txBody>
                  <a:tcPr>
                    <a:noFill/>
                  </a:tcPr>
                </a:tc>
                <a:tc hMerge="1">
                  <a:txBody>
                    <a:bodyPr/>
                    <a:lstStyle/>
                    <a:p>
                      <a:endParaRPr lang="cs-CZ"/>
                    </a:p>
                  </a:txBody>
                  <a:tcPr/>
                </a:tc>
                <a:tc hMerge="1">
                  <a:txBody>
                    <a:bodyPr/>
                    <a:lstStyle/>
                    <a:p>
                      <a:endParaRPr lang="cs-CZ" dirty="0"/>
                    </a:p>
                  </a:txBody>
                  <a:tcPr/>
                </a:tc>
                <a:tc hMerge="1">
                  <a:txBody>
                    <a:bodyPr/>
                    <a:lstStyle/>
                    <a:p>
                      <a:endParaRPr lang="cs-CZ" dirty="0"/>
                    </a:p>
                  </a:txBody>
                  <a:tcPr/>
                </a:tc>
                <a:tc gridSpan="4">
                  <a:txBody>
                    <a:bodyPr/>
                    <a:lstStyle/>
                    <a:p>
                      <a:pPr algn="ctr"/>
                      <a:endParaRPr lang="cs-CZ" dirty="0">
                        <a:solidFill>
                          <a:schemeClr val="tx1"/>
                        </a:solidFill>
                      </a:endParaRPr>
                    </a:p>
                  </a:txBody>
                  <a:tcPr>
                    <a:noFill/>
                  </a:tcPr>
                </a:tc>
                <a:tc hMerge="1">
                  <a:txBody>
                    <a:bodyPr/>
                    <a:lstStyle/>
                    <a:p>
                      <a:endParaRPr lang="cs-CZ"/>
                    </a:p>
                  </a:txBody>
                  <a:tcPr/>
                </a:tc>
                <a:tc hMerge="1">
                  <a:txBody>
                    <a:bodyPr/>
                    <a:lstStyle/>
                    <a:p>
                      <a:endParaRPr lang="cs-CZ"/>
                    </a:p>
                  </a:txBody>
                  <a:tcPr/>
                </a:tc>
                <a:tc hMerge="1">
                  <a:txBody>
                    <a:bodyPr/>
                    <a:lstStyle/>
                    <a:p>
                      <a:endParaRPr lang="cs-CZ" dirty="0"/>
                    </a:p>
                  </a:txBody>
                  <a:tcPr/>
                </a:tc>
                <a:tc gridSpan="12">
                  <a:txBody>
                    <a:bodyPr/>
                    <a:lstStyle/>
                    <a:p>
                      <a:pPr algn="ctr"/>
                      <a:endParaRPr lang="cs-CZ" dirty="0">
                        <a:solidFill>
                          <a:schemeClr val="tx1"/>
                        </a:solidFill>
                      </a:endParaRPr>
                    </a:p>
                  </a:txBody>
                  <a:tcPr>
                    <a:noFill/>
                  </a:tcPr>
                </a:tc>
                <a:tc hMerge="1">
                  <a:txBody>
                    <a:bodyPr/>
                    <a:lstStyle/>
                    <a:p>
                      <a:endParaRPr lang="cs-CZ"/>
                    </a:p>
                  </a:txBody>
                  <a:tcPr/>
                </a:tc>
                <a:tc hMerge="1">
                  <a:txBody>
                    <a:bodyPr/>
                    <a:lstStyle/>
                    <a:p>
                      <a:endParaRPr lang="cs-CZ" dirty="0"/>
                    </a:p>
                  </a:txBody>
                  <a:tcPr/>
                </a:tc>
                <a:tc hMerge="1">
                  <a:txBody>
                    <a:bodyPr/>
                    <a:lstStyle/>
                    <a:p>
                      <a:endParaRPr lang="cs-CZ"/>
                    </a:p>
                  </a:txBody>
                  <a:tcPr/>
                </a:tc>
                <a:tc hMerge="1">
                  <a:txBody>
                    <a:bodyPr/>
                    <a:lstStyle/>
                    <a:p>
                      <a:endParaRPr lang="cs-CZ" dirty="0"/>
                    </a:p>
                  </a:txBody>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dirty="0"/>
                    </a:p>
                  </a:txBody>
                  <a:tcPr/>
                </a:tc>
                <a:tc gridSpan="4">
                  <a:txBody>
                    <a:bodyPr/>
                    <a:lstStyle/>
                    <a:p>
                      <a:pPr algn="ctr"/>
                      <a:endParaRPr lang="cs-CZ" dirty="0">
                        <a:solidFill>
                          <a:schemeClr val="tx1"/>
                        </a:solidFill>
                      </a:endParaRPr>
                    </a:p>
                  </a:txBody>
                  <a:tcPr>
                    <a:noFill/>
                  </a:tcPr>
                </a:tc>
                <a:tc hMerge="1">
                  <a:txBody>
                    <a:bodyPr/>
                    <a:lstStyle/>
                    <a:p>
                      <a:endParaRPr lang="cs-CZ"/>
                    </a:p>
                  </a:txBody>
                  <a:tcPr/>
                </a:tc>
                <a:tc hMerge="1">
                  <a:txBody>
                    <a:bodyPr/>
                    <a:lstStyle/>
                    <a:p>
                      <a:endParaRPr lang="cs-CZ"/>
                    </a:p>
                  </a:txBody>
                  <a:tcPr/>
                </a:tc>
                <a:tc hMerge="1">
                  <a:txBody>
                    <a:bodyPr/>
                    <a:lstStyle/>
                    <a:p>
                      <a:endParaRPr lang="cs-CZ" dirty="0"/>
                    </a:p>
                  </a:txBody>
                  <a:tcPr/>
                </a:tc>
              </a:tr>
            </a:tbl>
          </a:graphicData>
        </a:graphic>
      </p:graphicFrame>
      <p:cxnSp>
        <p:nvCxnSpPr>
          <p:cNvPr id="6" name="Přímá spojnice se šipkou 5"/>
          <p:cNvCxnSpPr/>
          <p:nvPr/>
        </p:nvCxnSpPr>
        <p:spPr>
          <a:xfrm flipV="1">
            <a:off x="2051720" y="3573016"/>
            <a:ext cx="392572" cy="468052"/>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7" name="TextovéPole 6"/>
          <p:cNvSpPr txBox="1"/>
          <p:nvPr/>
        </p:nvSpPr>
        <p:spPr>
          <a:xfrm>
            <a:off x="830873" y="4067780"/>
            <a:ext cx="2190023" cy="338554"/>
          </a:xfrm>
          <a:prstGeom prst="rect">
            <a:avLst/>
          </a:prstGeom>
          <a:noFill/>
        </p:spPr>
        <p:txBody>
          <a:bodyPr wrap="none" rtlCol="0">
            <a:spAutoFit/>
          </a:bodyPr>
          <a:lstStyle/>
          <a:p>
            <a:r>
              <a:rPr lang="en-US" sz="1600" dirty="0" smtClean="0">
                <a:solidFill>
                  <a:schemeClr val="accent3"/>
                </a:solidFill>
              </a:rPr>
              <a:t>Revision of the device</a:t>
            </a:r>
            <a:endParaRPr lang="cs-CZ" sz="1600" dirty="0">
              <a:solidFill>
                <a:schemeClr val="accent3"/>
              </a:solidFill>
            </a:endParaRPr>
          </a:p>
        </p:txBody>
      </p:sp>
      <p:sp>
        <p:nvSpPr>
          <p:cNvPr id="10" name="TextovéPole 9"/>
          <p:cNvSpPr txBox="1"/>
          <p:nvPr/>
        </p:nvSpPr>
        <p:spPr>
          <a:xfrm>
            <a:off x="4932040" y="4305934"/>
            <a:ext cx="1707006" cy="338554"/>
          </a:xfrm>
          <a:prstGeom prst="rect">
            <a:avLst/>
          </a:prstGeom>
          <a:noFill/>
        </p:spPr>
        <p:txBody>
          <a:bodyPr wrap="none" rtlCol="0">
            <a:spAutoFit/>
          </a:bodyPr>
          <a:lstStyle/>
          <a:p>
            <a:r>
              <a:rPr lang="en-US" sz="1600" dirty="0" smtClean="0">
                <a:solidFill>
                  <a:schemeClr val="accent3"/>
                </a:solidFill>
              </a:rPr>
              <a:t>ST division (0x6)</a:t>
            </a:r>
            <a:endParaRPr lang="cs-CZ" sz="1600" dirty="0">
              <a:solidFill>
                <a:schemeClr val="accent3"/>
              </a:solidFill>
            </a:endParaRPr>
          </a:p>
        </p:txBody>
      </p:sp>
      <p:sp>
        <p:nvSpPr>
          <p:cNvPr id="11" name="TextovéPole 10"/>
          <p:cNvSpPr txBox="1"/>
          <p:nvPr/>
        </p:nvSpPr>
        <p:spPr>
          <a:xfrm>
            <a:off x="7524328" y="4298265"/>
            <a:ext cx="742511" cy="338554"/>
          </a:xfrm>
          <a:prstGeom prst="rect">
            <a:avLst/>
          </a:prstGeom>
          <a:noFill/>
        </p:spPr>
        <p:txBody>
          <a:bodyPr wrap="none" rtlCol="0">
            <a:spAutoFit/>
          </a:bodyPr>
          <a:lstStyle/>
          <a:p>
            <a:r>
              <a:rPr lang="en-US" sz="1600" dirty="0" smtClean="0">
                <a:solidFill>
                  <a:schemeClr val="accent3"/>
                </a:solidFill>
              </a:rPr>
              <a:t>0x440</a:t>
            </a:r>
            <a:endParaRPr lang="cs-CZ" sz="1600" dirty="0">
              <a:solidFill>
                <a:schemeClr val="accent3"/>
              </a:solidFill>
            </a:endParaRPr>
          </a:p>
        </p:txBody>
      </p:sp>
      <p:cxnSp>
        <p:nvCxnSpPr>
          <p:cNvPr id="13" name="Přímá spojnice se šipkou 12"/>
          <p:cNvCxnSpPr/>
          <p:nvPr/>
        </p:nvCxnSpPr>
        <p:spPr>
          <a:xfrm flipH="1" flipV="1">
            <a:off x="5148064" y="3537013"/>
            <a:ext cx="360040" cy="700044"/>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4" name="Přímá spojnice se šipkou 13"/>
          <p:cNvCxnSpPr/>
          <p:nvPr/>
        </p:nvCxnSpPr>
        <p:spPr>
          <a:xfrm flipH="1" flipV="1">
            <a:off x="7164288" y="3573016"/>
            <a:ext cx="529074" cy="664041"/>
          </a:xfrm>
          <a:prstGeom prst="straightConnector1">
            <a:avLst/>
          </a:pr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440950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40290" y="4313013"/>
            <a:ext cx="7665510" cy="822513"/>
          </a:xfrm>
        </p:spPr>
        <p:txBody>
          <a:bodyPr>
            <a:normAutofit/>
          </a:bodyPr>
          <a:lstStyle/>
          <a:p>
            <a:r>
              <a:rPr lang="en-US" sz="3600" dirty="0" smtClean="0"/>
              <a:t>Architecture &amp; Peripherals</a:t>
            </a:r>
            <a:endParaRPr lang="en-US" sz="2700" dirty="0" smtClean="0"/>
          </a:p>
        </p:txBody>
      </p:sp>
    </p:spTree>
    <p:extLst>
      <p:ext uri="{BB962C8B-B14F-4D97-AF65-F5344CB8AC3E}">
        <p14:creationId xmlns:p14="http://schemas.microsoft.com/office/powerpoint/2010/main" val="1297106619"/>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defTabSz="776288"/>
            <a:r>
              <a:rPr lang="en-US" smtClean="0"/>
              <a:t>System Architecture</a:t>
            </a:r>
          </a:p>
        </p:txBody>
      </p:sp>
      <p:sp>
        <p:nvSpPr>
          <p:cNvPr id="21506" name="Rectangle 3"/>
          <p:cNvSpPr>
            <a:spLocks noChangeArrowheads="1"/>
          </p:cNvSpPr>
          <p:nvPr/>
        </p:nvSpPr>
        <p:spPr bwMode="auto">
          <a:xfrm>
            <a:off x="152400" y="838200"/>
            <a:ext cx="8636000" cy="2352675"/>
          </a:xfrm>
          <a:prstGeom prst="rect">
            <a:avLst/>
          </a:prstGeom>
          <a:noFill/>
          <a:ln w="9525">
            <a:noFill/>
            <a:miter lim="800000"/>
            <a:headEnd/>
            <a:tailEnd/>
          </a:ln>
        </p:spPr>
        <p:txBody>
          <a:bodyPr lIns="87252" tIns="43625" rIns="87252" bIns="43625"/>
          <a:lstStyle/>
          <a:p>
            <a:pPr marL="304800" indent="-304800" defTabSz="812800">
              <a:lnSpc>
                <a:spcPct val="130000"/>
              </a:lnSpc>
              <a:spcBef>
                <a:spcPct val="20000"/>
              </a:spcBef>
              <a:buFont typeface="Wingdings" pitchFamily="2" charset="2"/>
              <a:buChar char="§"/>
            </a:pPr>
            <a:r>
              <a:rPr lang="en-US" sz="1400" b="1" dirty="0">
                <a:solidFill>
                  <a:schemeClr val="accent2"/>
                </a:solidFill>
              </a:rPr>
              <a:t> </a:t>
            </a:r>
            <a:r>
              <a:rPr lang="en-US" sz="1200" b="1" dirty="0"/>
              <a:t>Multiply possibilities of bus accesses to SRAM, Flash, Peripherals, DMA</a:t>
            </a:r>
          </a:p>
          <a:p>
            <a:pPr marL="660400" lvl="1" indent="-254000" defTabSz="812800">
              <a:lnSpc>
                <a:spcPct val="130000"/>
              </a:lnSpc>
              <a:spcBef>
                <a:spcPct val="20000"/>
              </a:spcBef>
              <a:buFont typeface="Wingdings" pitchFamily="2" charset="2"/>
              <a:buChar char="§"/>
            </a:pPr>
            <a:r>
              <a:rPr lang="en-US" sz="1400" dirty="0">
                <a:solidFill>
                  <a:schemeClr val="accent2"/>
                </a:solidFill>
              </a:rPr>
              <a:t> </a:t>
            </a:r>
            <a:r>
              <a:rPr lang="en-US" sz="1200" dirty="0" err="1"/>
              <a:t>BusMatrix</a:t>
            </a:r>
            <a:r>
              <a:rPr lang="en-US" sz="1200" dirty="0"/>
              <a:t> added to allow parallel access</a:t>
            </a:r>
            <a:r>
              <a:rPr lang="en-US" sz="1000" dirty="0"/>
              <a:t> </a:t>
            </a:r>
          </a:p>
          <a:p>
            <a:pPr marL="304800" indent="-304800" defTabSz="812800">
              <a:lnSpc>
                <a:spcPct val="130000"/>
              </a:lnSpc>
              <a:spcBef>
                <a:spcPct val="20000"/>
              </a:spcBef>
              <a:buFont typeface="Wingdings" pitchFamily="2" charset="2"/>
              <a:buChar char="§"/>
            </a:pPr>
            <a:r>
              <a:rPr lang="en-US" sz="1400" b="1" dirty="0">
                <a:solidFill>
                  <a:schemeClr val="accent2"/>
                </a:solidFill>
              </a:rPr>
              <a:t> </a:t>
            </a:r>
            <a:r>
              <a:rPr lang="en-US" sz="1200" b="1" dirty="0"/>
              <a:t>Efficient DMA and Rapid data flow</a:t>
            </a:r>
          </a:p>
          <a:p>
            <a:pPr marL="660400" lvl="1" indent="-254000" defTabSz="812800">
              <a:lnSpc>
                <a:spcPct val="130000"/>
              </a:lnSpc>
              <a:spcBef>
                <a:spcPct val="20000"/>
              </a:spcBef>
              <a:buFont typeface="Wingdings" pitchFamily="2" charset="2"/>
              <a:buChar char="§"/>
            </a:pPr>
            <a:r>
              <a:rPr lang="en-US" sz="1400" b="1" dirty="0">
                <a:solidFill>
                  <a:schemeClr val="accent2"/>
                </a:solidFill>
              </a:rPr>
              <a:t> </a:t>
            </a:r>
            <a:r>
              <a:rPr lang="en-US" sz="1000" dirty="0"/>
              <a:t>Direct path to SRAM through arbiter, guarantees alternating access</a:t>
            </a:r>
          </a:p>
          <a:p>
            <a:pPr marL="660400" lvl="1" indent="-254000" defTabSz="812800">
              <a:lnSpc>
                <a:spcPct val="130000"/>
              </a:lnSpc>
              <a:spcBef>
                <a:spcPct val="20000"/>
              </a:spcBef>
              <a:buFont typeface="Wingdings" pitchFamily="2" charset="2"/>
              <a:buChar char="§"/>
            </a:pPr>
            <a:r>
              <a:rPr lang="en-US" sz="1400" b="1" dirty="0">
                <a:solidFill>
                  <a:schemeClr val="accent2"/>
                </a:solidFill>
              </a:rPr>
              <a:t> </a:t>
            </a:r>
            <a:r>
              <a:rPr lang="en-US" sz="1000" dirty="0"/>
              <a:t>Von Neumann + </a:t>
            </a:r>
            <a:r>
              <a:rPr lang="en-US" sz="1000" dirty="0" err="1"/>
              <a:t>BusMatrix</a:t>
            </a:r>
            <a:r>
              <a:rPr lang="en-US" sz="1000" dirty="0"/>
              <a:t> allows Flash execution in parallel with DMA transfer</a:t>
            </a:r>
          </a:p>
          <a:p>
            <a:pPr marL="304800" indent="-304800" defTabSz="812800">
              <a:lnSpc>
                <a:spcPct val="130000"/>
              </a:lnSpc>
              <a:spcBef>
                <a:spcPct val="20000"/>
              </a:spcBef>
              <a:buFont typeface="Wingdings" pitchFamily="2" charset="2"/>
              <a:buChar char="§"/>
            </a:pPr>
            <a:r>
              <a:rPr lang="en-US" sz="1400" b="1" dirty="0">
                <a:solidFill>
                  <a:schemeClr val="accent2"/>
                </a:solidFill>
              </a:rPr>
              <a:t> </a:t>
            </a:r>
            <a:r>
              <a:rPr lang="en-US" sz="1200" b="1" dirty="0"/>
              <a:t>Increase Peripherals Speed for better performance</a:t>
            </a:r>
          </a:p>
          <a:p>
            <a:pPr marL="660400" lvl="1" indent="-254000" defTabSz="812800">
              <a:spcBef>
                <a:spcPct val="20000"/>
              </a:spcBef>
              <a:buFont typeface="Wingdings" pitchFamily="2" charset="2"/>
              <a:buChar char="§"/>
            </a:pPr>
            <a:r>
              <a:rPr lang="en-US" sz="1400" b="1" dirty="0">
                <a:solidFill>
                  <a:schemeClr val="accent2"/>
                </a:solidFill>
              </a:rPr>
              <a:t> </a:t>
            </a:r>
            <a:r>
              <a:rPr lang="en-US" sz="1000" dirty="0"/>
              <a:t>Advanced Peripheral bus (APB) architecture up to 48MHz </a:t>
            </a:r>
          </a:p>
          <a:p>
            <a:pPr marL="660400" lvl="1" indent="-254000" defTabSz="812800">
              <a:spcBef>
                <a:spcPct val="20000"/>
              </a:spcBef>
            </a:pPr>
            <a:r>
              <a:rPr lang="en-US" sz="1400" dirty="0">
                <a:solidFill>
                  <a:schemeClr val="accent2"/>
                </a:solidFill>
                <a:sym typeface="Wingdings" pitchFamily="2" charset="2"/>
              </a:rPr>
              <a:t></a:t>
            </a:r>
            <a:r>
              <a:rPr lang="en-US" sz="1100" dirty="0">
                <a:solidFill>
                  <a:schemeClr val="accent2"/>
                </a:solidFill>
              </a:rPr>
              <a:t> </a:t>
            </a:r>
            <a:r>
              <a:rPr lang="en-US" sz="1100" dirty="0"/>
              <a:t>Allows to optimize use of peripherals (18MBits/s SPI, 6Mbps USART, 48MHz GP-Timer, 12MHz toggling I/</a:t>
            </a:r>
            <a:r>
              <a:rPr lang="en-US" sz="1100" dirty="0" err="1"/>
              <a:t>Os</a:t>
            </a:r>
            <a:r>
              <a:rPr lang="en-US" sz="1100" dirty="0"/>
              <a:t>)</a:t>
            </a:r>
          </a:p>
        </p:txBody>
      </p:sp>
      <p:sp>
        <p:nvSpPr>
          <p:cNvPr id="21507" name="Slide Number Placeholder 3"/>
          <p:cNvSpPr>
            <a:spLocks noGrp="1"/>
          </p:cNvSpPr>
          <p:nvPr>
            <p:ph type="sldNum" sz="quarter" idx="4294967295"/>
          </p:nvPr>
        </p:nvSpPr>
        <p:spPr>
          <a:xfrm>
            <a:off x="8616950" y="6553200"/>
            <a:ext cx="457200" cy="274638"/>
          </a:xfrm>
          <a:prstGeom prst="rect">
            <a:avLst/>
          </a:prstGeom>
          <a:noFill/>
        </p:spPr>
        <p:txBody>
          <a:bodyPr/>
          <a:lstStyle/>
          <a:p>
            <a:fld id="{3B3DA264-16C4-4F84-B897-3BE92972BF53}" type="slidenum">
              <a:rPr lang="en-US" smtClean="0">
                <a:ea typeface="ＭＳ Ｐゴシック"/>
                <a:cs typeface="ＭＳ Ｐゴシック"/>
              </a:rPr>
              <a:pPr/>
              <a:t>68</a:t>
            </a:fld>
            <a:endParaRPr lang="en-US" sz="1400" smtClean="0">
              <a:ea typeface="ＭＳ Ｐゴシック"/>
              <a:cs typeface="ＭＳ Ｐゴシック"/>
            </a:endParaRPr>
          </a:p>
        </p:txBody>
      </p:sp>
      <p:grpSp>
        <p:nvGrpSpPr>
          <p:cNvPr id="21508" name="Group 62"/>
          <p:cNvGrpSpPr>
            <a:grpSpLocks/>
          </p:cNvGrpSpPr>
          <p:nvPr/>
        </p:nvGrpSpPr>
        <p:grpSpPr bwMode="auto">
          <a:xfrm>
            <a:off x="952500" y="3429000"/>
            <a:ext cx="7829550" cy="3181350"/>
            <a:chOff x="684" y="2016"/>
            <a:chExt cx="4932" cy="2004"/>
          </a:xfrm>
        </p:grpSpPr>
        <p:grpSp>
          <p:nvGrpSpPr>
            <p:cNvPr id="21509" name="Group 41"/>
            <p:cNvGrpSpPr>
              <a:grpSpLocks/>
            </p:cNvGrpSpPr>
            <p:nvPr/>
          </p:nvGrpSpPr>
          <p:grpSpPr bwMode="auto">
            <a:xfrm>
              <a:off x="684" y="2016"/>
              <a:ext cx="4439" cy="2004"/>
              <a:chOff x="1694970" y="3200798"/>
              <a:chExt cx="7046691" cy="3181520"/>
            </a:xfrm>
          </p:grpSpPr>
          <p:sp>
            <p:nvSpPr>
              <p:cNvPr id="1498117" name="AutoShape 5"/>
              <p:cNvSpPr>
                <a:spLocks noChangeArrowheads="1"/>
              </p:cNvSpPr>
              <p:nvPr/>
            </p:nvSpPr>
            <p:spPr bwMode="auto">
              <a:xfrm rot="16200000">
                <a:off x="2342609" y="4439399"/>
                <a:ext cx="2590801" cy="265201"/>
              </a:xfrm>
              <a:custGeom>
                <a:avLst/>
                <a:gdLst>
                  <a:gd name="G0" fmla="+- 2920 0 0"/>
                  <a:gd name="G1" fmla="+- 21600 0 2920"/>
                  <a:gd name="G2" fmla="*/ 2920 1 2"/>
                  <a:gd name="G3" fmla="+- 21600 0 G2"/>
                  <a:gd name="G4" fmla="+/ 2920 21600 2"/>
                  <a:gd name="G5" fmla="+/ G1 0 2"/>
                  <a:gd name="G6" fmla="*/ 21600 21600 2920"/>
                  <a:gd name="G7" fmla="*/ G6 1 2"/>
                  <a:gd name="G8" fmla="+- 21600 0 G7"/>
                  <a:gd name="G9" fmla="*/ 21600 1 2"/>
                  <a:gd name="G10" fmla="+- 2920 0 G9"/>
                  <a:gd name="G11" fmla="?: G10 G8 0"/>
                  <a:gd name="G12" fmla="?: G10 G7 21600"/>
                  <a:gd name="T0" fmla="*/ 20140 w 21600"/>
                  <a:gd name="T1" fmla="*/ 10800 h 21600"/>
                  <a:gd name="T2" fmla="*/ 10800 w 21600"/>
                  <a:gd name="T3" fmla="*/ 21600 h 21600"/>
                  <a:gd name="T4" fmla="*/ 1460 w 21600"/>
                  <a:gd name="T5" fmla="*/ 10800 h 21600"/>
                  <a:gd name="T6" fmla="*/ 10800 w 21600"/>
                  <a:gd name="T7" fmla="*/ 0 h 21600"/>
                  <a:gd name="T8" fmla="*/ 3260 w 21600"/>
                  <a:gd name="T9" fmla="*/ 3260 h 21600"/>
                  <a:gd name="T10" fmla="*/ 18340 w 21600"/>
                  <a:gd name="T11" fmla="*/ 18340 h 21600"/>
                </a:gdLst>
                <a:ahLst/>
                <a:cxnLst>
                  <a:cxn ang="0">
                    <a:pos x="T0" y="T1"/>
                  </a:cxn>
                  <a:cxn ang="0">
                    <a:pos x="T2" y="T3"/>
                  </a:cxn>
                  <a:cxn ang="0">
                    <a:pos x="T4" y="T5"/>
                  </a:cxn>
                  <a:cxn ang="0">
                    <a:pos x="T6" y="T7"/>
                  </a:cxn>
                </a:cxnLst>
                <a:rect l="T8" t="T9" r="T10" b="T11"/>
                <a:pathLst>
                  <a:path w="21600" h="21600">
                    <a:moveTo>
                      <a:pt x="0" y="0"/>
                    </a:moveTo>
                    <a:lnTo>
                      <a:pt x="2920" y="21600"/>
                    </a:lnTo>
                    <a:lnTo>
                      <a:pt x="18680" y="21600"/>
                    </a:lnTo>
                    <a:lnTo>
                      <a:pt x="21600" y="0"/>
                    </a:lnTo>
                    <a:close/>
                  </a:path>
                </a:pathLst>
              </a:custGeom>
              <a:ln>
                <a:headEnd/>
                <a:tailEnd/>
              </a:ln>
            </p:spPr>
            <p:style>
              <a:lnRef idx="0">
                <a:schemeClr val="accent6"/>
              </a:lnRef>
              <a:fillRef idx="3">
                <a:schemeClr val="accent6"/>
              </a:fillRef>
              <a:effectRef idx="3">
                <a:schemeClr val="accent6"/>
              </a:effectRef>
              <a:fontRef idx="minor">
                <a:schemeClr val="lt1"/>
              </a:fontRef>
            </p:style>
            <p:txBody>
              <a:bodyPr rot="10800000" wrap="none" lIns="81308" tIns="40652" rIns="81308" bIns="40652" anchor="ctr"/>
              <a:lstStyle/>
              <a:p>
                <a:pPr algn="ctr" defTabSz="812800" eaLnBrk="0" hangingPunct="0">
                  <a:defRPr/>
                </a:pPr>
                <a:r>
                  <a:rPr lang="fr-FR" sz="1000" b="1" dirty="0" err="1"/>
                  <a:t>BusMatrix</a:t>
                </a:r>
                <a:endParaRPr lang="en-US" sz="1000" b="1" dirty="0"/>
              </a:p>
            </p:txBody>
          </p:sp>
          <p:sp>
            <p:nvSpPr>
              <p:cNvPr id="21528" name="Text Box 6"/>
              <p:cNvSpPr txBox="1">
                <a:spLocks noChangeArrowheads="1"/>
              </p:cNvSpPr>
              <p:nvPr/>
            </p:nvSpPr>
            <p:spPr bwMode="auto">
              <a:xfrm>
                <a:off x="2821224" y="3429355"/>
                <a:ext cx="681010" cy="260302"/>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System</a:t>
                </a:r>
                <a:endParaRPr lang="en-US" sz="1100" b="1">
                  <a:latin typeface="Arial" charset="0"/>
                  <a:cs typeface="Arial" charset="0"/>
                </a:endParaRPr>
              </a:p>
            </p:txBody>
          </p:sp>
          <p:sp>
            <p:nvSpPr>
              <p:cNvPr id="1498121" name="AutoShape 9"/>
              <p:cNvSpPr>
                <a:spLocks noChangeArrowheads="1"/>
              </p:cNvSpPr>
              <p:nvPr/>
            </p:nvSpPr>
            <p:spPr bwMode="auto">
              <a:xfrm>
                <a:off x="1752880" y="3352800"/>
                <a:ext cx="1066520" cy="1145533"/>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81308" tIns="40652" rIns="81308" bIns="40652" anchor="ctr"/>
              <a:lstStyle/>
              <a:p>
                <a:pPr defTabSz="812800" eaLnBrk="0" hangingPunct="0">
                  <a:defRPr/>
                </a:pPr>
                <a:endParaRPr lang="fr-FR" sz="1000" b="1" dirty="0">
                  <a:solidFill>
                    <a:srgbClr val="FFFFFF"/>
                  </a:solidFill>
                  <a:cs typeface="ＭＳ Ｐゴシック"/>
                </a:endParaRPr>
              </a:p>
              <a:p>
                <a:pPr defTabSz="812800" eaLnBrk="0" hangingPunct="0">
                  <a:defRPr/>
                </a:pPr>
                <a:r>
                  <a:rPr lang="fr-FR" sz="1000" b="1" dirty="0" smtClean="0">
                    <a:solidFill>
                      <a:srgbClr val="FFFFFF"/>
                    </a:solidFill>
                    <a:cs typeface="ＭＳ Ｐゴシック"/>
                  </a:rPr>
                  <a:t>CORTEX-M0</a:t>
                </a:r>
                <a:endParaRPr lang="fr-FR" sz="1000" b="1" dirty="0">
                  <a:solidFill>
                    <a:srgbClr val="FFFFFF"/>
                  </a:solidFill>
                  <a:cs typeface="ＭＳ Ｐゴシック"/>
                </a:endParaRPr>
              </a:p>
              <a:p>
                <a:pPr defTabSz="812800" eaLnBrk="0" hangingPunct="0">
                  <a:defRPr/>
                </a:pPr>
                <a:r>
                  <a:rPr lang="fr-FR" sz="1000" dirty="0">
                    <a:solidFill>
                      <a:srgbClr val="FFFFFF"/>
                    </a:solidFill>
                    <a:cs typeface="ＭＳ Ｐゴシック"/>
                  </a:rPr>
                  <a:t>Master 1</a:t>
                </a:r>
                <a:endParaRPr lang="en-US" sz="1000" dirty="0">
                  <a:solidFill>
                    <a:srgbClr val="FFFFFF"/>
                  </a:solidFill>
                  <a:cs typeface="ＭＳ Ｐゴシック"/>
                </a:endParaRPr>
              </a:p>
              <a:p>
                <a:pPr defTabSz="812800" eaLnBrk="0" hangingPunct="0">
                  <a:defRPr/>
                </a:pPr>
                <a:endParaRPr lang="en-US" sz="1000" b="1" dirty="0">
                  <a:solidFill>
                    <a:srgbClr val="FFFFFF"/>
                  </a:solidFill>
                  <a:cs typeface="ＭＳ Ｐゴシック"/>
                </a:endParaRPr>
              </a:p>
            </p:txBody>
          </p:sp>
          <p:sp>
            <p:nvSpPr>
              <p:cNvPr id="1498122" name="AutoShape 10"/>
              <p:cNvSpPr>
                <a:spLocks noChangeArrowheads="1"/>
              </p:cNvSpPr>
              <p:nvPr/>
            </p:nvSpPr>
            <p:spPr bwMode="auto">
              <a:xfrm>
                <a:off x="1752880" y="4705350"/>
                <a:ext cx="1066520" cy="733928"/>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81308" tIns="40652" rIns="81308" bIns="40652" anchor="ctr"/>
              <a:lstStyle/>
              <a:p>
                <a:pPr defTabSz="812800" eaLnBrk="0" hangingPunct="0">
                  <a:defRPr/>
                </a:pPr>
                <a:endParaRPr lang="fr-FR" sz="1000" b="1">
                  <a:solidFill>
                    <a:srgbClr val="FFFFFF"/>
                  </a:solidFill>
                  <a:cs typeface="ＭＳ Ｐゴシック"/>
                </a:endParaRPr>
              </a:p>
              <a:p>
                <a:pPr defTabSz="812800">
                  <a:defRPr/>
                </a:pPr>
                <a:r>
                  <a:rPr lang="fr-FR" sz="1000" b="1">
                    <a:solidFill>
                      <a:srgbClr val="FFFFFF"/>
                    </a:solidFill>
                    <a:cs typeface="Arial" charset="0"/>
                  </a:rPr>
                  <a:t>GP-DMA</a:t>
                </a:r>
              </a:p>
              <a:p>
                <a:pPr defTabSz="812800">
                  <a:defRPr/>
                </a:pPr>
                <a:r>
                  <a:rPr lang="fr-FR" sz="1000">
                    <a:solidFill>
                      <a:srgbClr val="FFFFFF"/>
                    </a:solidFill>
                    <a:cs typeface="Arial" charset="0"/>
                  </a:rPr>
                  <a:t>Master 2</a:t>
                </a:r>
                <a:endParaRPr lang="en-US" sz="1000">
                  <a:solidFill>
                    <a:srgbClr val="FFFFFF"/>
                  </a:solidFill>
                  <a:cs typeface="ＭＳ Ｐゴシック"/>
                </a:endParaRPr>
              </a:p>
              <a:p>
                <a:pPr defTabSz="812800" eaLnBrk="0" hangingPunct="0">
                  <a:defRPr/>
                </a:pPr>
                <a:endParaRPr lang="en-US" sz="1000" b="1">
                  <a:solidFill>
                    <a:srgbClr val="FFFFFF"/>
                  </a:solidFill>
                  <a:cs typeface="ＭＳ Ｐゴシック"/>
                </a:endParaRPr>
              </a:p>
            </p:txBody>
          </p:sp>
          <p:sp>
            <p:nvSpPr>
              <p:cNvPr id="21535" name="Line 11"/>
              <p:cNvSpPr>
                <a:spLocks noChangeShapeType="1"/>
              </p:cNvSpPr>
              <p:nvPr/>
            </p:nvSpPr>
            <p:spPr bwMode="auto">
              <a:xfrm>
                <a:off x="2780092" y="3780611"/>
                <a:ext cx="725318"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21536" name="Line 12"/>
              <p:cNvSpPr>
                <a:spLocks noChangeShapeType="1"/>
              </p:cNvSpPr>
              <p:nvPr/>
            </p:nvSpPr>
            <p:spPr bwMode="auto">
              <a:xfrm>
                <a:off x="2818630" y="5077372"/>
                <a:ext cx="726830"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21537" name="Line 15"/>
              <p:cNvSpPr>
                <a:spLocks noChangeShapeType="1"/>
              </p:cNvSpPr>
              <p:nvPr/>
            </p:nvSpPr>
            <p:spPr bwMode="auto">
              <a:xfrm>
                <a:off x="3787232" y="4199443"/>
                <a:ext cx="726830"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1498128" name="AutoShape 16"/>
              <p:cNvSpPr>
                <a:spLocks noChangeArrowheads="1"/>
              </p:cNvSpPr>
              <p:nvPr/>
            </p:nvSpPr>
            <p:spPr bwMode="auto">
              <a:xfrm>
                <a:off x="4515573" y="3886199"/>
                <a:ext cx="666027" cy="624974"/>
              </a:xfrm>
              <a:prstGeom prst="flowChartAlternateProcess">
                <a:avLst/>
              </a:prstGeom>
              <a:ln w="9525">
                <a:noFill/>
                <a:miter lim="800000"/>
                <a:headEnd/>
                <a:tailEnd/>
              </a:ln>
              <a:effectLst>
                <a:outerShdw dist="35921" dir="2700000" algn="ctr" rotWithShape="0">
                  <a:srgbClr val="808080"/>
                </a:outerShdw>
              </a:effectLst>
            </p:spPr>
            <p:style>
              <a:lnRef idx="0">
                <a:scrgbClr r="0" g="0" b="0"/>
              </a:lnRef>
              <a:fillRef idx="1003">
                <a:schemeClr val="dk2"/>
              </a:fillRef>
              <a:effectRef idx="0">
                <a:scrgbClr r="0" g="0" b="0"/>
              </a:effectRef>
              <a:fontRef idx="major"/>
            </p:style>
            <p:txBody>
              <a:bodyPr wrap="none" lIns="81308" tIns="40652" rIns="81308" bIns="40652" anchor="ctr"/>
              <a:lstStyle/>
              <a:p>
                <a:pPr defTabSz="812800" eaLnBrk="0" hangingPunct="0">
                  <a:defRPr/>
                </a:pPr>
                <a:endParaRPr lang="fr-FR" sz="1000" b="1" dirty="0">
                  <a:solidFill>
                    <a:schemeClr val="bg1"/>
                  </a:solidFill>
                  <a:cs typeface="Arial" charset="0"/>
                </a:endParaRPr>
              </a:p>
              <a:p>
                <a:pPr defTabSz="812800" eaLnBrk="0" hangingPunct="0">
                  <a:defRPr/>
                </a:pPr>
                <a:r>
                  <a:rPr lang="fr-FR" sz="1000" b="1" dirty="0">
                    <a:solidFill>
                      <a:schemeClr val="bg1"/>
                    </a:solidFill>
                    <a:cs typeface="Arial" charset="0"/>
                  </a:rPr>
                  <a:t>SRAM</a:t>
                </a:r>
              </a:p>
              <a:p>
                <a:pPr defTabSz="812800">
                  <a:defRPr/>
                </a:pPr>
                <a:r>
                  <a:rPr lang="fr-FR" sz="1000" dirty="0">
                    <a:solidFill>
                      <a:schemeClr val="bg1"/>
                    </a:solidFill>
                    <a:cs typeface="Arial" charset="0"/>
                  </a:rPr>
                  <a:t>Slave 1</a:t>
                </a:r>
                <a:endParaRPr lang="en-US" sz="1000" dirty="0">
                  <a:solidFill>
                    <a:schemeClr val="bg1"/>
                  </a:solidFill>
                  <a:cs typeface="ＭＳ Ｐゴシック"/>
                </a:endParaRPr>
              </a:p>
              <a:p>
                <a:pPr defTabSz="812800" eaLnBrk="0" hangingPunct="0">
                  <a:defRPr/>
                </a:pPr>
                <a:endParaRPr lang="en-US" sz="1000" b="1" dirty="0">
                  <a:solidFill>
                    <a:schemeClr val="bg1"/>
                  </a:solidFill>
                  <a:cs typeface="ＭＳ Ｐゴシック"/>
                </a:endParaRPr>
              </a:p>
            </p:txBody>
          </p:sp>
          <p:grpSp>
            <p:nvGrpSpPr>
              <p:cNvPr id="21541" name="Group 17"/>
              <p:cNvGrpSpPr>
                <a:grpSpLocks/>
              </p:cNvGrpSpPr>
              <p:nvPr/>
            </p:nvGrpSpPr>
            <p:grpSpPr bwMode="auto">
              <a:xfrm>
                <a:off x="4515575" y="3200798"/>
                <a:ext cx="1694662" cy="640106"/>
                <a:chOff x="3281" y="1087"/>
                <a:chExt cx="1306" cy="517"/>
              </a:xfrm>
            </p:grpSpPr>
            <p:sp>
              <p:nvSpPr>
                <p:cNvPr id="1498130" name="AutoShape 18"/>
                <p:cNvSpPr>
                  <a:spLocks noChangeArrowheads="1"/>
                </p:cNvSpPr>
                <p:nvPr/>
              </p:nvSpPr>
              <p:spPr bwMode="auto">
                <a:xfrm>
                  <a:off x="3618" y="1087"/>
                  <a:ext cx="969" cy="517"/>
                </a:xfrm>
                <a:prstGeom prst="flowChartAlternateProcess">
                  <a:avLst/>
                </a:prstGeom>
                <a:ln w="9525">
                  <a:noFill/>
                  <a:miter lim="800000"/>
                  <a:headEnd/>
                  <a:tailEnd/>
                </a:ln>
                <a:effectLst>
                  <a:outerShdw dist="35921" dir="2700000" algn="ctr" rotWithShape="0">
                    <a:srgbClr val="808080"/>
                  </a:outerShdw>
                </a:effectLst>
              </p:spPr>
              <p:style>
                <a:lnRef idx="0">
                  <a:scrgbClr r="0" g="0" b="0"/>
                </a:lnRef>
                <a:fillRef idx="1003">
                  <a:schemeClr val="dk2"/>
                </a:fillRef>
                <a:effectRef idx="0">
                  <a:scrgbClr r="0" g="0" b="0"/>
                </a:effectRef>
                <a:fontRef idx="major"/>
              </p:style>
              <p:txBody>
                <a:bodyPr wrap="none" lIns="81308" tIns="40652" rIns="81308" bIns="40652" anchor="ctr"/>
                <a:lstStyle/>
                <a:p>
                  <a:pPr algn="ctr" defTabSz="812800" eaLnBrk="0" hangingPunct="0">
                    <a:defRPr/>
                  </a:pPr>
                  <a:r>
                    <a:rPr lang="fr-FR" sz="1000" b="1" dirty="0">
                      <a:solidFill>
                        <a:schemeClr val="bg1"/>
                      </a:solidFill>
                    </a:rPr>
                    <a:t>FLASH</a:t>
                  </a:r>
                </a:p>
              </p:txBody>
            </p:sp>
            <p:sp>
              <p:nvSpPr>
                <p:cNvPr id="1498131" name="AutoShape 19"/>
                <p:cNvSpPr>
                  <a:spLocks noChangeArrowheads="1"/>
                </p:cNvSpPr>
                <p:nvPr/>
              </p:nvSpPr>
              <p:spPr bwMode="auto">
                <a:xfrm rot="10800000">
                  <a:off x="3281" y="1089"/>
                  <a:ext cx="337" cy="514"/>
                </a:xfrm>
                <a:prstGeom prst="flowChartAlternateProcess">
                  <a:avLst/>
                </a:prstGeom>
                <a:ln w="9525">
                  <a:noFill/>
                  <a:miter lim="800000"/>
                  <a:headEnd/>
                  <a:tailEnd/>
                </a:ln>
                <a:effectLst>
                  <a:outerShdw dist="35921" dir="2700000" algn="ctr" rotWithShape="0">
                    <a:srgbClr val="808080"/>
                  </a:outerShdw>
                </a:effectLst>
              </p:spPr>
              <p:style>
                <a:lnRef idx="0">
                  <a:scrgbClr r="0" g="0" b="0"/>
                </a:lnRef>
                <a:fillRef idx="1003">
                  <a:schemeClr val="dk2"/>
                </a:fillRef>
                <a:effectRef idx="0">
                  <a:scrgbClr r="0" g="0" b="0"/>
                </a:effectRef>
                <a:fontRef idx="major"/>
              </p:style>
              <p:txBody>
                <a:bodyPr vert="eaVert" wrap="none" lIns="81308" tIns="40652" rIns="81308" bIns="40652" anchor="ctr"/>
                <a:lstStyle/>
                <a:p>
                  <a:pPr algn="ctr" defTabSz="812800" eaLnBrk="0" hangingPunct="0">
                    <a:defRPr/>
                  </a:pPr>
                  <a:r>
                    <a:rPr lang="fr-FR" sz="800" b="1" dirty="0">
                      <a:solidFill>
                        <a:schemeClr val="bg1"/>
                      </a:solidFill>
                    </a:rPr>
                    <a:t>Flash I/F</a:t>
                  </a:r>
                </a:p>
                <a:p>
                  <a:pPr algn="ctr" defTabSz="812800" eaLnBrk="0" hangingPunct="0">
                    <a:defRPr/>
                  </a:pPr>
                  <a:r>
                    <a:rPr lang="fr-FR" sz="800" dirty="0">
                      <a:solidFill>
                        <a:schemeClr val="bg1"/>
                      </a:solidFill>
                    </a:rPr>
                    <a:t>Slave 3</a:t>
                  </a:r>
                  <a:endParaRPr lang="en-US" sz="800" dirty="0">
                    <a:solidFill>
                      <a:schemeClr val="bg1"/>
                    </a:solidFill>
                  </a:endParaRPr>
                </a:p>
              </p:txBody>
            </p:sp>
          </p:grpSp>
          <p:sp>
            <p:nvSpPr>
              <p:cNvPr id="1498134" name="AutoShape 22"/>
              <p:cNvSpPr>
                <a:spLocks noChangeArrowheads="1"/>
              </p:cNvSpPr>
              <p:nvPr/>
            </p:nvSpPr>
            <p:spPr bwMode="auto">
              <a:xfrm>
                <a:off x="4593284" y="5741997"/>
                <a:ext cx="1162021" cy="305677"/>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81308" tIns="40652" rIns="81308" bIns="40652" anchor="ctr"/>
              <a:lstStyle/>
              <a:p>
                <a:pPr algn="ctr" defTabSz="812800" eaLnBrk="0" hangingPunct="0">
                  <a:defRPr/>
                </a:pPr>
                <a:r>
                  <a:rPr lang="fr-FR" sz="1000" b="1" dirty="0">
                    <a:cs typeface="Arial" pitchFamily="34" charset="0"/>
                  </a:rPr>
                  <a:t>AHB2APB</a:t>
                </a:r>
                <a:endParaRPr lang="en-US" sz="1000" b="1" dirty="0"/>
              </a:p>
            </p:txBody>
          </p:sp>
          <p:sp>
            <p:nvSpPr>
              <p:cNvPr id="21545" name="Line 23"/>
              <p:cNvSpPr>
                <a:spLocks noChangeShapeType="1"/>
              </p:cNvSpPr>
              <p:nvPr/>
            </p:nvSpPr>
            <p:spPr bwMode="auto">
              <a:xfrm flipV="1">
                <a:off x="3788742" y="5439279"/>
                <a:ext cx="817102" cy="5945"/>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21546" name="Text Box 24"/>
              <p:cNvSpPr txBox="1">
                <a:spLocks noChangeArrowheads="1"/>
              </p:cNvSpPr>
              <p:nvPr/>
            </p:nvSpPr>
            <p:spPr bwMode="auto">
              <a:xfrm>
                <a:off x="3927338" y="5181600"/>
                <a:ext cx="492434" cy="261610"/>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AHB</a:t>
                </a:r>
                <a:endParaRPr lang="en-US" sz="1100" b="1">
                  <a:latin typeface="Arial" charset="0"/>
                  <a:cs typeface="Arial" charset="0"/>
                </a:endParaRPr>
              </a:p>
            </p:txBody>
          </p:sp>
          <p:sp>
            <p:nvSpPr>
              <p:cNvPr id="21547" name="Text Box 26"/>
              <p:cNvSpPr txBox="1">
                <a:spLocks noChangeArrowheads="1"/>
              </p:cNvSpPr>
              <p:nvPr/>
            </p:nvSpPr>
            <p:spPr bwMode="auto">
              <a:xfrm>
                <a:off x="4648363" y="6062807"/>
                <a:ext cx="1066757" cy="261610"/>
              </a:xfrm>
              <a:prstGeom prst="rect">
                <a:avLst/>
              </a:prstGeom>
              <a:noFill/>
              <a:ln w="9525">
                <a:noFill/>
                <a:miter lim="800000"/>
                <a:headEnd/>
                <a:tailEnd/>
              </a:ln>
            </p:spPr>
            <p:txBody>
              <a:bodyPr lIns="8131" rIns="8131">
                <a:spAutoFit/>
              </a:bodyPr>
              <a:lstStyle/>
              <a:p>
                <a:r>
                  <a:rPr lang="fr-FR" sz="1100">
                    <a:latin typeface="Arial" charset="0"/>
                    <a:cs typeface="Arial" charset="0"/>
                  </a:rPr>
                  <a:t>Slave 2 Bridges</a:t>
                </a:r>
                <a:endParaRPr lang="en-US" sz="400">
                  <a:latin typeface="Arial" charset="0"/>
                  <a:cs typeface="Arial" charset="0"/>
                </a:endParaRPr>
              </a:p>
            </p:txBody>
          </p:sp>
          <p:sp>
            <p:nvSpPr>
              <p:cNvPr id="21548" name="Text Box 27"/>
              <p:cNvSpPr txBox="1">
                <a:spLocks noChangeArrowheads="1"/>
              </p:cNvSpPr>
              <p:nvPr/>
            </p:nvSpPr>
            <p:spPr bwMode="auto">
              <a:xfrm>
                <a:off x="5920341" y="5638800"/>
                <a:ext cx="484400" cy="261610"/>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APB</a:t>
                </a:r>
                <a:endParaRPr lang="en-US" sz="400" b="1">
                  <a:latin typeface="Arial" charset="0"/>
                  <a:cs typeface="Arial" charset="0"/>
                </a:endParaRPr>
              </a:p>
            </p:txBody>
          </p:sp>
          <p:sp>
            <p:nvSpPr>
              <p:cNvPr id="1498141" name="Line 29"/>
              <p:cNvSpPr>
                <a:spLocks noChangeShapeType="1"/>
              </p:cNvSpPr>
              <p:nvPr/>
            </p:nvSpPr>
            <p:spPr bwMode="auto">
              <a:xfrm flipV="1">
                <a:off x="3676108" y="5710770"/>
                <a:ext cx="0" cy="233374"/>
              </a:xfrm>
              <a:prstGeom prst="line">
                <a:avLst/>
              </a:prstGeom>
              <a:noFill/>
              <a:ln w="28575">
                <a:solidFill>
                  <a:schemeClr val="tx1"/>
                </a:solidFill>
                <a:round/>
                <a:headEnd/>
                <a:tailEnd type="triangle" w="med" len="med"/>
              </a:ln>
              <a:effectLst>
                <a:outerShdw dist="35921" dir="2700000" algn="ctr" rotWithShape="0">
                  <a:schemeClr val="bg2">
                    <a:alpha val="50000"/>
                  </a:schemeClr>
                </a:outerShdw>
              </a:effectLst>
            </p:spPr>
            <p:txBody>
              <a:bodyPr wrap="none" anchor="ctr"/>
              <a:lstStyle/>
              <a:p>
                <a:pPr eaLnBrk="0" hangingPunct="0">
                  <a:defRPr/>
                </a:pPr>
                <a:endParaRPr lang="en-US" sz="1000">
                  <a:ea typeface="ＭＳ Ｐゴシック" charset="-128"/>
                  <a:cs typeface="+mn-cs"/>
                </a:endParaRPr>
              </a:p>
            </p:txBody>
          </p:sp>
          <p:sp>
            <p:nvSpPr>
              <p:cNvPr id="21550" name="Text Box 30"/>
              <p:cNvSpPr txBox="1">
                <a:spLocks noChangeArrowheads="1"/>
              </p:cNvSpPr>
              <p:nvPr/>
            </p:nvSpPr>
            <p:spPr bwMode="auto">
              <a:xfrm>
                <a:off x="3394351" y="5910407"/>
                <a:ext cx="563633" cy="261793"/>
              </a:xfrm>
              <a:prstGeom prst="rect">
                <a:avLst/>
              </a:prstGeom>
              <a:noFill/>
              <a:ln w="9525">
                <a:noFill/>
                <a:miter lim="800000"/>
                <a:headEnd/>
                <a:tailEnd/>
              </a:ln>
            </p:spPr>
            <p:txBody>
              <a:bodyPr lIns="8131" rIns="8131">
                <a:spAutoFit/>
              </a:bodyPr>
              <a:lstStyle/>
              <a:p>
                <a:pPr algn="ctr"/>
                <a:r>
                  <a:rPr lang="fr-FR" sz="1100" b="1">
                    <a:latin typeface="Arial" charset="0"/>
                    <a:cs typeface="Arial" charset="0"/>
                  </a:rPr>
                  <a:t>Arbiter</a:t>
                </a:r>
                <a:endParaRPr lang="en-US" sz="1100" b="1">
                  <a:latin typeface="Arial" charset="0"/>
                  <a:cs typeface="Arial" charset="0"/>
                </a:endParaRPr>
              </a:p>
            </p:txBody>
          </p:sp>
          <p:sp>
            <p:nvSpPr>
              <p:cNvPr id="21551" name="Line 31"/>
              <p:cNvSpPr>
                <a:spLocks noChangeShapeType="1"/>
              </p:cNvSpPr>
              <p:nvPr/>
            </p:nvSpPr>
            <p:spPr bwMode="auto">
              <a:xfrm>
                <a:off x="5774949" y="5926318"/>
                <a:ext cx="732874"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1498145" name="AutoShape 33"/>
              <p:cNvSpPr>
                <a:spLocks noChangeArrowheads="1"/>
              </p:cNvSpPr>
              <p:nvPr/>
            </p:nvSpPr>
            <p:spPr bwMode="auto">
              <a:xfrm>
                <a:off x="6510845" y="5696600"/>
                <a:ext cx="2175955" cy="612868"/>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lIns="81308" tIns="40652" rIns="81308" bIns="40652" anchor="ctr"/>
              <a:lstStyle/>
              <a:p>
                <a:pPr defTabSz="812800" eaLnBrk="0" hangingPunct="0">
                  <a:defRPr/>
                </a:pPr>
                <a:r>
                  <a:rPr lang="fr-FR" sz="900" b="1" dirty="0">
                    <a:cs typeface="Arial" pitchFamily="34" charset="0"/>
                  </a:rPr>
                  <a:t>SYSCFG, </a:t>
                </a:r>
                <a:r>
                  <a:rPr lang="fr-FR" sz="900" b="1" dirty="0" err="1">
                    <a:cs typeface="Arial" pitchFamily="34" charset="0"/>
                  </a:rPr>
                  <a:t>TIMs</a:t>
                </a:r>
                <a:r>
                  <a:rPr lang="fr-FR" sz="900" b="1" dirty="0">
                    <a:cs typeface="Arial" pitchFamily="34" charset="0"/>
                  </a:rPr>
                  <a:t>, WWD, IWWD, RTC, </a:t>
                </a:r>
              </a:p>
              <a:p>
                <a:pPr defTabSz="812800" eaLnBrk="0" hangingPunct="0">
                  <a:defRPr/>
                </a:pPr>
                <a:r>
                  <a:rPr lang="fr-FR" sz="900" b="1" dirty="0">
                    <a:cs typeface="Arial" pitchFamily="34" charset="0"/>
                  </a:rPr>
                  <a:t>I2Cs, </a:t>
                </a:r>
                <a:r>
                  <a:rPr lang="fr-FR" sz="900" b="1" dirty="0" err="1">
                    <a:cs typeface="Arial" pitchFamily="34" charset="0"/>
                  </a:rPr>
                  <a:t>USARTs</a:t>
                </a:r>
                <a:r>
                  <a:rPr lang="fr-FR" sz="900" b="1" dirty="0">
                    <a:cs typeface="Arial" pitchFamily="34" charset="0"/>
                  </a:rPr>
                  <a:t>, SPI/I2Ss, HDMI-CEC</a:t>
                </a:r>
                <a:r>
                  <a:rPr lang="fr-FR" sz="900" b="1" dirty="0" smtClean="0">
                    <a:cs typeface="Arial" pitchFamily="34" charset="0"/>
                  </a:rPr>
                  <a:t>, </a:t>
                </a:r>
              </a:p>
              <a:p>
                <a:pPr defTabSz="812800" eaLnBrk="0" hangingPunct="0">
                  <a:defRPr/>
                </a:pPr>
                <a:r>
                  <a:rPr lang="fr-FR" sz="900" b="1" dirty="0" err="1" smtClean="0">
                    <a:cs typeface="Arial" pitchFamily="34" charset="0"/>
                  </a:rPr>
                  <a:t>BxCAN</a:t>
                </a:r>
                <a:r>
                  <a:rPr lang="fr-FR" sz="900" b="1" dirty="0" smtClean="0">
                    <a:cs typeface="Arial" pitchFamily="34" charset="0"/>
                  </a:rPr>
                  <a:t>, USB, DBGMCU</a:t>
                </a:r>
                <a:endParaRPr lang="en-US" sz="900" b="1" dirty="0">
                  <a:cs typeface="Arial" pitchFamily="34" charset="0"/>
                </a:endParaRPr>
              </a:p>
            </p:txBody>
          </p:sp>
          <p:sp>
            <p:nvSpPr>
              <p:cNvPr id="37" name="AutoShape 25"/>
              <p:cNvSpPr>
                <a:spLocks noChangeArrowheads="1"/>
              </p:cNvSpPr>
              <p:nvPr/>
            </p:nvSpPr>
            <p:spPr bwMode="auto">
              <a:xfrm>
                <a:off x="4605845" y="5271474"/>
                <a:ext cx="1414063" cy="367326"/>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lIns="81308" tIns="65047" rIns="81308" bIns="40652" anchor="ctr"/>
              <a:lstStyle/>
              <a:p>
                <a:pPr defTabSz="812800" eaLnBrk="0" hangingPunct="0">
                  <a:defRPr/>
                </a:pPr>
                <a:r>
                  <a:rPr lang="en-US" sz="800" b="1" dirty="0">
                    <a:cs typeface="Arial" pitchFamily="34" charset="0"/>
                  </a:rPr>
                  <a:t>RCC, CRC, Touch </a:t>
                </a:r>
              </a:p>
              <a:p>
                <a:pPr defTabSz="812800" eaLnBrk="0" hangingPunct="0">
                  <a:defRPr/>
                </a:pPr>
                <a:r>
                  <a:rPr lang="en-US" sz="800" b="1" dirty="0">
                    <a:cs typeface="Arial" pitchFamily="34" charset="0"/>
                  </a:rPr>
                  <a:t>Sensing controller (TSC)</a:t>
                </a:r>
              </a:p>
            </p:txBody>
          </p:sp>
          <p:sp>
            <p:nvSpPr>
              <p:cNvPr id="21558" name="Line 23"/>
              <p:cNvSpPr>
                <a:spLocks noChangeShapeType="1"/>
              </p:cNvSpPr>
              <p:nvPr/>
            </p:nvSpPr>
            <p:spPr bwMode="auto">
              <a:xfrm flipV="1">
                <a:off x="4209673" y="5905499"/>
                <a:ext cx="394713" cy="4908"/>
              </a:xfrm>
              <a:prstGeom prst="line">
                <a:avLst/>
              </a:prstGeom>
              <a:noFill/>
              <a:ln w="57150">
                <a:solidFill>
                  <a:srgbClr val="00B050"/>
                </a:solidFill>
                <a:round/>
                <a:headEnd/>
                <a:tailEnd type="triangle" w="med" len="med"/>
              </a:ln>
              <a:effectLst>
                <a:prstShdw prst="shdw17" dist="17961" dir="2700000">
                  <a:srgbClr val="000099"/>
                </a:prstShdw>
              </a:effectLst>
            </p:spPr>
            <p:txBody>
              <a:bodyPr/>
              <a:lstStyle/>
              <a:p>
                <a:endParaRPr lang="en-US"/>
              </a:p>
            </p:txBody>
          </p:sp>
          <p:sp>
            <p:nvSpPr>
              <p:cNvPr id="21559" name="Line 23"/>
              <p:cNvSpPr>
                <a:spLocks noChangeShapeType="1"/>
              </p:cNvSpPr>
              <p:nvPr/>
            </p:nvSpPr>
            <p:spPr bwMode="auto">
              <a:xfrm flipV="1">
                <a:off x="4209673" y="5486400"/>
                <a:ext cx="0" cy="457200"/>
              </a:xfrm>
              <a:prstGeom prst="line">
                <a:avLst/>
              </a:prstGeom>
              <a:noFill/>
              <a:ln w="57150">
                <a:solidFill>
                  <a:srgbClr val="00B050"/>
                </a:solidFill>
                <a:round/>
                <a:headEnd/>
                <a:tailEnd/>
              </a:ln>
              <a:effectLst>
                <a:prstShdw prst="shdw17" dist="17961" dir="2700000">
                  <a:srgbClr val="000099"/>
                </a:prstShdw>
              </a:effectLst>
            </p:spPr>
            <p:txBody>
              <a:bodyPr/>
              <a:lstStyle/>
              <a:p>
                <a:endParaRPr lang="en-US"/>
              </a:p>
            </p:txBody>
          </p:sp>
        </p:grpSp>
        <p:grpSp>
          <p:nvGrpSpPr>
            <p:cNvPr id="21510" name="Group 61"/>
            <p:cNvGrpSpPr>
              <a:grpSpLocks/>
            </p:cNvGrpSpPr>
            <p:nvPr/>
          </p:nvGrpSpPr>
          <p:grpSpPr bwMode="auto">
            <a:xfrm>
              <a:off x="1449" y="2064"/>
              <a:ext cx="4167" cy="1221"/>
              <a:chOff x="1449" y="2064"/>
              <a:chExt cx="4167" cy="1221"/>
            </a:xfrm>
          </p:grpSpPr>
          <p:sp>
            <p:nvSpPr>
              <p:cNvPr id="21511" name="Text Box 4"/>
              <p:cNvSpPr txBox="1">
                <a:spLocks noChangeArrowheads="1"/>
              </p:cNvSpPr>
              <p:nvPr/>
            </p:nvSpPr>
            <p:spPr bwMode="auto">
              <a:xfrm>
                <a:off x="3744" y="2400"/>
                <a:ext cx="1872" cy="397"/>
              </a:xfrm>
              <a:prstGeom prst="rect">
                <a:avLst/>
              </a:prstGeom>
              <a:noFill/>
              <a:ln w="9525" algn="ctr">
                <a:noFill/>
                <a:miter lim="800000"/>
                <a:headEnd/>
                <a:tailEnd/>
              </a:ln>
            </p:spPr>
            <p:txBody>
              <a:bodyPr lIns="97238" tIns="48621" rIns="97238" bIns="48621">
                <a:spAutoFit/>
              </a:bodyPr>
              <a:lstStyle/>
              <a:p>
                <a:pPr defTabSz="973138">
                  <a:spcBef>
                    <a:spcPct val="50000"/>
                  </a:spcBef>
                </a:pPr>
                <a:r>
                  <a:rPr lang="en-GB" sz="1400" b="1">
                    <a:solidFill>
                      <a:srgbClr val="4E7CC0"/>
                    </a:solidFill>
                  </a:rPr>
                  <a:t>Buses are not overloaded </a:t>
                </a:r>
              </a:p>
              <a:p>
                <a:pPr defTabSz="973138">
                  <a:spcBef>
                    <a:spcPct val="50000"/>
                  </a:spcBef>
                </a:pPr>
                <a:r>
                  <a:rPr lang="en-GB" sz="1400" b="1">
                    <a:solidFill>
                      <a:srgbClr val="4E7CC0"/>
                    </a:solidFill>
                  </a:rPr>
                  <a:t>with data movement tasks</a:t>
                </a:r>
              </a:p>
            </p:txBody>
          </p:sp>
          <p:sp>
            <p:nvSpPr>
              <p:cNvPr id="21512" name="Line 14"/>
              <p:cNvSpPr>
                <a:spLocks noChangeShapeType="1"/>
              </p:cNvSpPr>
              <p:nvPr/>
            </p:nvSpPr>
            <p:spPr bwMode="auto">
              <a:xfrm>
                <a:off x="1998" y="2304"/>
                <a:ext cx="458"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21513" name="Text Box 6"/>
              <p:cNvSpPr txBox="1">
                <a:spLocks noChangeArrowheads="1"/>
              </p:cNvSpPr>
              <p:nvPr/>
            </p:nvSpPr>
            <p:spPr bwMode="auto">
              <a:xfrm>
                <a:off x="1449" y="2976"/>
                <a:ext cx="319" cy="165"/>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DMA</a:t>
                </a:r>
                <a:endParaRPr lang="en-US" sz="1100" b="1">
                  <a:latin typeface="Arial" charset="0"/>
                  <a:cs typeface="Arial" charset="0"/>
                </a:endParaRPr>
              </a:p>
            </p:txBody>
          </p:sp>
          <p:sp>
            <p:nvSpPr>
              <p:cNvPr id="21514" name="Line 15"/>
              <p:cNvSpPr>
                <a:spLocks noChangeShapeType="1"/>
              </p:cNvSpPr>
              <p:nvPr/>
            </p:nvSpPr>
            <p:spPr bwMode="auto">
              <a:xfrm>
                <a:off x="1968" y="3024"/>
                <a:ext cx="528" cy="0"/>
              </a:xfrm>
              <a:prstGeom prst="line">
                <a:avLst/>
              </a:prstGeom>
              <a:noFill/>
              <a:ln w="57150">
                <a:solidFill>
                  <a:srgbClr val="00B050"/>
                </a:solidFill>
                <a:round/>
                <a:headEnd type="triangle" w="med" len="med"/>
                <a:tailEnd type="triangle" w="med" len="med"/>
              </a:ln>
              <a:effectLst>
                <a:prstShdw prst="shdw17" dist="17961" dir="2700000">
                  <a:srgbClr val="000099"/>
                </a:prstShdw>
              </a:effectLst>
            </p:spPr>
            <p:txBody>
              <a:bodyPr/>
              <a:lstStyle/>
              <a:p>
                <a:endParaRPr lang="en-US"/>
              </a:p>
            </p:txBody>
          </p:sp>
          <p:sp>
            <p:nvSpPr>
              <p:cNvPr id="44" name="AutoShape 22"/>
              <p:cNvSpPr>
                <a:spLocks noChangeArrowheads="1"/>
              </p:cNvSpPr>
              <p:nvPr/>
            </p:nvSpPr>
            <p:spPr bwMode="auto">
              <a:xfrm>
                <a:off x="2496" y="2928"/>
                <a:ext cx="624" cy="193"/>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81308" tIns="40652" rIns="81308" bIns="40652" anchor="ctr"/>
              <a:lstStyle/>
              <a:p>
                <a:pPr algn="ctr" defTabSz="812800" eaLnBrk="0" hangingPunct="0">
                  <a:defRPr/>
                </a:pPr>
                <a:r>
                  <a:rPr lang="fr-FR" sz="1000" b="1" dirty="0">
                    <a:cs typeface="Arial" pitchFamily="34" charset="0"/>
                  </a:rPr>
                  <a:t>AHB2GPIO</a:t>
                </a:r>
                <a:endParaRPr lang="en-US" sz="1000" b="1" dirty="0"/>
              </a:p>
            </p:txBody>
          </p:sp>
          <p:sp>
            <p:nvSpPr>
              <p:cNvPr id="46" name="AutoShape 25"/>
              <p:cNvSpPr>
                <a:spLocks noChangeArrowheads="1"/>
              </p:cNvSpPr>
              <p:nvPr/>
            </p:nvSpPr>
            <p:spPr bwMode="auto">
              <a:xfrm>
                <a:off x="3120" y="2880"/>
                <a:ext cx="751" cy="288"/>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lIns="81308" tIns="65047" rIns="81308" bIns="40652" anchor="ctr"/>
              <a:lstStyle/>
              <a:p>
                <a:pPr defTabSz="812800" eaLnBrk="0" hangingPunct="0">
                  <a:defRPr/>
                </a:pPr>
                <a:r>
                  <a:rPr lang="en-US" sz="800" b="1" dirty="0">
                    <a:cs typeface="Arial" pitchFamily="34" charset="0"/>
                  </a:rPr>
                  <a:t>GPIO A, B ,C, D</a:t>
                </a:r>
                <a:r>
                  <a:rPr lang="en-US" sz="800" b="1" dirty="0" smtClean="0">
                    <a:cs typeface="Arial" pitchFamily="34" charset="0"/>
                  </a:rPr>
                  <a:t>, E, </a:t>
                </a:r>
                <a:r>
                  <a:rPr lang="en-US" sz="800" b="1" dirty="0">
                    <a:cs typeface="Arial" pitchFamily="34" charset="0"/>
                  </a:rPr>
                  <a:t>F</a:t>
                </a:r>
              </a:p>
            </p:txBody>
          </p:sp>
          <p:sp>
            <p:nvSpPr>
              <p:cNvPr id="21521" name="Text Box 24"/>
              <p:cNvSpPr txBox="1">
                <a:spLocks noChangeArrowheads="1"/>
              </p:cNvSpPr>
              <p:nvPr/>
            </p:nvSpPr>
            <p:spPr bwMode="auto">
              <a:xfrm>
                <a:off x="2064" y="2832"/>
                <a:ext cx="310" cy="165"/>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AHB</a:t>
                </a:r>
                <a:endParaRPr lang="en-US" sz="1100" b="1">
                  <a:latin typeface="Arial" charset="0"/>
                  <a:cs typeface="Arial" charset="0"/>
                </a:endParaRPr>
              </a:p>
            </p:txBody>
          </p:sp>
          <p:sp>
            <p:nvSpPr>
              <p:cNvPr id="21522" name="Text Box 24"/>
              <p:cNvSpPr txBox="1">
                <a:spLocks noChangeArrowheads="1"/>
              </p:cNvSpPr>
              <p:nvPr/>
            </p:nvSpPr>
            <p:spPr bwMode="auto">
              <a:xfrm>
                <a:off x="2064" y="2448"/>
                <a:ext cx="310" cy="165"/>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AHB</a:t>
                </a:r>
                <a:endParaRPr lang="en-US" sz="1100" b="1">
                  <a:latin typeface="Arial" charset="0"/>
                  <a:cs typeface="Arial" charset="0"/>
                </a:endParaRPr>
              </a:p>
            </p:txBody>
          </p:sp>
          <p:sp>
            <p:nvSpPr>
              <p:cNvPr id="21523" name="Text Box 24"/>
              <p:cNvSpPr txBox="1">
                <a:spLocks noChangeArrowheads="1"/>
              </p:cNvSpPr>
              <p:nvPr/>
            </p:nvSpPr>
            <p:spPr bwMode="auto">
              <a:xfrm>
                <a:off x="2064" y="2064"/>
                <a:ext cx="310" cy="165"/>
              </a:xfrm>
              <a:prstGeom prst="rect">
                <a:avLst/>
              </a:prstGeom>
              <a:noFill/>
              <a:ln w="9525">
                <a:noFill/>
                <a:miter lim="800000"/>
                <a:headEnd/>
                <a:tailEnd/>
              </a:ln>
            </p:spPr>
            <p:txBody>
              <a:bodyPr wrap="none" lIns="91436" rIns="91436">
                <a:spAutoFit/>
              </a:bodyPr>
              <a:lstStyle/>
              <a:p>
                <a:pPr algn="ctr"/>
                <a:r>
                  <a:rPr lang="fr-FR" sz="1100" b="1">
                    <a:latin typeface="Arial" charset="0"/>
                    <a:cs typeface="Arial" charset="0"/>
                  </a:rPr>
                  <a:t>AHB</a:t>
                </a:r>
                <a:endParaRPr lang="en-US" sz="1100" b="1">
                  <a:latin typeface="Arial" charset="0"/>
                  <a:cs typeface="Arial" charset="0"/>
                </a:endParaRPr>
              </a:p>
            </p:txBody>
          </p:sp>
          <p:sp>
            <p:nvSpPr>
              <p:cNvPr id="21524" name="Text Box 26"/>
              <p:cNvSpPr txBox="1">
                <a:spLocks noChangeArrowheads="1"/>
              </p:cNvSpPr>
              <p:nvPr/>
            </p:nvSpPr>
            <p:spPr bwMode="auto">
              <a:xfrm>
                <a:off x="2496" y="3120"/>
                <a:ext cx="672" cy="165"/>
              </a:xfrm>
              <a:prstGeom prst="rect">
                <a:avLst/>
              </a:prstGeom>
              <a:noFill/>
              <a:ln w="9525">
                <a:noFill/>
                <a:miter lim="800000"/>
                <a:headEnd/>
                <a:tailEnd/>
              </a:ln>
            </p:spPr>
            <p:txBody>
              <a:bodyPr lIns="8131" rIns="8131">
                <a:spAutoFit/>
              </a:bodyPr>
              <a:lstStyle/>
              <a:p>
                <a:r>
                  <a:rPr lang="fr-FR" sz="1100">
                    <a:latin typeface="Arial" charset="0"/>
                    <a:cs typeface="Arial" charset="0"/>
                  </a:rPr>
                  <a:t>Slave 4 Bridge</a:t>
                </a:r>
                <a:endParaRPr lang="en-US" sz="400">
                  <a:latin typeface="Arial" charset="0"/>
                  <a:cs typeface="Arial" charset="0"/>
                </a:endParaRPr>
              </a:p>
            </p:txBody>
          </p:sp>
        </p:grpSp>
      </p:grpSp>
      <p:sp>
        <p:nvSpPr>
          <p:cNvPr id="41" name="Espace réservé du numéro de diapositive 10"/>
          <p:cNvSpPr>
            <a:spLocks noGrp="1"/>
          </p:cNvSpPr>
          <p:nvPr>
            <p:ph type="sldNum" sz="quarter" idx="12"/>
          </p:nvPr>
        </p:nvSpPr>
        <p:spPr>
          <a:xfrm>
            <a:off x="8617744" y="638712"/>
            <a:ext cx="544994" cy="198000"/>
          </a:xfrm>
        </p:spPr>
        <p:txBody>
          <a:bodyPr/>
          <a:lstStyle/>
          <a:p>
            <a:fld id="{5B31B9E4-8E4D-4C86-BFD7-412B282B373B}" type="slidenum">
              <a:rPr lang="fr-FR" smtClean="0"/>
              <a:pPr/>
              <a:t>68</a:t>
            </a:fld>
            <a:endParaRPr lang="fr-FR"/>
          </a:p>
        </p:txBody>
      </p:sp>
      <p:pic>
        <p:nvPicPr>
          <p:cNvPr id="42" name="Picture 41" descr="branding_STM32-F0.png"/>
          <p:cNvPicPr>
            <a:picLocks noChangeAspect="1"/>
          </p:cNvPicPr>
          <p:nvPr/>
        </p:nvPicPr>
        <p:blipFill>
          <a:blip r:embed="rId3"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36136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075"/>
          <p:cNvSpPr>
            <a:spLocks noGrp="1" noChangeArrowheads="1"/>
          </p:cNvSpPr>
          <p:nvPr>
            <p:ph type="title"/>
          </p:nvPr>
        </p:nvSpPr>
        <p:spPr/>
        <p:txBody>
          <a:bodyPr/>
          <a:lstStyle/>
          <a:p>
            <a:r>
              <a:rPr lang="en-US" dirty="0" smtClean="0"/>
              <a:t>Boot Modes</a:t>
            </a:r>
          </a:p>
        </p:txBody>
      </p:sp>
      <p:sp>
        <p:nvSpPr>
          <p:cNvPr id="23619" name="Slide Number Placeholder 3"/>
          <p:cNvSpPr>
            <a:spLocks noGrp="1"/>
          </p:cNvSpPr>
          <p:nvPr>
            <p:ph type="sldNum" sz="quarter" idx="12"/>
          </p:nvPr>
        </p:nvSpPr>
        <p:spPr>
          <a:prstGeom prst="rect">
            <a:avLst/>
          </a:prstGeom>
          <a:noFill/>
        </p:spPr>
        <p:txBody>
          <a:bodyPr/>
          <a:lstStyle/>
          <a:p>
            <a:fld id="{100A5619-B95E-47C2-947A-90697C6FE490}" type="slidenum">
              <a:rPr lang="en-US" smtClean="0">
                <a:ea typeface="ＭＳ Ｐゴシック"/>
                <a:cs typeface="ＭＳ Ｐゴシック"/>
              </a:rPr>
              <a:pPr/>
              <a:t>69</a:t>
            </a:fld>
            <a:endParaRPr lang="en-US" sz="1400" smtClean="0">
              <a:ea typeface="ＭＳ Ｐゴシック"/>
              <a:cs typeface="ＭＳ Ｐゴシック"/>
            </a:endParaRPr>
          </a:p>
        </p:txBody>
      </p:sp>
      <p:graphicFrame>
        <p:nvGraphicFramePr>
          <p:cNvPr id="598232" name="Group 1240"/>
          <p:cNvGraphicFramePr>
            <a:graphicFrameLocks noGrp="1"/>
          </p:cNvGraphicFramePr>
          <p:nvPr>
            <p:extLst/>
          </p:nvPr>
        </p:nvGraphicFramePr>
        <p:xfrm>
          <a:off x="262781" y="1844825"/>
          <a:ext cx="7992888" cy="3054836"/>
        </p:xfrm>
        <a:graphic>
          <a:graphicData uri="http://schemas.openxmlformats.org/drawingml/2006/table">
            <a:tbl>
              <a:tblPr firstRow="1" bandRow="1">
                <a:tableStyleId>{21E4AEA4-8DFA-4A89-87EB-49C32662AFE0}</a:tableStyleId>
              </a:tblPr>
              <a:tblGrid>
                <a:gridCol w="1055367"/>
                <a:gridCol w="1046366"/>
                <a:gridCol w="1046366"/>
                <a:gridCol w="1046366"/>
                <a:gridCol w="1606680"/>
                <a:gridCol w="2191743"/>
              </a:tblGrid>
              <a:tr h="356505">
                <a:tc gridSpan="4">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BOOT Mode Selection</a:t>
                      </a:r>
                    </a:p>
                  </a:txBody>
                  <a:tcPr marL="32011" marR="64022" marT="32011" marB="32011" anchor="ctr" anchorCtr="1" horzOverflow="overflow"/>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Boot Mode</a:t>
                      </a:r>
                    </a:p>
                  </a:txBody>
                  <a:tcPr marL="32011" marR="64022" marT="32011" marB="32011" anchor="ctr" anchorCtr="1" horzOverflow="overflow"/>
                </a:tc>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Aliasing</a:t>
                      </a:r>
                    </a:p>
                  </a:txBody>
                  <a:tcPr marL="32011" marR="64022" marT="32011" marB="32011" anchor="ctr" anchorCtr="1" horzOverflow="overflow"/>
                </a:tc>
              </a:tr>
              <a:tr h="2195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nBOOT1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bg1"/>
                          </a:solidFill>
                          <a:effectLst/>
                          <a:latin typeface="Verdana" pitchFamily="34" charset="0"/>
                          <a:ea typeface="+mn-ea"/>
                          <a:cs typeface="+mn-cs"/>
                        </a:rPr>
                        <a:t>bit</a:t>
                      </a:r>
                    </a:p>
                  </a:txBody>
                  <a:tcPr marL="32011" marR="64022" marT="32011" marB="32011" anchor="ctr" anchorCtr="1" horzOverflow="overflow">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bg1"/>
                          </a:solidFill>
                          <a:effectLst/>
                          <a:latin typeface="Verdana" pitchFamily="34" charset="0"/>
                        </a:rPr>
                        <a:t>BOOT0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bg1"/>
                          </a:solidFill>
                          <a:effectLst/>
                          <a:latin typeface="Verdana" pitchFamily="34" charset="0"/>
                        </a:rPr>
                        <a:t>pin</a:t>
                      </a:r>
                    </a:p>
                  </a:txBody>
                  <a:tcPr marL="32011" marR="64022" marT="32011" marB="32011" anchor="ctr" anchorCtr="1" horzOverflow="overflow">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BOOT_SEL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bit</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nBOOT0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bit</a:t>
                      </a:r>
                    </a:p>
                  </a:txBody>
                  <a:tcPr marL="32011" marR="64022" marT="32011" marB="32011" anchor="ctr" anchorCtr="1" horzOverflow="overflow">
                    <a:solidFill>
                      <a:schemeClr val="accent1">
                        <a:lumMod val="20000"/>
                        <a:lumOff val="80000"/>
                      </a:schemeClr>
                    </a:solidFill>
                  </a:tcPr>
                </a:tc>
                <a:tc vMerge="1">
                  <a:txBody>
                    <a:bodyPr/>
                    <a:lstStyle/>
                    <a:p>
                      <a:endParaRPr lang="en-US"/>
                    </a:p>
                  </a:txBody>
                  <a:tcPr/>
                </a:tc>
                <a:tc vMerge="1">
                  <a:txBody>
                    <a:bodyPr/>
                    <a:lstStyle/>
                    <a:p>
                      <a:endParaRPr lang="en-US"/>
                    </a:p>
                  </a:txBody>
                  <a:tcPr/>
                </a:tc>
              </a:tr>
              <a:tr h="3870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X</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User Flash</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User Flash is selected as boot space</a:t>
                      </a:r>
                    </a:p>
                  </a:txBody>
                  <a:tcPr marL="32011" marR="64022" marT="32011" marB="32011" anchor="ctr" anchorCtr="1" horzOverflow="overflow"/>
                </a:tc>
              </a:tr>
              <a:tr h="3856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System memory</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System Memory is selected as boot space </a:t>
                      </a:r>
                    </a:p>
                  </a:txBody>
                  <a:tcPr marL="32011" marR="64022" marT="32011" marB="32011" anchor="ctr" anchorCtr="1" horzOverflow="overflow"/>
                </a:tc>
              </a:tr>
              <a:tr h="3899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0</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Embedded SRAM</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900" b="1" i="0" u="none" strike="noStrike" kern="1200" cap="none" normalizeH="0" baseline="0" dirty="0" smtClean="0">
                          <a:ln>
                            <a:noFill/>
                          </a:ln>
                          <a:solidFill>
                            <a:schemeClr val="tx1"/>
                          </a:solidFill>
                          <a:effectLst/>
                          <a:latin typeface="Verdana" pitchFamily="34" charset="0"/>
                          <a:ea typeface="+mn-ea"/>
                          <a:cs typeface="+mn-cs"/>
                        </a:rPr>
                        <a:t>Embedded SRAM is selected as boot space</a:t>
                      </a:r>
                    </a:p>
                  </a:txBody>
                  <a:tcPr marL="32011" marR="64022" marT="32011" marB="32011" anchor="ctr" anchorCtr="1" horzOverflow="overflow"/>
                </a:tc>
              </a:tr>
              <a:tr h="3899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User Flash</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User Flash is selected as boot space</a:t>
                      </a:r>
                    </a:p>
                  </a:txBody>
                  <a:tcPr marL="32011" marR="64022" marT="32011" marB="32011" anchor="ctr" anchorCtr="1" horzOverflow="overflow"/>
                </a:tc>
              </a:tr>
              <a:tr h="3899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1</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System memory</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System Memory is selected as boot space </a:t>
                      </a:r>
                    </a:p>
                  </a:txBody>
                  <a:tcPr marL="32011" marR="64022" marT="32011" marB="32011" anchor="ctr" anchorCtr="1" horzOverflow="overflow"/>
                </a:tc>
              </a:tr>
              <a:tr h="38997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X</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Verdana" pitchFamily="34" charset="0"/>
                        </a:rPr>
                        <a:t>0</a:t>
                      </a:r>
                    </a:p>
                  </a:txBody>
                  <a:tcPr marL="32011" marR="64022" marT="32011" marB="32011" anchor="ctr" anchorCtr="1" horzOverflow="overflow">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1" i="0" u="none" strike="noStrike" kern="1200" cap="none" normalizeH="0" baseline="0" dirty="0" smtClean="0">
                          <a:ln>
                            <a:noFill/>
                          </a:ln>
                          <a:solidFill>
                            <a:schemeClr val="tx1"/>
                          </a:solidFill>
                          <a:effectLst/>
                          <a:latin typeface="Verdana" pitchFamily="34" charset="0"/>
                          <a:ea typeface="+mn-ea"/>
                          <a:cs typeface="+mn-cs"/>
                        </a:rPr>
                        <a:t>Embedded SRAM</a:t>
                      </a:r>
                    </a:p>
                  </a:txBody>
                  <a:tcPr marL="32011" marR="64022" marT="32011" marB="32011" anchor="ctr" anchorCtr="1"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900" b="1" i="0" u="none" strike="noStrike" kern="1200" cap="none" normalizeH="0" baseline="0" dirty="0" smtClean="0">
                          <a:ln>
                            <a:noFill/>
                          </a:ln>
                          <a:solidFill>
                            <a:schemeClr val="tx1"/>
                          </a:solidFill>
                          <a:effectLst/>
                          <a:latin typeface="Verdana" pitchFamily="34" charset="0"/>
                          <a:ea typeface="+mn-ea"/>
                          <a:cs typeface="+mn-cs"/>
                        </a:rPr>
                        <a:t>Embedded SRAM is selected as boot space</a:t>
                      </a:r>
                    </a:p>
                  </a:txBody>
                  <a:tcPr marL="32011" marR="64022" marT="32011" marB="32011" anchor="ctr" anchorCtr="1" horzOverflow="overflow"/>
                </a:tc>
              </a:tr>
            </a:tbl>
          </a:graphicData>
        </a:graphic>
      </p:graphicFrame>
      <p:sp>
        <p:nvSpPr>
          <p:cNvPr id="45114" name="Rectangle 1213"/>
          <p:cNvSpPr>
            <a:spLocks noChangeArrowheads="1"/>
          </p:cNvSpPr>
          <p:nvPr/>
        </p:nvSpPr>
        <p:spPr bwMode="auto">
          <a:xfrm>
            <a:off x="827584" y="990600"/>
            <a:ext cx="7952740" cy="1387475"/>
          </a:xfrm>
          <a:prstGeom prst="rect">
            <a:avLst/>
          </a:prstGeom>
          <a:noFill/>
          <a:ln w="9525">
            <a:noFill/>
            <a:miter lim="800000"/>
            <a:headEnd/>
            <a:tailEnd/>
          </a:ln>
        </p:spPr>
        <p:txBody>
          <a:bodyPr wrap="none" lIns="91393" tIns="45696" rIns="91393" bIns="45696"/>
          <a:lstStyle/>
          <a:p>
            <a:pPr marL="342900" indent="-342900" eaLnBrk="0" hangingPunct="0">
              <a:buClr>
                <a:schemeClr val="accent2"/>
              </a:buClr>
              <a:buSzPct val="150000"/>
              <a:buFont typeface="Wingdings" pitchFamily="2" charset="2"/>
              <a:buChar char="§"/>
              <a:defRPr/>
            </a:pPr>
            <a:r>
              <a:rPr lang="en-US" sz="1100" b="1" dirty="0"/>
              <a:t>Boot modes</a:t>
            </a:r>
          </a:p>
          <a:p>
            <a:pPr marL="742950" lvl="1" indent="-285750" eaLnBrk="0" hangingPunct="0">
              <a:buClr>
                <a:schemeClr val="accent2"/>
              </a:buClr>
              <a:buSzPct val="150000"/>
              <a:defRPr/>
            </a:pPr>
            <a:r>
              <a:rPr lang="en-US" sz="1100" dirty="0"/>
              <a:t>  Depending on the Boot configuration, Embedded </a:t>
            </a:r>
            <a:r>
              <a:rPr lang="en-US" sz="1100" dirty="0" smtClean="0"/>
              <a:t>Flash memory</a:t>
            </a:r>
            <a:r>
              <a:rPr lang="en-US" sz="1100" dirty="0"/>
              <a:t>, System memory or Embedded SRAM memory</a:t>
            </a:r>
          </a:p>
          <a:p>
            <a:pPr marL="742950" lvl="1" indent="-285750" eaLnBrk="0" hangingPunct="0">
              <a:buClr>
                <a:schemeClr val="accent2"/>
              </a:buClr>
              <a:buSzPct val="150000"/>
              <a:defRPr/>
            </a:pPr>
            <a:r>
              <a:rPr lang="en-US" sz="1100" dirty="0"/>
              <a:t>  is aliased at @0x00. Even when aliased, these </a:t>
            </a:r>
            <a:r>
              <a:rPr lang="en-US" sz="1100" dirty="0" smtClean="0"/>
              <a:t>memories are </a:t>
            </a:r>
            <a:r>
              <a:rPr lang="en-US" sz="1100" dirty="0"/>
              <a:t>still accessible from their original memory space</a:t>
            </a:r>
            <a:r>
              <a:rPr lang="en-US" sz="1100" dirty="0" smtClean="0"/>
              <a:t>.</a:t>
            </a:r>
          </a:p>
          <a:p>
            <a:pPr marL="285750" indent="-285750" eaLnBrk="0" hangingPunct="0">
              <a:buClr>
                <a:schemeClr val="accent2"/>
              </a:buClr>
              <a:buSzPct val="150000"/>
              <a:buFont typeface="Wingdings" pitchFamily="2" charset="2"/>
              <a:buChar char="§"/>
              <a:defRPr/>
            </a:pPr>
            <a:r>
              <a:rPr lang="en-US" sz="1100" dirty="0" smtClean="0"/>
              <a:t>The </a:t>
            </a:r>
            <a:r>
              <a:rPr lang="en-US" sz="1100" dirty="0"/>
              <a:t>boot configuration is defined with </a:t>
            </a:r>
            <a:r>
              <a:rPr lang="en-US" sz="1100" b="1" dirty="0"/>
              <a:t>BOOT0 </a:t>
            </a:r>
            <a:r>
              <a:rPr lang="en-US" sz="1100" b="1" dirty="0" smtClean="0"/>
              <a:t>pin, </a:t>
            </a:r>
            <a:r>
              <a:rPr lang="en-US" sz="1100" b="1" dirty="0">
                <a:solidFill>
                  <a:srgbClr val="FF0000"/>
                </a:solidFill>
              </a:rPr>
              <a:t>nBOOT1 bit, </a:t>
            </a:r>
            <a:r>
              <a:rPr lang="en-US" sz="1100" b="1" dirty="0" smtClean="0">
                <a:solidFill>
                  <a:srgbClr val="FF0000"/>
                </a:solidFill>
              </a:rPr>
              <a:t>nBOOT0 bit and BOOT_SEL bit</a:t>
            </a:r>
            <a:r>
              <a:rPr lang="en-US" sz="1100" b="1" dirty="0" smtClean="0"/>
              <a:t> </a:t>
            </a:r>
            <a:r>
              <a:rPr lang="en-US" sz="1100" dirty="0"/>
              <a:t>from </a:t>
            </a:r>
            <a:r>
              <a:rPr lang="en-US" sz="1100" dirty="0">
                <a:solidFill>
                  <a:srgbClr val="FF0000"/>
                </a:solidFill>
              </a:rPr>
              <a:t>USER option byte</a:t>
            </a:r>
            <a:r>
              <a:rPr lang="en-US" sz="1100" dirty="0" smtClean="0"/>
              <a:t>.</a:t>
            </a:r>
          </a:p>
          <a:p>
            <a:pPr eaLnBrk="0" hangingPunct="0">
              <a:buClr>
                <a:schemeClr val="accent2"/>
              </a:buClr>
              <a:buSzPct val="150000"/>
              <a:defRPr/>
            </a:pPr>
            <a:endParaRPr lang="en-US" sz="1100" dirty="0"/>
          </a:p>
        </p:txBody>
      </p:sp>
      <p:sp>
        <p:nvSpPr>
          <p:cNvPr id="23623" name="TextBox 75"/>
          <p:cNvSpPr txBox="1">
            <a:spLocks noChangeArrowheads="1"/>
          </p:cNvSpPr>
          <p:nvPr/>
        </p:nvSpPr>
        <p:spPr bwMode="auto">
          <a:xfrm>
            <a:off x="827584" y="5248648"/>
            <a:ext cx="7875984" cy="538609"/>
          </a:xfrm>
          <a:prstGeom prst="rect">
            <a:avLst/>
          </a:prstGeom>
          <a:noFill/>
          <a:ln w="9525">
            <a:noFill/>
            <a:miter lim="800000"/>
            <a:headEnd/>
            <a:tailEnd/>
          </a:ln>
        </p:spPr>
        <p:txBody>
          <a:bodyPr wrap="square">
            <a:spAutoFit/>
          </a:bodyPr>
          <a:lstStyle/>
          <a:p>
            <a:pPr eaLnBrk="0" hangingPunct="0">
              <a:buFont typeface="Wingdings" pitchFamily="2" charset="2"/>
              <a:buChar char="§"/>
            </a:pPr>
            <a:r>
              <a:rPr lang="en-US" sz="1800" b="1" dirty="0">
                <a:solidFill>
                  <a:schemeClr val="accent2"/>
                </a:solidFill>
              </a:rPr>
              <a:t> </a:t>
            </a:r>
            <a:r>
              <a:rPr lang="en-US" sz="1100" b="1" dirty="0"/>
              <a:t>System memory</a:t>
            </a:r>
            <a:r>
              <a:rPr lang="en-US" sz="1100" dirty="0"/>
              <a:t> : contains the </a:t>
            </a:r>
            <a:r>
              <a:rPr lang="en-US" sz="1100" dirty="0" err="1"/>
              <a:t>Bootloader</a:t>
            </a:r>
            <a:r>
              <a:rPr lang="en-US" sz="1100" dirty="0"/>
              <a:t> used to re-program the FLASH through USART1 </a:t>
            </a:r>
            <a:r>
              <a:rPr lang="en-US" sz="1100" dirty="0" smtClean="0"/>
              <a:t>(</a:t>
            </a:r>
            <a:r>
              <a:rPr lang="en-US" sz="1100" dirty="0"/>
              <a:t>same pins configuration as for STM32 products).  </a:t>
            </a:r>
          </a:p>
        </p:txBody>
      </p:sp>
      <p:sp>
        <p:nvSpPr>
          <p:cNvPr id="78" name="TextBox 77"/>
          <p:cNvSpPr txBox="1"/>
          <p:nvPr/>
        </p:nvSpPr>
        <p:spPr>
          <a:xfrm>
            <a:off x="827584" y="5799876"/>
            <a:ext cx="7875984" cy="700192"/>
          </a:xfrm>
          <a:prstGeom prst="rect">
            <a:avLst/>
          </a:prstGeom>
          <a:noFill/>
        </p:spPr>
        <p:txBody>
          <a:bodyPr wrap="square">
            <a:spAutoFit/>
          </a:bodyPr>
          <a:lstStyle/>
          <a:p>
            <a:pPr marL="0" lvl="1" eaLnBrk="0" hangingPunct="0">
              <a:buFont typeface="Wingdings" pitchFamily="2" charset="2"/>
              <a:buChar char="§"/>
              <a:defRPr/>
            </a:pPr>
            <a:r>
              <a:rPr lang="fr-FR" sz="1800" b="1" dirty="0">
                <a:solidFill>
                  <a:schemeClr val="accent2"/>
                </a:solidFill>
                <a:ea typeface="ＭＳ Ｐゴシック" charset="-128"/>
                <a:cs typeface="+mn-cs"/>
              </a:rPr>
              <a:t> </a:t>
            </a:r>
            <a:r>
              <a:rPr lang="fr-FR" sz="1100" b="1" dirty="0">
                <a:ea typeface="ＭＳ Ｐゴシック" charset="-128"/>
                <a:cs typeface="+mn-cs"/>
              </a:rPr>
              <a:t>Boot </a:t>
            </a:r>
            <a:r>
              <a:rPr lang="fr-FR" sz="1100" b="1" dirty="0" err="1">
                <a:ea typeface="ＭＳ Ｐゴシック" charset="-128"/>
                <a:cs typeface="+mn-cs"/>
              </a:rPr>
              <a:t>from</a:t>
            </a:r>
            <a:r>
              <a:rPr lang="fr-FR" sz="1100" b="1" dirty="0">
                <a:ea typeface="ＭＳ Ｐゴシック" charset="-128"/>
                <a:cs typeface="+mn-cs"/>
              </a:rPr>
              <a:t> SRAM : </a:t>
            </a:r>
            <a:r>
              <a:rPr lang="en-US" sz="1100" dirty="0" smtClean="0">
                <a:ea typeface="ＭＳ Ｐゴシック" charset="-128"/>
                <a:cs typeface="+mn-cs"/>
              </a:rPr>
              <a:t>The relocation of the vector table is not allowed on the Cortex M0. When Booting from SRAM, System memory or User Flash, the vector table will be aliased at direction 0x00000000</a:t>
            </a:r>
            <a:endParaRPr lang="en-US" sz="1200" dirty="0">
              <a:ea typeface="ＭＳ Ｐゴシック" charset="-128"/>
              <a:cs typeface="+mn-cs"/>
            </a:endParaRPr>
          </a:p>
          <a:p>
            <a:pPr marL="0" lvl="1" eaLnBrk="0" hangingPunct="0">
              <a:defRPr/>
            </a:pPr>
            <a:endParaRPr lang="en-US" sz="1050" dirty="0">
              <a:ea typeface="ＭＳ Ｐゴシック" charset="-128"/>
              <a:cs typeface="+mn-cs"/>
            </a:endParaRPr>
          </a:p>
        </p:txBody>
      </p:sp>
      <p:sp>
        <p:nvSpPr>
          <p:cNvPr id="58" name="Espace réservé du numéro de diapositive 10"/>
          <p:cNvSpPr txBox="1">
            <a:spLocks/>
          </p:cNvSpPr>
          <p:nvPr/>
        </p:nvSpPr>
        <p:spPr>
          <a:xfrm>
            <a:off x="8617744" y="638712"/>
            <a:ext cx="544994" cy="198000"/>
          </a:xfrm>
          <a:prstGeom prst="rect">
            <a:avLst/>
          </a:prstGeom>
          <a:solidFill>
            <a:schemeClr val="accent2"/>
          </a:solidFill>
        </p:spPr>
        <p:txBody>
          <a:bodyPr vert="horz" wrap="none" lIns="91440" tIns="45720" rIns="91440" bIns="45720" rtlCol="0" anchor="ctr"/>
          <a:lstStyle>
            <a:defPPr>
              <a:defRPr lang="fr-FR"/>
            </a:defPPr>
            <a:lvl1pPr marL="0" algn="r" defTabSz="914400" rtl="0" eaLnBrk="1" latinLnBrk="0" hangingPunct="1">
              <a:defRPr sz="1200" b="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31B9E4-8E4D-4C86-BFD7-412B282B373B}" type="slidenum">
              <a:rPr lang="fr-FR" smtClean="0"/>
              <a:pPr/>
              <a:t>69</a:t>
            </a:fld>
            <a:endParaRPr lang="fr-FR"/>
          </a:p>
        </p:txBody>
      </p:sp>
      <p:pic>
        <p:nvPicPr>
          <p:cNvPr id="59" name="Picture 58" descr="branding_STM32-F0.png"/>
          <p:cNvPicPr>
            <a:picLocks noChangeAspect="1"/>
          </p:cNvPicPr>
          <p:nvPr/>
        </p:nvPicPr>
        <p:blipFill>
          <a:blip r:embed="rId3" cstate="print"/>
          <a:stretch>
            <a:fillRect/>
          </a:stretch>
        </p:blipFill>
        <p:spPr>
          <a:xfrm>
            <a:off x="8235871" y="6118759"/>
            <a:ext cx="512842" cy="397333"/>
          </a:xfrm>
          <a:prstGeom prst="rect">
            <a:avLst/>
          </a:prstGeom>
        </p:spPr>
      </p:pic>
      <p:sp>
        <p:nvSpPr>
          <p:cNvPr id="2" name="TextBox 1"/>
          <p:cNvSpPr txBox="1"/>
          <p:nvPr/>
        </p:nvSpPr>
        <p:spPr>
          <a:xfrm>
            <a:off x="251520" y="4941168"/>
            <a:ext cx="8240772" cy="430887"/>
          </a:xfrm>
          <a:prstGeom prst="rect">
            <a:avLst/>
          </a:prstGeom>
          <a:noFill/>
        </p:spPr>
        <p:txBody>
          <a:bodyPr wrap="square" rtlCol="0">
            <a:spAutoFit/>
          </a:bodyPr>
          <a:lstStyle/>
          <a:p>
            <a:r>
              <a:rPr lang="en-US" sz="1100" b="1" dirty="0" smtClean="0"/>
              <a:t>Notes: </a:t>
            </a:r>
            <a:r>
              <a:rPr lang="en-US" sz="1100" b="1" i="1" dirty="0" smtClean="0"/>
              <a:t>Field in blue are </a:t>
            </a:r>
            <a:r>
              <a:rPr lang="en-US" sz="1100" b="1" i="1" dirty="0" err="1" smtClean="0"/>
              <a:t>availables</a:t>
            </a:r>
            <a:r>
              <a:rPr lang="en-US" sz="1100" b="1" i="1" dirty="0" smtClean="0"/>
              <a:t> on STM32F04x only. The boot pin can be disabled through Option bits, offering an additional GPIO for users.</a:t>
            </a:r>
            <a:endParaRPr lang="en-US" sz="1100" b="1" i="1" dirty="0"/>
          </a:p>
        </p:txBody>
      </p:sp>
    </p:spTree>
    <p:extLst>
      <p:ext uri="{BB962C8B-B14F-4D97-AF65-F5344CB8AC3E}">
        <p14:creationId xmlns:p14="http://schemas.microsoft.com/office/powerpoint/2010/main" val="398217184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31B9E4-8E4D-4C86-BFD7-412B282B373B}" type="slidenum">
              <a:rPr lang="fr-FR" smtClean="0"/>
              <a:pPr/>
              <a:t>7</a:t>
            </a:fld>
            <a:endParaRPr lang="fr-FR" dirty="0"/>
          </a:p>
        </p:txBody>
      </p:sp>
      <p:sp>
        <p:nvSpPr>
          <p:cNvPr id="11" name="Title 1"/>
          <p:cNvSpPr txBox="1">
            <a:spLocks/>
          </p:cNvSpPr>
          <p:nvPr/>
        </p:nvSpPr>
        <p:spPr>
          <a:xfrm>
            <a:off x="457200" y="116632"/>
            <a:ext cx="8075240" cy="1143000"/>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a:lstStyle>
          <a:p>
            <a:r>
              <a:rPr lang="en-US" sz="3300" dirty="0" smtClean="0">
                <a:latin typeface="+mj-lt"/>
              </a:rPr>
              <a:t>STM32 ODE</a:t>
            </a:r>
          </a:p>
          <a:p>
            <a:r>
              <a:rPr lang="en-US" sz="2900" dirty="0" smtClean="0"/>
              <a:t>STM32 X-</a:t>
            </a:r>
            <a:r>
              <a:rPr lang="en-US" sz="2900" dirty="0" err="1" smtClean="0"/>
              <a:t>Nucleo</a:t>
            </a:r>
            <a:r>
              <a:rPr lang="en-US" sz="2900" dirty="0" smtClean="0"/>
              <a:t> Portfolio</a:t>
            </a:r>
            <a:endParaRPr lang="en-US" sz="2900" dirty="0">
              <a:latin typeface="+mj-lt"/>
            </a:endParaRPr>
          </a:p>
        </p:txBody>
      </p:sp>
      <p:sp>
        <p:nvSpPr>
          <p:cNvPr id="10" name="Rounded Rectangle 9"/>
          <p:cNvSpPr/>
          <p:nvPr/>
        </p:nvSpPr>
        <p:spPr>
          <a:xfrm>
            <a:off x="152400" y="1577666"/>
            <a:ext cx="8915400" cy="2994334"/>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07" tIns="135053" rIns="68607" rtlCol="0" anchor="t"/>
          <a:lstStyle/>
          <a:p>
            <a:pPr>
              <a:spcBef>
                <a:spcPts val="450"/>
              </a:spcBef>
              <a:buClr>
                <a:schemeClr val="accent2"/>
              </a:buClr>
            </a:pPr>
            <a:endParaRPr lang="en-US" sz="1200" dirty="0" smtClean="0">
              <a:solidFill>
                <a:schemeClr val="tx2"/>
              </a:solidFill>
              <a:cs typeface="Arial" pitchFamily="34" charset="0"/>
            </a:endParaRPr>
          </a:p>
        </p:txBody>
      </p:sp>
      <p:sp>
        <p:nvSpPr>
          <p:cNvPr id="12" name="Rounded Rectangle 11"/>
          <p:cNvSpPr/>
          <p:nvPr/>
        </p:nvSpPr>
        <p:spPr>
          <a:xfrm>
            <a:off x="427748" y="1447800"/>
            <a:ext cx="4444209" cy="442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 Expansion Boards</a:t>
            </a:r>
            <a:endParaRPr lang="en-US" b="1" dirty="0"/>
          </a:p>
        </p:txBody>
      </p:sp>
      <p:sp>
        <p:nvSpPr>
          <p:cNvPr id="14" name="Rectangle 13"/>
          <p:cNvSpPr/>
          <p:nvPr/>
        </p:nvSpPr>
        <p:spPr>
          <a:xfrm>
            <a:off x="228600" y="4737634"/>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Bluetooth Smart</a:t>
            </a:r>
            <a:endParaRPr lang="en-US" dirty="0"/>
          </a:p>
        </p:txBody>
      </p:sp>
      <p:sp>
        <p:nvSpPr>
          <p:cNvPr id="15" name="Rectangle 14"/>
          <p:cNvSpPr/>
          <p:nvPr/>
        </p:nvSpPr>
        <p:spPr>
          <a:xfrm>
            <a:off x="234462" y="5120637"/>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SubGhz</a:t>
            </a:r>
            <a:endParaRPr lang="en-US" dirty="0"/>
          </a:p>
        </p:txBody>
      </p:sp>
      <p:sp>
        <p:nvSpPr>
          <p:cNvPr id="17" name="Rectangle 16"/>
          <p:cNvSpPr/>
          <p:nvPr/>
        </p:nvSpPr>
        <p:spPr>
          <a:xfrm>
            <a:off x="235480" y="5524739"/>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NFC</a:t>
            </a:r>
            <a:endParaRPr lang="en-US" dirty="0"/>
          </a:p>
        </p:txBody>
      </p:sp>
      <p:graphicFrame>
        <p:nvGraphicFramePr>
          <p:cNvPr id="13" name="Table 12"/>
          <p:cNvGraphicFramePr>
            <a:graphicFrameLocks noGrp="1"/>
          </p:cNvGraphicFramePr>
          <p:nvPr>
            <p:extLst/>
          </p:nvPr>
        </p:nvGraphicFramePr>
        <p:xfrm>
          <a:off x="304801" y="2176522"/>
          <a:ext cx="8686800" cy="2014478"/>
        </p:xfrm>
        <a:graphic>
          <a:graphicData uri="http://schemas.openxmlformats.org/drawingml/2006/table">
            <a:tbl>
              <a:tblPr>
                <a:effectLst>
                  <a:innerShdw blurRad="63500" dist="50800" dir="13500000">
                    <a:prstClr val="black">
                      <a:alpha val="50000"/>
                    </a:prstClr>
                  </a:innerShdw>
                </a:effectLst>
              </a:tblPr>
              <a:tblGrid>
                <a:gridCol w="1307157"/>
                <a:gridCol w="674042"/>
                <a:gridCol w="1676400"/>
                <a:gridCol w="5029201"/>
              </a:tblGrid>
              <a:tr h="164185">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2"/>
                        </a:rPr>
                        <a:t>X-NUCLEO-IDB04A1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err="1">
                          <a:solidFill>
                            <a:schemeClr val="tx2"/>
                          </a:solidFill>
                          <a:effectLst/>
                          <a:latin typeface="Calibri" panose="020F0502020204030204" pitchFamily="34" charset="0"/>
                        </a:rPr>
                        <a:t>BlueNRG</a:t>
                      </a:r>
                      <a:r>
                        <a:rPr lang="en-US" sz="1000" b="0" i="0" u="none" strike="noStrike" dirty="0">
                          <a:solidFill>
                            <a:schemeClr val="tx2"/>
                          </a:solidFill>
                          <a:effectLst/>
                          <a:latin typeface="Calibri" panose="020F0502020204030204" pitchFamily="34" charset="0"/>
                        </a:rPr>
                        <a:t>; BALF-NRG-01D3</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Bluetooth low energy expansion board based on BlueNRG for STM32 Nucleo</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3"/>
                        </a:rPr>
                        <a:t>X-NUCLEO-IDB05A1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Evaluation</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SPBTLE-RF;BlueNRG-MS;BALF-NRG-01D3</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Bluetooth Low Energy expansion board based on SPBTLE-RF module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4"/>
                        </a:rPr>
                        <a:t>X-NUCLEO-IDS01A4</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SPSGRF-868</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Sub-1 GHz RF expansion board based on the SPSGRF-868 module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5"/>
                        </a:rPr>
                        <a:t>X-NUCLEO-IDS01A5</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SPSGRF-915</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Sub-1 GHz RF expansion board based on the SPSGRF-915 module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6"/>
                        </a:rPr>
                        <a:t>X-NUCLEO-NFC01A1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M24SR64-YMN6T/2</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Dynamic NFC tag expansion board based on M24SR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6" name="Picture 3" descr="C:\_Data_\_ST\#Content Creation\#Product marketing\Mass Market\STM32 ODE\STM32ODE brochure\Visuals\X-Nucleo pictures\007_new_logo_LQ.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6882" y="4701866"/>
            <a:ext cx="1068237" cy="10652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rot="5400000">
            <a:off x="5088225" y="4759152"/>
            <a:ext cx="595233" cy="1027769"/>
          </a:xfrm>
          <a:prstGeom prst="rect">
            <a:avLst/>
          </a:prstGeom>
        </p:spPr>
      </p:pic>
      <p:pic>
        <p:nvPicPr>
          <p:cNvPr id="20" name="Picture 2" descr="C:\work\A Solution&amp;Activities\A  RELEASE IMS-RefDesign\xxx - NUCLEO\X-NUCLEO-IDS01A4 - SPSGRF868MHz\Documents\X-NUCLEO-IDS01A4.jp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218979" y="4885490"/>
            <a:ext cx="1032219" cy="7750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70451" y="4936090"/>
            <a:ext cx="948854" cy="831045"/>
          </a:xfrm>
          <a:prstGeom prst="rect">
            <a:avLst/>
          </a:prstGeom>
        </p:spPr>
      </p:pic>
    </p:spTree>
    <p:extLst>
      <p:ext uri="{BB962C8B-B14F-4D97-AF65-F5344CB8AC3E}">
        <p14:creationId xmlns:p14="http://schemas.microsoft.com/office/powerpoint/2010/main" val="1835011813"/>
      </p:ext>
    </p:extLst>
  </p:cSld>
  <p:clrMapOvr>
    <a:masterClrMapping/>
  </p:clrMapOvr>
  <p:transition spd="slow">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3"/>
          <p:cNvSpPr>
            <a:spLocks noGrp="1" noChangeArrowheads="1"/>
          </p:cNvSpPr>
          <p:nvPr>
            <p:ph type="title"/>
          </p:nvPr>
        </p:nvSpPr>
        <p:spPr/>
        <p:txBody>
          <a:bodyPr/>
          <a:lstStyle/>
          <a:p>
            <a:r>
              <a:rPr lang="en-US" dirty="0" smtClean="0"/>
              <a:t>Flash Read Protection (FLASH)</a:t>
            </a:r>
          </a:p>
        </p:txBody>
      </p:sp>
      <p:sp>
        <p:nvSpPr>
          <p:cNvPr id="6" name="Flowchart: Alternate Process 5"/>
          <p:cNvSpPr/>
          <p:nvPr/>
        </p:nvSpPr>
        <p:spPr bwMode="auto">
          <a:xfrm>
            <a:off x="547811" y="4146574"/>
            <a:ext cx="1524000" cy="685800"/>
          </a:xfrm>
          <a:prstGeom prst="flowChartAlternateProcess">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algn="ctr" eaLnBrk="0" hangingPunct="0">
              <a:defRPr/>
            </a:pPr>
            <a:r>
              <a:rPr lang="en-US" sz="1800" b="1" dirty="0">
                <a:solidFill>
                  <a:schemeClr val="bg1"/>
                </a:solidFill>
              </a:rPr>
              <a:t>Level 2 RDP=0xCC</a:t>
            </a:r>
          </a:p>
        </p:txBody>
      </p:sp>
      <p:sp>
        <p:nvSpPr>
          <p:cNvPr id="7" name="Flowchart: Alternate Process 6"/>
          <p:cNvSpPr/>
          <p:nvPr/>
        </p:nvSpPr>
        <p:spPr bwMode="auto">
          <a:xfrm>
            <a:off x="7024811" y="4146574"/>
            <a:ext cx="1527048" cy="685800"/>
          </a:xfrm>
          <a:prstGeom prst="flowChartAlternateProcess">
            <a:avLst/>
          </a:prstGeom>
          <a:gradFill>
            <a:gsLst>
              <a:gs pos="0">
                <a:srgbClr val="04865B"/>
              </a:gs>
              <a:gs pos="80000">
                <a:srgbClr val="00B050"/>
              </a:gs>
              <a:gs pos="100000">
                <a:srgbClr val="00B050"/>
              </a:gs>
            </a:gsLst>
          </a:gra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lgn="ctr" eaLnBrk="0" hangingPunct="0">
              <a:defRPr/>
            </a:pPr>
            <a:r>
              <a:rPr lang="en-US" sz="1800" b="1" dirty="0">
                <a:solidFill>
                  <a:schemeClr val="bg1"/>
                </a:solidFill>
              </a:rPr>
              <a:t>Level 0 RDP=0xAA</a:t>
            </a:r>
          </a:p>
        </p:txBody>
      </p:sp>
      <p:sp>
        <p:nvSpPr>
          <p:cNvPr id="8" name="Flowchart: Alternate Process 7"/>
          <p:cNvSpPr/>
          <p:nvPr/>
        </p:nvSpPr>
        <p:spPr bwMode="auto">
          <a:xfrm>
            <a:off x="3900611" y="1268760"/>
            <a:ext cx="1600200" cy="914400"/>
          </a:xfrm>
          <a:prstGeom prst="flowChartAlternateProces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sz="1800" b="1" dirty="0">
                <a:solidFill>
                  <a:schemeClr val="bg1"/>
                </a:solidFill>
              </a:rPr>
              <a:t>Level 1 </a:t>
            </a:r>
          </a:p>
          <a:p>
            <a:pPr algn="ctr" eaLnBrk="0" hangingPunct="0">
              <a:defRPr/>
            </a:pPr>
            <a:r>
              <a:rPr lang="en-US" sz="1800" b="1" dirty="0">
                <a:solidFill>
                  <a:schemeClr val="bg1"/>
                </a:solidFill>
              </a:rPr>
              <a:t>RDP ≠ 0xCC</a:t>
            </a:r>
          </a:p>
          <a:p>
            <a:pPr algn="ctr" eaLnBrk="0" hangingPunct="0">
              <a:defRPr/>
            </a:pPr>
            <a:r>
              <a:rPr lang="en-US" sz="1800" b="1" dirty="0">
                <a:solidFill>
                  <a:schemeClr val="bg1"/>
                </a:solidFill>
              </a:rPr>
              <a:t>RDP ≠ 0xAA</a:t>
            </a:r>
          </a:p>
        </p:txBody>
      </p:sp>
      <p:sp>
        <p:nvSpPr>
          <p:cNvPr id="39948" name="TextBox 60"/>
          <p:cNvSpPr txBox="1">
            <a:spLocks noChangeArrowheads="1"/>
          </p:cNvSpPr>
          <p:nvPr/>
        </p:nvSpPr>
        <p:spPr bwMode="auto">
          <a:xfrm>
            <a:off x="395856" y="4913313"/>
            <a:ext cx="4896224" cy="1569660"/>
          </a:xfrm>
          <a:prstGeom prst="rect">
            <a:avLst/>
          </a:prstGeom>
          <a:noFill/>
          <a:ln w="9525">
            <a:noFill/>
            <a:miter lim="800000"/>
            <a:headEnd/>
            <a:tailEnd/>
          </a:ln>
        </p:spPr>
        <p:txBody>
          <a:bodyPr wrap="square">
            <a:spAutoFit/>
          </a:bodyPr>
          <a:lstStyle/>
          <a:p>
            <a:r>
              <a:rPr lang="en-US" sz="1600" dirty="0" smtClean="0">
                <a:solidFill>
                  <a:schemeClr val="accent2"/>
                </a:solidFill>
              </a:rPr>
              <a:t>SWD fuse</a:t>
            </a:r>
          </a:p>
          <a:p>
            <a:r>
              <a:rPr lang="en-US" sz="1600" dirty="0" smtClean="0">
                <a:solidFill>
                  <a:schemeClr val="accent2"/>
                </a:solidFill>
              </a:rPr>
              <a:t>SWD disabled, System </a:t>
            </a:r>
            <a:r>
              <a:rPr lang="en-US" sz="1600" dirty="0">
                <a:solidFill>
                  <a:schemeClr val="accent2"/>
                </a:solidFill>
              </a:rPr>
              <a:t>memory disabled</a:t>
            </a:r>
          </a:p>
          <a:p>
            <a:r>
              <a:rPr lang="en-US" sz="1600" dirty="0">
                <a:solidFill>
                  <a:schemeClr val="accent2"/>
                </a:solidFill>
              </a:rPr>
              <a:t>User settings </a:t>
            </a:r>
            <a:r>
              <a:rPr lang="en-US" sz="1600" dirty="0" smtClean="0">
                <a:solidFill>
                  <a:schemeClr val="accent2"/>
                </a:solidFill>
              </a:rPr>
              <a:t>protected</a:t>
            </a:r>
          </a:p>
          <a:p>
            <a:endParaRPr lang="en-US" sz="1600" dirty="0">
              <a:solidFill>
                <a:schemeClr val="accent2"/>
              </a:solidFill>
            </a:endParaRPr>
          </a:p>
          <a:p>
            <a:r>
              <a:rPr lang="en-US" sz="1600" b="1" dirty="0">
                <a:solidFill>
                  <a:schemeClr val="accent2"/>
                </a:solidFill>
              </a:rPr>
              <a:t>No un-protection possible </a:t>
            </a:r>
            <a:r>
              <a:rPr lang="en-US" sz="1600" b="1" dirty="0">
                <a:solidFill>
                  <a:schemeClr val="accent2"/>
                </a:solidFill>
                <a:latin typeface="Calibri"/>
                <a:cs typeface="Calibri"/>
              </a:rPr>
              <a:t>→</a:t>
            </a:r>
            <a:r>
              <a:rPr lang="en-US" sz="1600" b="1" dirty="0">
                <a:solidFill>
                  <a:schemeClr val="accent2"/>
                </a:solidFill>
                <a:latin typeface="+mj-lt"/>
                <a:cs typeface="Calibri"/>
              </a:rPr>
              <a:t> </a:t>
            </a:r>
            <a:r>
              <a:rPr lang="en-US" sz="1600" b="1" dirty="0" smtClean="0">
                <a:solidFill>
                  <a:schemeClr val="accent2"/>
                </a:solidFill>
                <a:latin typeface="+mj-lt"/>
                <a:cs typeface="Calibri"/>
              </a:rPr>
              <a:t>IRREVERSIBLE</a:t>
            </a:r>
            <a:r>
              <a:rPr lang="cs-CZ" sz="1600" b="1" dirty="0" smtClean="0">
                <a:solidFill>
                  <a:schemeClr val="accent2"/>
                </a:solidFill>
                <a:latin typeface="+mj-lt"/>
                <a:cs typeface="Calibri"/>
              </a:rPr>
              <a:t>!!!</a:t>
            </a:r>
            <a:endParaRPr lang="en-US" sz="1600" b="1" dirty="0">
              <a:solidFill>
                <a:schemeClr val="accent2"/>
              </a:solidFill>
              <a:latin typeface="+mj-lt"/>
            </a:endParaRPr>
          </a:p>
          <a:p>
            <a:endParaRPr lang="en-US" sz="1600" dirty="0">
              <a:solidFill>
                <a:schemeClr val="accent2"/>
              </a:solidFill>
            </a:endParaRPr>
          </a:p>
        </p:txBody>
      </p:sp>
      <p:sp>
        <p:nvSpPr>
          <p:cNvPr id="39949" name="TextBox 60"/>
          <p:cNvSpPr txBox="1">
            <a:spLocks noChangeArrowheads="1"/>
          </p:cNvSpPr>
          <p:nvPr/>
        </p:nvSpPr>
        <p:spPr bwMode="auto">
          <a:xfrm>
            <a:off x="5508054" y="4941168"/>
            <a:ext cx="3600450" cy="1077218"/>
          </a:xfrm>
          <a:prstGeom prst="rect">
            <a:avLst/>
          </a:prstGeom>
          <a:noFill/>
          <a:ln w="9525">
            <a:noFill/>
            <a:miter lim="800000"/>
            <a:headEnd/>
            <a:tailEnd/>
          </a:ln>
        </p:spPr>
        <p:txBody>
          <a:bodyPr>
            <a:spAutoFit/>
          </a:bodyPr>
          <a:lstStyle/>
          <a:p>
            <a:r>
              <a:rPr lang="en-US" sz="1600" dirty="0">
                <a:solidFill>
                  <a:srgbClr val="00B050"/>
                </a:solidFill>
              </a:rPr>
              <a:t>Full access to memory from SRAM, system memory and SWD</a:t>
            </a:r>
          </a:p>
          <a:p>
            <a:endParaRPr lang="en-US" sz="1600" b="1" dirty="0" smtClean="0">
              <a:solidFill>
                <a:srgbClr val="00B050"/>
              </a:solidFill>
            </a:endParaRPr>
          </a:p>
          <a:p>
            <a:r>
              <a:rPr lang="en-US" sz="1600" b="1" dirty="0" smtClean="0">
                <a:solidFill>
                  <a:srgbClr val="00B050"/>
                </a:solidFill>
              </a:rPr>
              <a:t>No </a:t>
            </a:r>
            <a:r>
              <a:rPr lang="en-US" sz="1600" b="1" dirty="0">
                <a:solidFill>
                  <a:srgbClr val="00B050"/>
                </a:solidFill>
              </a:rPr>
              <a:t>readout </a:t>
            </a:r>
            <a:r>
              <a:rPr lang="en-US" sz="1600" b="1" dirty="0" smtClean="0">
                <a:solidFill>
                  <a:srgbClr val="00B050"/>
                </a:solidFill>
              </a:rPr>
              <a:t>protection</a:t>
            </a:r>
            <a:endParaRPr lang="en-US" sz="1600" b="1" dirty="0">
              <a:solidFill>
                <a:srgbClr val="00B050"/>
              </a:solidFill>
            </a:endParaRPr>
          </a:p>
        </p:txBody>
      </p:sp>
      <p:sp>
        <p:nvSpPr>
          <p:cNvPr id="39950" name="TextBox 60"/>
          <p:cNvSpPr txBox="1">
            <a:spLocks noChangeArrowheads="1"/>
          </p:cNvSpPr>
          <p:nvPr/>
        </p:nvSpPr>
        <p:spPr bwMode="auto">
          <a:xfrm>
            <a:off x="2267744" y="2348880"/>
            <a:ext cx="4824412" cy="1569660"/>
          </a:xfrm>
          <a:prstGeom prst="rect">
            <a:avLst/>
          </a:prstGeom>
          <a:noFill/>
          <a:ln w="9525">
            <a:noFill/>
            <a:miter lim="800000"/>
            <a:headEnd/>
            <a:tailEnd/>
          </a:ln>
        </p:spPr>
        <p:txBody>
          <a:bodyPr>
            <a:spAutoFit/>
          </a:bodyPr>
          <a:lstStyle/>
          <a:p>
            <a:r>
              <a:rPr lang="en-US" sz="1600" dirty="0" smtClean="0">
                <a:solidFill>
                  <a:schemeClr val="accent1"/>
                </a:solidFill>
              </a:rPr>
              <a:t>BLOCKED </a:t>
            </a:r>
            <a:r>
              <a:rPr lang="en-US" sz="1600" dirty="0">
                <a:solidFill>
                  <a:schemeClr val="accent1"/>
                </a:solidFill>
              </a:rPr>
              <a:t>access to memory from SRAM, system memory and </a:t>
            </a:r>
            <a:r>
              <a:rPr lang="en-US" sz="1600" dirty="0" smtClean="0">
                <a:solidFill>
                  <a:schemeClr val="accent1"/>
                </a:solidFill>
              </a:rPr>
              <a:t>SWD</a:t>
            </a:r>
            <a:endParaRPr lang="en-US" sz="1600" dirty="0">
              <a:solidFill>
                <a:schemeClr val="accent1"/>
              </a:solidFill>
            </a:endParaRPr>
          </a:p>
          <a:p>
            <a:endParaRPr lang="en-US" sz="1600" b="1" dirty="0" smtClean="0">
              <a:solidFill>
                <a:schemeClr val="accent1"/>
              </a:solidFill>
            </a:endParaRPr>
          </a:p>
          <a:p>
            <a:r>
              <a:rPr lang="en-US" sz="1600" b="1" dirty="0" smtClean="0">
                <a:solidFill>
                  <a:schemeClr val="accent1"/>
                </a:solidFill>
              </a:rPr>
              <a:t>Remove of readout protection still </a:t>
            </a:r>
            <a:r>
              <a:rPr lang="en-US" sz="1600" b="1" dirty="0">
                <a:solidFill>
                  <a:schemeClr val="accent1"/>
                </a:solidFill>
              </a:rPr>
              <a:t>possible after full erase of the memory and its blank verification</a:t>
            </a:r>
          </a:p>
        </p:txBody>
      </p:sp>
      <p:cxnSp>
        <p:nvCxnSpPr>
          <p:cNvPr id="39951" name="Curved Connector 16"/>
          <p:cNvCxnSpPr>
            <a:cxnSpLocks noChangeShapeType="1"/>
          </p:cNvCxnSpPr>
          <p:nvPr/>
        </p:nvCxnSpPr>
        <p:spPr bwMode="auto">
          <a:xfrm rot="16200000" flipV="1">
            <a:off x="5408389" y="1818481"/>
            <a:ext cx="2424112" cy="2238375"/>
          </a:xfrm>
          <a:prstGeom prst="curvedConnector2">
            <a:avLst/>
          </a:prstGeom>
          <a:noFill/>
          <a:ln w="88900" algn="ctr">
            <a:gradFill>
              <a:gsLst>
                <a:gs pos="0">
                  <a:srgbClr val="00D05E"/>
                </a:gs>
                <a:gs pos="100000">
                  <a:schemeClr val="accent1"/>
                </a:gs>
              </a:gsLst>
              <a:lin ang="5400000" scaled="0"/>
            </a:gradFill>
            <a:round/>
            <a:headEnd type="arrow" w="lg" len="lg"/>
            <a:tailEnd type="arrow" w="lg" len="lg"/>
          </a:ln>
        </p:spPr>
      </p:cxnSp>
      <p:cxnSp>
        <p:nvCxnSpPr>
          <p:cNvPr id="39952" name="Curved Connector 19"/>
          <p:cNvCxnSpPr>
            <a:cxnSpLocks noChangeShapeType="1"/>
          </p:cNvCxnSpPr>
          <p:nvPr/>
        </p:nvCxnSpPr>
        <p:spPr bwMode="auto">
          <a:xfrm rot="10800000" flipV="1">
            <a:off x="1310257" y="1773238"/>
            <a:ext cx="2541588" cy="2373312"/>
          </a:xfrm>
          <a:prstGeom prst="curvedConnector2">
            <a:avLst/>
          </a:prstGeom>
          <a:noFill/>
          <a:ln w="88900" algn="ctr">
            <a:solidFill>
              <a:schemeClr val="accent2"/>
            </a:solidFill>
            <a:round/>
            <a:headEnd/>
            <a:tailEnd type="arrow" w="lg" len="lg"/>
          </a:ln>
        </p:spPr>
      </p:cxnSp>
      <p:cxnSp>
        <p:nvCxnSpPr>
          <p:cNvPr id="39953" name="Straight Arrow Connector 22"/>
          <p:cNvCxnSpPr>
            <a:cxnSpLocks noChangeShapeType="1"/>
          </p:cNvCxnSpPr>
          <p:nvPr/>
        </p:nvCxnSpPr>
        <p:spPr bwMode="auto">
          <a:xfrm rot="10800000">
            <a:off x="2072257" y="4489450"/>
            <a:ext cx="4953000" cy="1588"/>
          </a:xfrm>
          <a:prstGeom prst="straightConnector1">
            <a:avLst/>
          </a:prstGeom>
          <a:noFill/>
          <a:ln w="88900" algn="ctr">
            <a:solidFill>
              <a:schemeClr val="accent2"/>
            </a:solidFill>
            <a:round/>
            <a:headEnd/>
            <a:tailEnd type="arrow" w="lg" len="lg"/>
          </a:ln>
        </p:spPr>
      </p:cxnSp>
      <p:sp>
        <p:nvSpPr>
          <p:cNvPr id="12" name="Espace réservé du numéro de diapositive 10"/>
          <p:cNvSpPr>
            <a:spLocks noGrp="1"/>
          </p:cNvSpPr>
          <p:nvPr>
            <p:ph type="sldNum" sz="quarter" idx="12"/>
          </p:nvPr>
        </p:nvSpPr>
        <p:spPr>
          <a:xfrm>
            <a:off x="8617744" y="638712"/>
            <a:ext cx="544994" cy="198000"/>
          </a:xfrm>
        </p:spPr>
        <p:txBody>
          <a:bodyPr/>
          <a:lstStyle/>
          <a:p>
            <a:fld id="{5B31B9E4-8E4D-4C86-BFD7-412B282B373B}" type="slidenum">
              <a:rPr lang="fr-FR" smtClean="0"/>
              <a:pPr/>
              <a:t>70</a:t>
            </a:fld>
            <a:endParaRPr lang="fr-FR"/>
          </a:p>
        </p:txBody>
      </p:sp>
      <p:pic>
        <p:nvPicPr>
          <p:cNvPr id="13" name="Picture 12" descr="branding_STM32-F0.png"/>
          <p:cNvPicPr>
            <a:picLocks noChangeAspect="1"/>
          </p:cNvPicPr>
          <p:nvPr/>
        </p:nvPicPr>
        <p:blipFill>
          <a:blip r:embed="rId3"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91495558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Rectangle 3"/>
          <p:cNvSpPr>
            <a:spLocks noGrp="1" noChangeArrowheads="1"/>
          </p:cNvSpPr>
          <p:nvPr>
            <p:ph type="title"/>
          </p:nvPr>
        </p:nvSpPr>
        <p:spPr/>
        <p:txBody>
          <a:bodyPr/>
          <a:lstStyle/>
          <a:p>
            <a:r>
              <a:rPr lang="en-US" noProof="0" dirty="0" smtClean="0"/>
              <a:t>Flash Protections (6/6)</a:t>
            </a:r>
          </a:p>
        </p:txBody>
      </p:sp>
      <p:sp>
        <p:nvSpPr>
          <p:cNvPr id="50178" name="Slide Number Placeholder 3"/>
          <p:cNvSpPr>
            <a:spLocks noGrp="1"/>
          </p:cNvSpPr>
          <p:nvPr>
            <p:ph type="sldNum" sz="quarter" idx="10"/>
          </p:nvPr>
        </p:nvSpPr>
        <p:spPr/>
        <p:txBody>
          <a:bodyPr/>
          <a:lstStyle/>
          <a:p>
            <a:fld id="{63774A09-DC2F-4740-9B5C-8BC74330E2AB}" type="slidenum">
              <a:rPr lang="en-US" smtClean="0"/>
              <a:pPr/>
              <a:t>71</a:t>
            </a:fld>
            <a:endParaRPr lang="en-US" smtClean="0"/>
          </a:p>
        </p:txBody>
      </p:sp>
      <p:graphicFrame>
        <p:nvGraphicFramePr>
          <p:cNvPr id="5" name="Table 4"/>
          <p:cNvGraphicFramePr>
            <a:graphicFrameLocks noGrp="1"/>
          </p:cNvGraphicFramePr>
          <p:nvPr/>
        </p:nvGraphicFramePr>
        <p:xfrm>
          <a:off x="311021" y="1791600"/>
          <a:ext cx="8545456" cy="3996896"/>
        </p:xfrm>
        <a:graphic>
          <a:graphicData uri="http://schemas.openxmlformats.org/drawingml/2006/table">
            <a:tbl>
              <a:tblPr firstRow="1" bandRow="1">
                <a:solidFill>
                  <a:schemeClr val="accent2"/>
                </a:solidFill>
                <a:tableStyleId>{21E4AEA4-8DFA-4A89-87EB-49C32662AFE0}</a:tableStyleId>
              </a:tblPr>
              <a:tblGrid>
                <a:gridCol w="1068182"/>
                <a:gridCol w="1385440"/>
                <a:gridCol w="988773"/>
                <a:gridCol w="890592"/>
                <a:gridCol w="1008112"/>
                <a:gridCol w="1067993"/>
                <a:gridCol w="1068182"/>
                <a:gridCol w="1068182"/>
              </a:tblGrid>
              <a:tr h="631983">
                <a:tc rowSpan="2">
                  <a:txBody>
                    <a:bodyPr/>
                    <a:lstStyle/>
                    <a:p>
                      <a:pPr algn="ctr"/>
                      <a:r>
                        <a:rPr lang="en-US" dirty="0" smtClean="0"/>
                        <a:t>Area</a:t>
                      </a:r>
                      <a:endParaRPr lang="en-US" dirty="0"/>
                    </a:p>
                  </a:txBody>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Protection level</a:t>
                      </a:r>
                    </a:p>
                    <a:p>
                      <a:pPr algn="ctr"/>
                      <a:endParaRPr lang="en-US" dirty="0"/>
                    </a:p>
                  </a:txBody>
                  <a:tcPr/>
                </a:tc>
                <a:tc gridSpan="3">
                  <a:txBody>
                    <a:bodyPr/>
                    <a:lstStyle/>
                    <a:p>
                      <a:pPr algn="ctr"/>
                      <a:r>
                        <a:rPr lang="en-US" dirty="0" smtClean="0"/>
                        <a:t>User execution</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smtClean="0"/>
                        <a:t>Debug,</a:t>
                      </a:r>
                      <a:r>
                        <a:rPr lang="en-US" baseline="0" dirty="0" smtClean="0"/>
                        <a:t> </a:t>
                      </a:r>
                      <a:r>
                        <a:rPr lang="en-US" dirty="0" smtClean="0"/>
                        <a:t>boot</a:t>
                      </a:r>
                      <a:r>
                        <a:rPr lang="en-US" baseline="0" dirty="0" smtClean="0"/>
                        <a:t> from RAM or boot from system memory (loader)</a:t>
                      </a:r>
                      <a:endParaRPr lang="en-US" dirty="0"/>
                    </a:p>
                  </a:txBody>
                  <a:tcPr/>
                </a:tc>
                <a:tc hMerge="1">
                  <a:txBody>
                    <a:bodyPr/>
                    <a:lstStyle/>
                    <a:p>
                      <a:endParaRPr lang="en-US" dirty="0"/>
                    </a:p>
                  </a:txBody>
                  <a:tcPr/>
                </a:tc>
                <a:tc hMerge="1">
                  <a:txBody>
                    <a:bodyPr/>
                    <a:lstStyle/>
                    <a:p>
                      <a:endParaRPr lang="en-US" dirty="0"/>
                    </a:p>
                  </a:txBody>
                  <a:tcPr/>
                </a:tc>
              </a:tr>
              <a:tr h="231727">
                <a:tc vMerge="1">
                  <a:txBody>
                    <a:bodyPr/>
                    <a:lstStyle/>
                    <a:p>
                      <a:endParaRPr lang="en-US" dirty="0"/>
                    </a:p>
                  </a:txBody>
                  <a:tcPr/>
                </a:tc>
                <a:tc vMerge="1">
                  <a:txBody>
                    <a:bodyPr/>
                    <a:lstStyle/>
                    <a:p>
                      <a:endParaRPr lang="en-US" dirty="0"/>
                    </a:p>
                  </a:txBody>
                  <a:tcPr/>
                </a:tc>
                <a:tc>
                  <a:txBody>
                    <a:bodyPr/>
                    <a:lstStyle/>
                    <a:p>
                      <a:pPr algn="ctr"/>
                      <a:r>
                        <a:rPr lang="en-US" sz="1600" dirty="0" smtClean="0"/>
                        <a:t>Read</a:t>
                      </a:r>
                      <a:endParaRPr lang="en-US" sz="1600" dirty="0"/>
                    </a:p>
                  </a:txBody>
                  <a:tcPr>
                    <a:solidFill>
                      <a:schemeClr val="accent2"/>
                    </a:solidFill>
                  </a:tcPr>
                </a:tc>
                <a:tc>
                  <a:txBody>
                    <a:bodyPr/>
                    <a:lstStyle/>
                    <a:p>
                      <a:pPr algn="ctr"/>
                      <a:r>
                        <a:rPr lang="en-US" sz="1600" dirty="0" smtClean="0"/>
                        <a:t>Write</a:t>
                      </a:r>
                      <a:endParaRPr lang="en-US" sz="1600" dirty="0"/>
                    </a:p>
                  </a:txBody>
                  <a:tcPr>
                    <a:solidFill>
                      <a:schemeClr val="accent2"/>
                    </a:solidFill>
                  </a:tcPr>
                </a:tc>
                <a:tc>
                  <a:txBody>
                    <a:bodyPr/>
                    <a:lstStyle/>
                    <a:p>
                      <a:pPr algn="ctr"/>
                      <a:r>
                        <a:rPr lang="en-US" sz="1600" dirty="0" smtClean="0"/>
                        <a:t>Erase</a:t>
                      </a:r>
                      <a:endParaRPr lang="en-US" sz="1600" dirty="0"/>
                    </a:p>
                  </a:txBody>
                  <a:tcPr>
                    <a:solidFill>
                      <a:schemeClr val="accent2"/>
                    </a:solidFill>
                  </a:tcPr>
                </a:tc>
                <a:tc>
                  <a:txBody>
                    <a:bodyPr/>
                    <a:lstStyle/>
                    <a:p>
                      <a:pPr algn="ctr"/>
                      <a:r>
                        <a:rPr lang="en-US" sz="1600" dirty="0" smtClean="0"/>
                        <a:t>Read</a:t>
                      </a:r>
                      <a:endParaRPr lang="en-US" sz="1600" dirty="0"/>
                    </a:p>
                  </a:txBody>
                  <a:tcPr>
                    <a:solidFill>
                      <a:schemeClr val="accent2"/>
                    </a:solidFill>
                  </a:tcPr>
                </a:tc>
                <a:tc>
                  <a:txBody>
                    <a:bodyPr/>
                    <a:lstStyle/>
                    <a:p>
                      <a:pPr algn="ctr"/>
                      <a:r>
                        <a:rPr lang="en-US" sz="1600" dirty="0" smtClean="0"/>
                        <a:t>Write</a:t>
                      </a:r>
                      <a:endParaRPr lang="en-US" sz="1600" dirty="0"/>
                    </a:p>
                  </a:txBody>
                  <a:tcPr>
                    <a:solidFill>
                      <a:schemeClr val="accent2"/>
                    </a:solidFill>
                  </a:tcPr>
                </a:tc>
                <a:tc>
                  <a:txBody>
                    <a:bodyPr/>
                    <a:lstStyle/>
                    <a:p>
                      <a:pPr algn="ctr"/>
                      <a:r>
                        <a:rPr lang="en-US" sz="1600" dirty="0" smtClean="0"/>
                        <a:t>Erase</a:t>
                      </a:r>
                      <a:endParaRPr lang="en-US" sz="1600" dirty="0"/>
                    </a:p>
                  </a:txBody>
                  <a:tcPr>
                    <a:solidFill>
                      <a:schemeClr val="accent2"/>
                    </a:solidFill>
                  </a:tcPr>
                </a:tc>
              </a:tr>
              <a:tr h="279708">
                <a:tc rowSpan="2">
                  <a:txBody>
                    <a:bodyPr/>
                    <a:lstStyle/>
                    <a:p>
                      <a:r>
                        <a:rPr lang="en-US" sz="1600" dirty="0" smtClean="0"/>
                        <a:t>Main memory</a:t>
                      </a:r>
                      <a:endParaRPr lang="en-US" sz="1600" dirty="0"/>
                    </a:p>
                  </a:txBody>
                  <a:tcPr>
                    <a:solidFill>
                      <a:schemeClr val="accent2"/>
                    </a:solidFill>
                  </a:tcPr>
                </a:tc>
                <a:tc>
                  <a:txBody>
                    <a:bodyPr/>
                    <a:lstStyle/>
                    <a:p>
                      <a:pPr algn="ctr"/>
                      <a:r>
                        <a:rPr lang="en-US" sz="1600" dirty="0" smtClean="0"/>
                        <a:t>1</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r>
              <a:tr h="196456">
                <a:tc vMerge="1">
                  <a:txBody>
                    <a:bodyPr/>
                    <a:lstStyle/>
                    <a:p>
                      <a:endParaRPr lang="en-US" dirty="0"/>
                    </a:p>
                  </a:txBody>
                  <a:tcPr/>
                </a:tc>
                <a:tc>
                  <a:txBody>
                    <a:bodyPr/>
                    <a:lstStyle/>
                    <a:p>
                      <a:pPr algn="ctr"/>
                      <a:r>
                        <a:rPr lang="en-US" sz="1600" dirty="0" smtClean="0"/>
                        <a:t>2</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r>
              <a:tr h="0">
                <a:tc rowSpan="2">
                  <a:txBody>
                    <a:bodyPr/>
                    <a:lstStyle/>
                    <a:p>
                      <a:r>
                        <a:rPr lang="en-US" sz="1600" dirty="0" smtClean="0"/>
                        <a:t>System</a:t>
                      </a:r>
                      <a:r>
                        <a:rPr lang="en-US" sz="1600" baseline="0" dirty="0" smtClean="0"/>
                        <a:t> memory</a:t>
                      </a:r>
                      <a:endParaRPr lang="en-US" sz="1600" dirty="0"/>
                    </a:p>
                  </a:txBody>
                  <a:tcPr>
                    <a:solidFill>
                      <a:schemeClr val="accent2"/>
                    </a:solidFill>
                  </a:tcPr>
                </a:tc>
                <a:tc>
                  <a:txBody>
                    <a:bodyPr/>
                    <a:lstStyle/>
                    <a:p>
                      <a:pPr algn="ctr"/>
                      <a:r>
                        <a:rPr lang="en-US" sz="1600" dirty="0" smtClean="0"/>
                        <a:t>1</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r>
              <a:tr h="0">
                <a:tc vMerge="1">
                  <a:txBody>
                    <a:bodyPr/>
                    <a:lstStyle/>
                    <a:p>
                      <a:endParaRPr lang="en-US" sz="1600" dirty="0"/>
                    </a:p>
                  </a:txBody>
                  <a:tcPr/>
                </a:tc>
                <a:tc>
                  <a:txBody>
                    <a:bodyPr/>
                    <a:lstStyle/>
                    <a:p>
                      <a:pPr algn="ctr"/>
                      <a:r>
                        <a:rPr lang="en-US" sz="1600" dirty="0" smtClean="0"/>
                        <a:t>2</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r>
              <a:tr h="252794">
                <a:tc rowSpan="2">
                  <a:txBody>
                    <a:bodyPr/>
                    <a:lstStyle/>
                    <a:p>
                      <a:r>
                        <a:rPr lang="en-US" sz="1600" dirty="0" smtClean="0"/>
                        <a:t>Option bytes</a:t>
                      </a:r>
                      <a:endParaRPr lang="en-US" sz="1600" dirty="0"/>
                    </a:p>
                  </a:txBody>
                  <a:tcPr>
                    <a:solidFill>
                      <a:schemeClr val="accent2"/>
                    </a:solidFill>
                  </a:tcPr>
                </a:tc>
                <a:tc>
                  <a:txBody>
                    <a:bodyPr/>
                    <a:lstStyle/>
                    <a:p>
                      <a:pPr algn="ctr"/>
                      <a:r>
                        <a:rPr lang="en-US" sz="1600" dirty="0" smtClean="0"/>
                        <a:t>1</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FFFF0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r>
              <a:tr h="0">
                <a:tc vMerge="1">
                  <a:txBody>
                    <a:bodyPr/>
                    <a:lstStyle/>
                    <a:p>
                      <a:endParaRPr lang="en-US" sz="1600" dirty="0"/>
                    </a:p>
                  </a:txBody>
                  <a:tcPr/>
                </a:tc>
                <a:tc>
                  <a:txBody>
                    <a:bodyPr/>
                    <a:lstStyle/>
                    <a:p>
                      <a:pPr algn="ctr"/>
                      <a:r>
                        <a:rPr lang="en-US" sz="1600" dirty="0" smtClean="0"/>
                        <a:t>2</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FFFF00"/>
                    </a:solidFill>
                  </a:tcPr>
                </a:tc>
                <a:tc>
                  <a:txBody>
                    <a:bodyPr/>
                    <a:lstStyle/>
                    <a:p>
                      <a:pPr algn="ctr"/>
                      <a:r>
                        <a:rPr lang="en-US" sz="1600" dirty="0" smtClean="0"/>
                        <a:t>No</a:t>
                      </a:r>
                      <a:endParaRPr lang="en-US" sz="1600" dirty="0"/>
                    </a:p>
                  </a:txBody>
                  <a:tcPr>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r>
              <a:tr h="252417">
                <a:tc rowSpan="2">
                  <a:txBody>
                    <a:bodyPr/>
                    <a:lstStyle/>
                    <a:p>
                      <a:r>
                        <a:rPr lang="en-US" sz="1600" dirty="0" smtClean="0"/>
                        <a:t>Backup registers</a:t>
                      </a:r>
                      <a:endParaRPr lang="en-US" sz="1600" dirty="0"/>
                    </a:p>
                  </a:txBody>
                  <a:tcPr>
                    <a:solidFill>
                      <a:schemeClr val="accent2"/>
                    </a:solidFill>
                  </a:tcPr>
                </a:tc>
                <a:tc>
                  <a:txBody>
                    <a:bodyPr/>
                    <a:lstStyle/>
                    <a:p>
                      <a:pPr algn="ctr"/>
                      <a:r>
                        <a:rPr lang="en-US" sz="1600" dirty="0" smtClean="0"/>
                        <a:t>1</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N/A</a:t>
                      </a:r>
                      <a:endParaRPr lang="en-US" sz="1600" dirty="0"/>
                    </a:p>
                  </a:txBody>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No</a:t>
                      </a:r>
                      <a:endParaRPr lang="en-US" sz="1600" dirty="0"/>
                    </a:p>
                  </a:txBody>
                  <a:tcPr>
                    <a:solidFill>
                      <a:srgbClr val="FF0000"/>
                    </a:solidFill>
                  </a:tcPr>
                </a:tc>
                <a:tc>
                  <a:txBody>
                    <a:bodyPr/>
                    <a:lstStyle/>
                    <a:p>
                      <a:pPr algn="ctr"/>
                      <a:r>
                        <a:rPr lang="en-US" sz="1600" dirty="0" smtClean="0"/>
                        <a:t>N/A</a:t>
                      </a:r>
                      <a:endParaRPr lang="en-US" sz="1600" dirty="0"/>
                    </a:p>
                  </a:txBody>
                  <a:tcPr/>
                </a:tc>
              </a:tr>
              <a:tr h="400256">
                <a:tc vMerge="1">
                  <a:txBody>
                    <a:bodyPr/>
                    <a:lstStyle/>
                    <a:p>
                      <a:endParaRPr lang="en-US" sz="1600" dirty="0"/>
                    </a:p>
                  </a:txBody>
                  <a:tcPr/>
                </a:tc>
                <a:tc>
                  <a:txBody>
                    <a:bodyPr/>
                    <a:lstStyle/>
                    <a:p>
                      <a:pPr algn="ctr"/>
                      <a:r>
                        <a:rPr lang="en-US" sz="1600" dirty="0" smtClean="0"/>
                        <a:t>2</a:t>
                      </a:r>
                      <a:endParaRPr lang="en-US" sz="1600" dirty="0"/>
                    </a:p>
                  </a:txBody>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Yes</a:t>
                      </a:r>
                      <a:endParaRPr lang="en-US" sz="1600" dirty="0"/>
                    </a:p>
                  </a:txBody>
                  <a:tcPr>
                    <a:solidFill>
                      <a:srgbClr val="92D050"/>
                    </a:solidFill>
                  </a:tcPr>
                </a:tc>
                <a:tc>
                  <a:txBody>
                    <a:bodyPr/>
                    <a:lstStyle/>
                    <a:p>
                      <a:pPr algn="ctr"/>
                      <a:r>
                        <a:rPr lang="en-US" sz="1600" dirty="0" smtClean="0"/>
                        <a:t>N/A</a:t>
                      </a: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N/A</a:t>
                      </a:r>
                    </a:p>
                  </a:txBody>
                  <a:tcPr/>
                </a:tc>
                <a:tc>
                  <a:txBody>
                    <a:bodyPr/>
                    <a:lstStyle/>
                    <a:p>
                      <a:pPr algn="ctr"/>
                      <a:r>
                        <a:rPr lang="en-US" sz="1600" dirty="0" smtClean="0"/>
                        <a:t>N/A</a:t>
                      </a:r>
                      <a:endParaRPr lang="en-US" sz="1600" dirty="0"/>
                    </a:p>
                  </a:txBody>
                  <a:tcPr/>
                </a:tc>
              </a:tr>
            </a:tbl>
          </a:graphicData>
        </a:graphic>
      </p:graphicFrame>
      <p:sp>
        <p:nvSpPr>
          <p:cNvPr id="6" name="TextBox 5"/>
          <p:cNvSpPr txBox="1"/>
          <p:nvPr/>
        </p:nvSpPr>
        <p:spPr>
          <a:xfrm>
            <a:off x="457200" y="1143000"/>
            <a:ext cx="8153400" cy="677108"/>
          </a:xfrm>
          <a:prstGeom prst="rect">
            <a:avLst/>
          </a:prstGeom>
          <a:noFill/>
        </p:spPr>
        <p:txBody>
          <a:bodyPr wrap="square" rtlCol="0">
            <a:spAutoFit/>
          </a:bodyPr>
          <a:lstStyle/>
          <a:p>
            <a:pPr marL="342900" indent="-342900">
              <a:buFont typeface="Arial" pitchFamily="34" charset="0"/>
              <a:buChar char="•"/>
            </a:pPr>
            <a:r>
              <a:rPr lang="en-US" sz="2000" dirty="0">
                <a:solidFill>
                  <a:schemeClr val="accent2"/>
                </a:solidFill>
              </a:rPr>
              <a:t> </a:t>
            </a:r>
            <a:r>
              <a:rPr lang="en-US" dirty="0"/>
              <a:t>Access status versus protection level and execution modes :</a:t>
            </a:r>
            <a:endParaRPr lang="en-US" dirty="0">
              <a:solidFill>
                <a:schemeClr val="accent2"/>
              </a:solidFill>
            </a:endParaRPr>
          </a:p>
          <a:p>
            <a:endParaRPr lang="en-US" dirty="0"/>
          </a:p>
        </p:txBody>
      </p:sp>
    </p:spTree>
    <p:extLst>
      <p:ext uri="{BB962C8B-B14F-4D97-AF65-F5344CB8AC3E}">
        <p14:creationId xmlns:p14="http://schemas.microsoft.com/office/powerpoint/2010/main" val="303185141"/>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idx="4294967295"/>
          </p:nvPr>
        </p:nvSpPr>
        <p:spPr/>
        <p:txBody>
          <a:bodyPr/>
          <a:lstStyle/>
          <a:p>
            <a:pPr eaLnBrk="1" hangingPunct="1"/>
            <a:r>
              <a:rPr lang="en-US" noProof="0" dirty="0" smtClean="0"/>
              <a:t>Power Supply</a:t>
            </a:r>
          </a:p>
        </p:txBody>
      </p:sp>
      <p:sp>
        <p:nvSpPr>
          <p:cNvPr id="72708" name="Text Box 86"/>
          <p:cNvSpPr txBox="1">
            <a:spLocks noChangeArrowheads="1"/>
          </p:cNvSpPr>
          <p:nvPr/>
        </p:nvSpPr>
        <p:spPr bwMode="auto">
          <a:xfrm>
            <a:off x="5246904" y="3999005"/>
            <a:ext cx="257175" cy="136526"/>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900" b="1"/>
              <a:t>V</a:t>
            </a:r>
            <a:r>
              <a:rPr lang="en-US" sz="900" b="1" baseline="-25000"/>
              <a:t>SS</a:t>
            </a:r>
          </a:p>
        </p:txBody>
      </p:sp>
      <p:sp>
        <p:nvSpPr>
          <p:cNvPr id="72709" name="Text Box 87"/>
          <p:cNvSpPr txBox="1">
            <a:spLocks noChangeArrowheads="1"/>
          </p:cNvSpPr>
          <p:nvPr/>
        </p:nvSpPr>
        <p:spPr bwMode="auto">
          <a:xfrm>
            <a:off x="5246904" y="4279994"/>
            <a:ext cx="257175" cy="136526"/>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900" b="1"/>
              <a:t>V</a:t>
            </a:r>
            <a:r>
              <a:rPr lang="en-US" sz="900" b="1" baseline="-25000"/>
              <a:t>DD</a:t>
            </a:r>
          </a:p>
        </p:txBody>
      </p:sp>
      <p:sp>
        <p:nvSpPr>
          <p:cNvPr id="72710" name="Text Box 88"/>
          <p:cNvSpPr txBox="1">
            <a:spLocks noChangeArrowheads="1"/>
          </p:cNvSpPr>
          <p:nvPr/>
        </p:nvSpPr>
        <p:spPr bwMode="auto">
          <a:xfrm>
            <a:off x="5246904" y="5444777"/>
            <a:ext cx="290512" cy="136526"/>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900" b="1"/>
              <a:t>V</a:t>
            </a:r>
            <a:r>
              <a:rPr lang="en-US" sz="900" b="1" baseline="-25000"/>
              <a:t>BAT</a:t>
            </a:r>
          </a:p>
        </p:txBody>
      </p:sp>
      <p:sp>
        <p:nvSpPr>
          <p:cNvPr id="72711" name="Text Box 89"/>
          <p:cNvSpPr txBox="1">
            <a:spLocks noChangeArrowheads="1"/>
          </p:cNvSpPr>
          <p:nvPr/>
        </p:nvSpPr>
        <p:spPr bwMode="auto">
          <a:xfrm>
            <a:off x="5246904" y="1858747"/>
            <a:ext cx="290512" cy="136526"/>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900" b="1" dirty="0"/>
              <a:t>V</a:t>
            </a:r>
            <a:r>
              <a:rPr lang="en-US" sz="900" b="1" baseline="-25000" dirty="0"/>
              <a:t>DDA</a:t>
            </a:r>
          </a:p>
        </p:txBody>
      </p:sp>
      <p:sp>
        <p:nvSpPr>
          <p:cNvPr id="72712" name="Text Box 90"/>
          <p:cNvSpPr txBox="1">
            <a:spLocks noChangeArrowheads="1"/>
          </p:cNvSpPr>
          <p:nvPr/>
        </p:nvSpPr>
        <p:spPr bwMode="auto">
          <a:xfrm>
            <a:off x="5246904" y="2033373"/>
            <a:ext cx="290512" cy="136526"/>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900" b="1" dirty="0"/>
              <a:t>V</a:t>
            </a:r>
            <a:r>
              <a:rPr lang="en-US" sz="900" b="1" baseline="-25000" dirty="0"/>
              <a:t>SSA</a:t>
            </a:r>
          </a:p>
        </p:txBody>
      </p:sp>
      <p:sp>
        <p:nvSpPr>
          <p:cNvPr id="72713" name="AutoShape 4"/>
          <p:cNvSpPr>
            <a:spLocks noChangeArrowheads="1"/>
          </p:cNvSpPr>
          <p:nvPr/>
        </p:nvSpPr>
        <p:spPr bwMode="auto">
          <a:xfrm>
            <a:off x="5621339" y="1101506"/>
            <a:ext cx="3203569" cy="4919685"/>
          </a:xfrm>
          <a:prstGeom prst="flowChartAlternateProcess">
            <a:avLst/>
          </a:prstGeom>
          <a:solidFill>
            <a:srgbClr val="EAEAEA">
              <a:alpha val="89803"/>
            </a:srgbClr>
          </a:solidFill>
          <a:ln w="19050">
            <a:solidFill>
              <a:schemeClr val="tx1"/>
            </a:solidFill>
            <a:miter lim="800000"/>
            <a:headEnd/>
            <a:tailEnd/>
          </a:ln>
        </p:spPr>
        <p:txBody>
          <a:bodyPr wrap="none" anchor="ctr"/>
          <a:lstStyle/>
          <a:p>
            <a:pPr eaLnBrk="0" hangingPunct="0"/>
            <a:endParaRPr lang="en-US">
              <a:latin typeface="Arial" charset="0"/>
            </a:endParaRPr>
          </a:p>
        </p:txBody>
      </p:sp>
      <p:sp>
        <p:nvSpPr>
          <p:cNvPr id="72715" name="Text Box 6"/>
          <p:cNvSpPr txBox="1">
            <a:spLocks noChangeArrowheads="1"/>
          </p:cNvSpPr>
          <p:nvPr/>
        </p:nvSpPr>
        <p:spPr bwMode="auto">
          <a:xfrm>
            <a:off x="6819900" y="1101506"/>
            <a:ext cx="1195385" cy="234951"/>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1000" b="1" dirty="0"/>
              <a:t>V</a:t>
            </a:r>
            <a:r>
              <a:rPr lang="en-US" sz="1000" b="1" baseline="-25000" dirty="0"/>
              <a:t>DDA</a:t>
            </a:r>
            <a:r>
              <a:rPr lang="en-US" sz="1000" b="1" dirty="0"/>
              <a:t> domain</a:t>
            </a:r>
          </a:p>
        </p:txBody>
      </p:sp>
      <p:sp>
        <p:nvSpPr>
          <p:cNvPr id="72716" name="AutoShape 7"/>
          <p:cNvSpPr>
            <a:spLocks noChangeArrowheads="1"/>
          </p:cNvSpPr>
          <p:nvPr/>
        </p:nvSpPr>
        <p:spPr bwMode="auto">
          <a:xfrm>
            <a:off x="6659562" y="5229200"/>
            <a:ext cx="1440830" cy="648072"/>
          </a:xfrm>
          <a:prstGeom prst="flowChartAlternateProcess">
            <a:avLst/>
          </a:prstGeom>
          <a:solidFill>
            <a:srgbClr val="99CC00"/>
          </a:solidFill>
          <a:ln w="12700">
            <a:solidFill>
              <a:schemeClr val="tx1"/>
            </a:solidFill>
            <a:miter lim="800000"/>
            <a:headEnd/>
            <a:tailEnd/>
          </a:ln>
        </p:spPr>
        <p:txBody>
          <a:bodyPr wrap="none" lIns="81308" tIns="40652" rIns="81308" bIns="40652" anchor="ctr"/>
          <a:lstStyle/>
          <a:p>
            <a:pPr defTabSz="812800" eaLnBrk="0" hangingPunct="0"/>
            <a:r>
              <a:rPr lang="en-US" sz="900" b="1" dirty="0">
                <a:latin typeface="Arial" charset="0"/>
              </a:rPr>
              <a:t>LSE crystal 32K </a:t>
            </a:r>
            <a:r>
              <a:rPr lang="en-US" sz="900" b="1" dirty="0" err="1">
                <a:latin typeface="Arial" charset="0"/>
              </a:rPr>
              <a:t>osc</a:t>
            </a:r>
            <a:endParaRPr lang="en-US" sz="900" b="1" dirty="0">
              <a:latin typeface="Arial" charset="0"/>
            </a:endParaRPr>
          </a:p>
          <a:p>
            <a:pPr defTabSz="812800" eaLnBrk="0" hangingPunct="0"/>
            <a:r>
              <a:rPr lang="en-US" sz="900" b="1" dirty="0">
                <a:latin typeface="Arial" charset="0"/>
              </a:rPr>
              <a:t>BKP registers</a:t>
            </a:r>
          </a:p>
          <a:p>
            <a:pPr defTabSz="812800" eaLnBrk="0" hangingPunct="0"/>
            <a:r>
              <a:rPr lang="en-US" sz="900" b="1" dirty="0">
                <a:latin typeface="Arial" charset="0"/>
              </a:rPr>
              <a:t>RCC BDCR register</a:t>
            </a:r>
          </a:p>
          <a:p>
            <a:pPr defTabSz="812800" eaLnBrk="0" hangingPunct="0"/>
            <a:r>
              <a:rPr lang="en-US" sz="900" b="1" dirty="0">
                <a:latin typeface="Arial" charset="0"/>
              </a:rPr>
              <a:t>RTC</a:t>
            </a:r>
          </a:p>
        </p:txBody>
      </p:sp>
      <p:sp>
        <p:nvSpPr>
          <p:cNvPr id="72717" name="Text Box 8"/>
          <p:cNvSpPr txBox="1">
            <a:spLocks noChangeArrowheads="1"/>
          </p:cNvSpPr>
          <p:nvPr/>
        </p:nvSpPr>
        <p:spPr bwMode="auto">
          <a:xfrm>
            <a:off x="6659562" y="4994249"/>
            <a:ext cx="1268740" cy="234951"/>
          </a:xfrm>
          <a:prstGeom prst="rect">
            <a:avLst/>
          </a:prstGeom>
          <a:noFill/>
          <a:ln w="9525">
            <a:noFill/>
            <a:miter lim="800000"/>
            <a:headEnd/>
            <a:tailEnd/>
          </a:ln>
        </p:spPr>
        <p:txBody>
          <a:bodyPr wrap="square" lIns="40652" tIns="40652" rIns="0" bIns="40652">
            <a:spAutoFit/>
          </a:bodyPr>
          <a:lstStyle/>
          <a:p>
            <a:pPr defTabSz="812800" eaLnBrk="0" hangingPunct="0">
              <a:spcBef>
                <a:spcPct val="50000"/>
              </a:spcBef>
            </a:pPr>
            <a:r>
              <a:rPr lang="en-US" sz="1000" b="1" dirty="0"/>
              <a:t>Backup domain</a:t>
            </a:r>
          </a:p>
        </p:txBody>
      </p:sp>
      <p:sp>
        <p:nvSpPr>
          <p:cNvPr id="72718" name="AutoShape 9"/>
          <p:cNvSpPr>
            <a:spLocks noChangeArrowheads="1"/>
          </p:cNvSpPr>
          <p:nvPr/>
        </p:nvSpPr>
        <p:spPr bwMode="auto">
          <a:xfrm>
            <a:off x="7748585" y="3456077"/>
            <a:ext cx="968373" cy="1333506"/>
          </a:xfrm>
          <a:prstGeom prst="flowChartAlternateProcess">
            <a:avLst/>
          </a:prstGeom>
          <a:solidFill>
            <a:srgbClr val="99CCFF"/>
          </a:solidFill>
          <a:ln w="12700">
            <a:solidFill>
              <a:schemeClr val="tx1"/>
            </a:solidFill>
            <a:miter lim="800000"/>
            <a:headEnd/>
            <a:tailEnd/>
          </a:ln>
        </p:spPr>
        <p:txBody>
          <a:bodyPr wrap="none" lIns="81308" tIns="40652" rIns="81308" bIns="40652" anchor="ctr"/>
          <a:lstStyle/>
          <a:p>
            <a:pPr defTabSz="812800" eaLnBrk="0" hangingPunct="0"/>
            <a:r>
              <a:rPr lang="en-US" sz="900" b="1">
                <a:latin typeface="Arial" charset="0"/>
              </a:rPr>
              <a:t>Core</a:t>
            </a:r>
          </a:p>
          <a:p>
            <a:pPr defTabSz="812800" eaLnBrk="0" hangingPunct="0"/>
            <a:r>
              <a:rPr lang="en-US" sz="900" b="1">
                <a:latin typeface="Arial" charset="0"/>
              </a:rPr>
              <a:t>Memories</a:t>
            </a:r>
          </a:p>
          <a:p>
            <a:pPr defTabSz="812800" eaLnBrk="0" hangingPunct="0"/>
            <a:r>
              <a:rPr lang="en-US" sz="900" b="1">
                <a:latin typeface="Arial" charset="0"/>
              </a:rPr>
              <a:t>Digital</a:t>
            </a:r>
          </a:p>
          <a:p>
            <a:pPr defTabSz="812800" eaLnBrk="0" hangingPunct="0"/>
            <a:r>
              <a:rPr lang="en-US" sz="900" b="1">
                <a:latin typeface="Arial" charset="0"/>
              </a:rPr>
              <a:t>peripherals</a:t>
            </a:r>
          </a:p>
        </p:txBody>
      </p:sp>
      <p:sp>
        <p:nvSpPr>
          <p:cNvPr id="72719" name="Text Box 10"/>
          <p:cNvSpPr txBox="1">
            <a:spLocks noChangeArrowheads="1"/>
          </p:cNvSpPr>
          <p:nvPr/>
        </p:nvSpPr>
        <p:spPr bwMode="auto">
          <a:xfrm>
            <a:off x="7748585" y="3183026"/>
            <a:ext cx="1100136" cy="234951"/>
          </a:xfrm>
          <a:prstGeom prst="rect">
            <a:avLst/>
          </a:prstGeom>
          <a:noFill/>
          <a:ln w="9525">
            <a:noFill/>
            <a:miter lim="800000"/>
            <a:headEnd/>
            <a:tailEnd/>
          </a:ln>
        </p:spPr>
        <p:txBody>
          <a:bodyPr lIns="40652" tIns="40652" rIns="0" bIns="40652">
            <a:spAutoFit/>
          </a:bodyPr>
          <a:lstStyle/>
          <a:p>
            <a:pPr defTabSz="812800" eaLnBrk="0" hangingPunct="0">
              <a:spcBef>
                <a:spcPct val="50000"/>
              </a:spcBef>
            </a:pPr>
            <a:r>
              <a:rPr lang="en-US" sz="1000" b="1"/>
              <a:t>V</a:t>
            </a:r>
            <a:r>
              <a:rPr lang="en-US" sz="1000" b="1" baseline="-25000"/>
              <a:t>18</a:t>
            </a:r>
            <a:r>
              <a:rPr lang="en-US" sz="1000" b="1"/>
              <a:t> domain</a:t>
            </a:r>
          </a:p>
        </p:txBody>
      </p:sp>
      <p:sp>
        <p:nvSpPr>
          <p:cNvPr id="72720" name="AutoShape 11"/>
          <p:cNvSpPr>
            <a:spLocks noChangeArrowheads="1"/>
          </p:cNvSpPr>
          <p:nvPr/>
        </p:nvSpPr>
        <p:spPr bwMode="auto">
          <a:xfrm>
            <a:off x="6078539" y="3330664"/>
            <a:ext cx="1528760" cy="1470032"/>
          </a:xfrm>
          <a:prstGeom prst="flowChartAlternateProcess">
            <a:avLst/>
          </a:prstGeom>
          <a:solidFill>
            <a:srgbClr val="99CCFF"/>
          </a:solidFill>
          <a:ln w="12700">
            <a:solidFill>
              <a:schemeClr val="tx1"/>
            </a:solidFill>
            <a:miter lim="800000"/>
            <a:headEnd/>
            <a:tailEnd/>
          </a:ln>
        </p:spPr>
        <p:txBody>
          <a:bodyPr wrap="none" lIns="81308" tIns="40652" rIns="81308" bIns="40652" anchor="ctr"/>
          <a:lstStyle/>
          <a:p>
            <a:pPr defTabSz="812800" eaLnBrk="0" hangingPunct="0"/>
            <a:endParaRPr lang="en-US" sz="900" b="1">
              <a:latin typeface="Arial" charset="0"/>
            </a:endParaRPr>
          </a:p>
        </p:txBody>
      </p:sp>
      <p:sp>
        <p:nvSpPr>
          <p:cNvPr id="72721" name="Text Box 12"/>
          <p:cNvSpPr txBox="1">
            <a:spLocks noChangeArrowheads="1"/>
          </p:cNvSpPr>
          <p:nvPr/>
        </p:nvSpPr>
        <p:spPr bwMode="auto">
          <a:xfrm>
            <a:off x="6199188" y="3122041"/>
            <a:ext cx="1100136" cy="234951"/>
          </a:xfrm>
          <a:prstGeom prst="rect">
            <a:avLst/>
          </a:prstGeom>
          <a:noFill/>
          <a:ln w="9525">
            <a:noFill/>
            <a:miter lim="800000"/>
            <a:headEnd/>
            <a:tailEnd/>
          </a:ln>
        </p:spPr>
        <p:txBody>
          <a:bodyPr lIns="40652" tIns="40652" rIns="0" bIns="40652">
            <a:spAutoFit/>
          </a:bodyPr>
          <a:lstStyle/>
          <a:p>
            <a:pPr defTabSz="812800" eaLnBrk="0" hangingPunct="0">
              <a:spcBef>
                <a:spcPct val="50000"/>
              </a:spcBef>
            </a:pPr>
            <a:r>
              <a:rPr lang="en-US" sz="1000" b="1" dirty="0"/>
              <a:t>V</a:t>
            </a:r>
            <a:r>
              <a:rPr lang="en-US" sz="1000" b="1" baseline="-25000" dirty="0"/>
              <a:t>DD</a:t>
            </a:r>
            <a:r>
              <a:rPr lang="en-US" sz="1000" b="1" dirty="0"/>
              <a:t> domain</a:t>
            </a:r>
          </a:p>
        </p:txBody>
      </p:sp>
      <p:sp>
        <p:nvSpPr>
          <p:cNvPr id="72722" name="AutoShape 13"/>
          <p:cNvSpPr>
            <a:spLocks noChangeArrowheads="1"/>
          </p:cNvSpPr>
          <p:nvPr/>
        </p:nvSpPr>
        <p:spPr bwMode="auto">
          <a:xfrm>
            <a:off x="6192838" y="3561348"/>
            <a:ext cx="1276348" cy="699595"/>
          </a:xfrm>
          <a:prstGeom prst="flowChartAlternateProcess">
            <a:avLst/>
          </a:prstGeom>
          <a:noFill/>
          <a:ln w="9525">
            <a:solidFill>
              <a:schemeClr val="tx1"/>
            </a:solidFill>
            <a:miter lim="800000"/>
            <a:headEnd/>
            <a:tailEnd/>
          </a:ln>
        </p:spPr>
        <p:txBody>
          <a:bodyPr wrap="none" lIns="24393" tIns="0" rIns="0" bIns="0" anchor="ctr"/>
          <a:lstStyle/>
          <a:p>
            <a:pPr defTabSz="812800" eaLnBrk="0" hangingPunct="0"/>
            <a:r>
              <a:rPr lang="en-US" sz="900" b="1" dirty="0">
                <a:latin typeface="Arial" charset="0"/>
              </a:rPr>
              <a:t>STANDBY circuitry</a:t>
            </a:r>
          </a:p>
          <a:p>
            <a:pPr defTabSz="812800" eaLnBrk="0" hangingPunct="0"/>
            <a:r>
              <a:rPr lang="en-US" sz="900" b="1" dirty="0" smtClean="0">
                <a:latin typeface="Arial" charset="0"/>
              </a:rPr>
              <a:t>(IWDG</a:t>
            </a:r>
            <a:r>
              <a:rPr lang="en-US" sz="900" b="1" dirty="0">
                <a:latin typeface="Arial" charset="0"/>
              </a:rPr>
              <a:t>, RTC, LSE </a:t>
            </a:r>
          </a:p>
          <a:p>
            <a:pPr defTabSz="812800" eaLnBrk="0" hangingPunct="0"/>
            <a:r>
              <a:rPr lang="en-US" sz="900" b="1" dirty="0">
                <a:latin typeface="Arial" charset="0"/>
              </a:rPr>
              <a:t>crystal 32K </a:t>
            </a:r>
            <a:r>
              <a:rPr lang="en-US" sz="900" b="1" dirty="0" err="1">
                <a:latin typeface="Arial" charset="0"/>
              </a:rPr>
              <a:t>osc</a:t>
            </a:r>
            <a:r>
              <a:rPr lang="en-US" sz="900" b="1" dirty="0">
                <a:latin typeface="Arial" charset="0"/>
              </a:rPr>
              <a:t>,</a:t>
            </a:r>
          </a:p>
          <a:p>
            <a:pPr defTabSz="812800" eaLnBrk="0" hangingPunct="0"/>
            <a:r>
              <a:rPr lang="en-US" sz="900" b="1" dirty="0">
                <a:latin typeface="Arial" charset="0"/>
              </a:rPr>
              <a:t>RCC CSR )</a:t>
            </a:r>
          </a:p>
        </p:txBody>
      </p:sp>
      <p:sp>
        <p:nvSpPr>
          <p:cNvPr id="72723" name="AutoShape 14"/>
          <p:cNvSpPr>
            <a:spLocks noChangeArrowheads="1"/>
          </p:cNvSpPr>
          <p:nvPr/>
        </p:nvSpPr>
        <p:spPr bwMode="auto">
          <a:xfrm>
            <a:off x="6192838" y="4306981"/>
            <a:ext cx="1276348" cy="320676"/>
          </a:xfrm>
          <a:prstGeom prst="flowChartAlternateProcess">
            <a:avLst/>
          </a:prstGeom>
          <a:noFill/>
          <a:ln w="28575">
            <a:solidFill>
              <a:schemeClr val="accent4">
                <a:lumMod val="75000"/>
                <a:lumOff val="25000"/>
              </a:schemeClr>
            </a:solidFill>
            <a:miter lim="800000"/>
            <a:headEnd/>
            <a:tailEnd/>
          </a:ln>
        </p:spPr>
        <p:txBody>
          <a:bodyPr wrap="none" lIns="40652" tIns="0" rIns="0" bIns="0" anchor="ctr"/>
          <a:lstStyle/>
          <a:p>
            <a:pPr defTabSz="812800" eaLnBrk="0" hangingPunct="0"/>
            <a:r>
              <a:rPr lang="en-US" sz="900" b="1" dirty="0">
                <a:latin typeface="Arial" charset="0"/>
              </a:rPr>
              <a:t>Voltage Regulator</a:t>
            </a:r>
          </a:p>
        </p:txBody>
      </p:sp>
      <p:sp>
        <p:nvSpPr>
          <p:cNvPr id="72724" name="Text Box 15"/>
          <p:cNvSpPr txBox="1">
            <a:spLocks noChangeArrowheads="1"/>
          </p:cNvSpPr>
          <p:nvPr/>
        </p:nvSpPr>
        <p:spPr bwMode="auto">
          <a:xfrm>
            <a:off x="6271419" y="3381465"/>
            <a:ext cx="1197767" cy="138499"/>
          </a:xfrm>
          <a:prstGeom prst="rect">
            <a:avLst/>
          </a:prstGeom>
          <a:noFill/>
          <a:ln w="9525">
            <a:noFill/>
            <a:miter lim="800000"/>
            <a:headEnd/>
            <a:tailEnd/>
          </a:ln>
        </p:spPr>
        <p:txBody>
          <a:bodyPr wrap="square" lIns="0" tIns="0" rIns="0" bIns="0">
            <a:spAutoFit/>
          </a:bodyPr>
          <a:lstStyle/>
          <a:p>
            <a:pPr defTabSz="812800" eaLnBrk="0" hangingPunct="0">
              <a:spcBef>
                <a:spcPct val="50000"/>
              </a:spcBef>
            </a:pPr>
            <a:r>
              <a:rPr lang="en-US" sz="900" b="1" dirty="0" smtClean="0"/>
              <a:t>VDDIO1 I/O </a:t>
            </a:r>
            <a:r>
              <a:rPr lang="en-US" sz="900" b="1" dirty="0"/>
              <a:t>Rings</a:t>
            </a:r>
          </a:p>
        </p:txBody>
      </p:sp>
      <p:sp>
        <p:nvSpPr>
          <p:cNvPr id="72725" name="Rectangle 17"/>
          <p:cNvSpPr>
            <a:spLocks noChangeAspect="1" noChangeArrowheads="1"/>
          </p:cNvSpPr>
          <p:nvPr/>
        </p:nvSpPr>
        <p:spPr bwMode="auto">
          <a:xfrm>
            <a:off x="5592764" y="4059330"/>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26" name="Rectangle 18"/>
          <p:cNvSpPr>
            <a:spLocks noChangeAspect="1" noChangeArrowheads="1"/>
          </p:cNvSpPr>
          <p:nvPr/>
        </p:nvSpPr>
        <p:spPr bwMode="auto">
          <a:xfrm>
            <a:off x="5672139" y="4059330"/>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27" name="Rectangle 19"/>
          <p:cNvSpPr>
            <a:spLocks noChangeAspect="1" noChangeArrowheads="1"/>
          </p:cNvSpPr>
          <p:nvPr/>
        </p:nvSpPr>
        <p:spPr bwMode="auto">
          <a:xfrm>
            <a:off x="5570539" y="4006942"/>
            <a:ext cx="101600" cy="104775"/>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28" name="Rectangle 20"/>
          <p:cNvSpPr>
            <a:spLocks noChangeAspect="1" noChangeArrowheads="1"/>
          </p:cNvSpPr>
          <p:nvPr/>
        </p:nvSpPr>
        <p:spPr bwMode="auto">
          <a:xfrm>
            <a:off x="5570539" y="4006942"/>
            <a:ext cx="112712"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29" name="Rectangle 21"/>
          <p:cNvSpPr>
            <a:spLocks noChangeAspect="1" noChangeArrowheads="1"/>
          </p:cNvSpPr>
          <p:nvPr/>
        </p:nvSpPr>
        <p:spPr bwMode="auto">
          <a:xfrm>
            <a:off x="5672139" y="4006942"/>
            <a:ext cx="11112" cy="117476"/>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0" name="Rectangle 22"/>
          <p:cNvSpPr>
            <a:spLocks noChangeAspect="1" noChangeArrowheads="1"/>
          </p:cNvSpPr>
          <p:nvPr/>
        </p:nvSpPr>
        <p:spPr bwMode="auto">
          <a:xfrm>
            <a:off x="5570539" y="4111718"/>
            <a:ext cx="101600"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1" name="Rectangle 23"/>
          <p:cNvSpPr>
            <a:spLocks noChangeAspect="1" noChangeArrowheads="1"/>
          </p:cNvSpPr>
          <p:nvPr/>
        </p:nvSpPr>
        <p:spPr bwMode="auto">
          <a:xfrm>
            <a:off x="5570539" y="4006942"/>
            <a:ext cx="11112" cy="104775"/>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2" name="Rectangle 25"/>
          <p:cNvSpPr>
            <a:spLocks noChangeAspect="1" noChangeArrowheads="1"/>
          </p:cNvSpPr>
          <p:nvPr/>
        </p:nvSpPr>
        <p:spPr bwMode="auto">
          <a:xfrm>
            <a:off x="5592764" y="4349844"/>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3" name="Rectangle 26"/>
          <p:cNvSpPr>
            <a:spLocks noChangeAspect="1" noChangeArrowheads="1"/>
          </p:cNvSpPr>
          <p:nvPr/>
        </p:nvSpPr>
        <p:spPr bwMode="auto">
          <a:xfrm>
            <a:off x="5672139" y="4349844"/>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4" name="Rectangle 27"/>
          <p:cNvSpPr>
            <a:spLocks noChangeAspect="1" noChangeArrowheads="1"/>
          </p:cNvSpPr>
          <p:nvPr/>
        </p:nvSpPr>
        <p:spPr bwMode="auto">
          <a:xfrm>
            <a:off x="5570539" y="4297456"/>
            <a:ext cx="101600" cy="104775"/>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5" name="Rectangle 28"/>
          <p:cNvSpPr>
            <a:spLocks noChangeAspect="1" noChangeArrowheads="1"/>
          </p:cNvSpPr>
          <p:nvPr/>
        </p:nvSpPr>
        <p:spPr bwMode="auto">
          <a:xfrm>
            <a:off x="5570539" y="4297456"/>
            <a:ext cx="112712"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6" name="Rectangle 29"/>
          <p:cNvSpPr>
            <a:spLocks noChangeAspect="1" noChangeArrowheads="1"/>
          </p:cNvSpPr>
          <p:nvPr/>
        </p:nvSpPr>
        <p:spPr bwMode="auto">
          <a:xfrm>
            <a:off x="5672139" y="4297456"/>
            <a:ext cx="11112" cy="117476"/>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7" name="Rectangle 30"/>
          <p:cNvSpPr>
            <a:spLocks noChangeAspect="1" noChangeArrowheads="1"/>
          </p:cNvSpPr>
          <p:nvPr/>
        </p:nvSpPr>
        <p:spPr bwMode="auto">
          <a:xfrm>
            <a:off x="5570539" y="4402232"/>
            <a:ext cx="101600"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8" name="Rectangle 31"/>
          <p:cNvSpPr>
            <a:spLocks noChangeAspect="1" noChangeArrowheads="1"/>
          </p:cNvSpPr>
          <p:nvPr/>
        </p:nvSpPr>
        <p:spPr bwMode="auto">
          <a:xfrm>
            <a:off x="5570539" y="4297456"/>
            <a:ext cx="11112" cy="104775"/>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39" name="Rectangle 33"/>
          <p:cNvSpPr>
            <a:spLocks noChangeAspect="1" noChangeArrowheads="1"/>
          </p:cNvSpPr>
          <p:nvPr/>
        </p:nvSpPr>
        <p:spPr bwMode="auto">
          <a:xfrm>
            <a:off x="5592764" y="5524152"/>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0" name="Rectangle 34"/>
          <p:cNvSpPr>
            <a:spLocks noChangeAspect="1" noChangeArrowheads="1"/>
          </p:cNvSpPr>
          <p:nvPr/>
        </p:nvSpPr>
        <p:spPr bwMode="auto">
          <a:xfrm>
            <a:off x="5672139" y="5524152"/>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1" name="Rectangle 35"/>
          <p:cNvSpPr>
            <a:spLocks noChangeAspect="1" noChangeArrowheads="1"/>
          </p:cNvSpPr>
          <p:nvPr/>
        </p:nvSpPr>
        <p:spPr bwMode="auto">
          <a:xfrm>
            <a:off x="5570539" y="5471764"/>
            <a:ext cx="101600" cy="104775"/>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2" name="Rectangle 36"/>
          <p:cNvSpPr>
            <a:spLocks noChangeAspect="1" noChangeArrowheads="1"/>
          </p:cNvSpPr>
          <p:nvPr/>
        </p:nvSpPr>
        <p:spPr bwMode="auto">
          <a:xfrm>
            <a:off x="5570539" y="5471764"/>
            <a:ext cx="112712"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3" name="Rectangle 37"/>
          <p:cNvSpPr>
            <a:spLocks noChangeAspect="1" noChangeArrowheads="1"/>
          </p:cNvSpPr>
          <p:nvPr/>
        </p:nvSpPr>
        <p:spPr bwMode="auto">
          <a:xfrm>
            <a:off x="5672139" y="5471764"/>
            <a:ext cx="11112" cy="117476"/>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4" name="Rectangle 38"/>
          <p:cNvSpPr>
            <a:spLocks noChangeAspect="1" noChangeArrowheads="1"/>
          </p:cNvSpPr>
          <p:nvPr/>
        </p:nvSpPr>
        <p:spPr bwMode="auto">
          <a:xfrm>
            <a:off x="5570539" y="5576540"/>
            <a:ext cx="101600"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5" name="Rectangle 39"/>
          <p:cNvSpPr>
            <a:spLocks noChangeAspect="1" noChangeArrowheads="1"/>
          </p:cNvSpPr>
          <p:nvPr/>
        </p:nvSpPr>
        <p:spPr bwMode="auto">
          <a:xfrm>
            <a:off x="5570539" y="5471764"/>
            <a:ext cx="11112" cy="104775"/>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6" name="Rectangle 49"/>
          <p:cNvSpPr>
            <a:spLocks noChangeAspect="1" noChangeArrowheads="1"/>
          </p:cNvSpPr>
          <p:nvPr/>
        </p:nvSpPr>
        <p:spPr bwMode="auto">
          <a:xfrm>
            <a:off x="5592764" y="1930185"/>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7" name="Rectangle 50"/>
          <p:cNvSpPr>
            <a:spLocks noChangeAspect="1" noChangeArrowheads="1"/>
          </p:cNvSpPr>
          <p:nvPr/>
        </p:nvSpPr>
        <p:spPr bwMode="auto">
          <a:xfrm>
            <a:off x="5672139" y="1930185"/>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8" name="Rectangle 51"/>
          <p:cNvSpPr>
            <a:spLocks noChangeAspect="1" noChangeArrowheads="1"/>
          </p:cNvSpPr>
          <p:nvPr/>
        </p:nvSpPr>
        <p:spPr bwMode="auto">
          <a:xfrm>
            <a:off x="5570539" y="1877797"/>
            <a:ext cx="101600" cy="104775"/>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49" name="Rectangle 52"/>
          <p:cNvSpPr>
            <a:spLocks noChangeAspect="1" noChangeArrowheads="1"/>
          </p:cNvSpPr>
          <p:nvPr/>
        </p:nvSpPr>
        <p:spPr bwMode="auto">
          <a:xfrm>
            <a:off x="5570539" y="1877797"/>
            <a:ext cx="112712"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0" name="Rectangle 53"/>
          <p:cNvSpPr>
            <a:spLocks noChangeAspect="1" noChangeArrowheads="1"/>
          </p:cNvSpPr>
          <p:nvPr/>
        </p:nvSpPr>
        <p:spPr bwMode="auto">
          <a:xfrm>
            <a:off x="5672139" y="1877797"/>
            <a:ext cx="11112" cy="117476"/>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1" name="Rectangle 54"/>
          <p:cNvSpPr>
            <a:spLocks noChangeAspect="1" noChangeArrowheads="1"/>
          </p:cNvSpPr>
          <p:nvPr/>
        </p:nvSpPr>
        <p:spPr bwMode="auto">
          <a:xfrm>
            <a:off x="5570539" y="1982573"/>
            <a:ext cx="101600"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2" name="Rectangle 55"/>
          <p:cNvSpPr>
            <a:spLocks noChangeAspect="1" noChangeArrowheads="1"/>
          </p:cNvSpPr>
          <p:nvPr/>
        </p:nvSpPr>
        <p:spPr bwMode="auto">
          <a:xfrm>
            <a:off x="5570539" y="1877797"/>
            <a:ext cx="11112" cy="104775"/>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3" name="Rectangle 65"/>
          <p:cNvSpPr>
            <a:spLocks noChangeAspect="1" noChangeArrowheads="1"/>
          </p:cNvSpPr>
          <p:nvPr/>
        </p:nvSpPr>
        <p:spPr bwMode="auto">
          <a:xfrm>
            <a:off x="5592764" y="2111161"/>
            <a:ext cx="1587" cy="1428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4" name="Rectangle 66"/>
          <p:cNvSpPr>
            <a:spLocks noChangeAspect="1" noChangeArrowheads="1"/>
          </p:cNvSpPr>
          <p:nvPr/>
        </p:nvSpPr>
        <p:spPr bwMode="auto">
          <a:xfrm>
            <a:off x="5672139" y="2111161"/>
            <a:ext cx="1587" cy="1428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5" name="Rectangle 67"/>
          <p:cNvSpPr>
            <a:spLocks noChangeAspect="1" noChangeArrowheads="1"/>
          </p:cNvSpPr>
          <p:nvPr/>
        </p:nvSpPr>
        <p:spPr bwMode="auto">
          <a:xfrm>
            <a:off x="5570539" y="2058773"/>
            <a:ext cx="101600" cy="106363"/>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6" name="Rectangle 68"/>
          <p:cNvSpPr>
            <a:spLocks noChangeAspect="1" noChangeArrowheads="1"/>
          </p:cNvSpPr>
          <p:nvPr/>
        </p:nvSpPr>
        <p:spPr bwMode="auto">
          <a:xfrm>
            <a:off x="5570539" y="2058773"/>
            <a:ext cx="112712"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7" name="Rectangle 69"/>
          <p:cNvSpPr>
            <a:spLocks noChangeAspect="1" noChangeArrowheads="1"/>
          </p:cNvSpPr>
          <p:nvPr/>
        </p:nvSpPr>
        <p:spPr bwMode="auto">
          <a:xfrm>
            <a:off x="5672139" y="2058773"/>
            <a:ext cx="11112" cy="119063"/>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8" name="Rectangle 70"/>
          <p:cNvSpPr>
            <a:spLocks noChangeAspect="1" noChangeArrowheads="1"/>
          </p:cNvSpPr>
          <p:nvPr/>
        </p:nvSpPr>
        <p:spPr bwMode="auto">
          <a:xfrm>
            <a:off x="5570539" y="2165136"/>
            <a:ext cx="101600"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59" name="Rectangle 71"/>
          <p:cNvSpPr>
            <a:spLocks noChangeAspect="1" noChangeArrowheads="1"/>
          </p:cNvSpPr>
          <p:nvPr/>
        </p:nvSpPr>
        <p:spPr bwMode="auto">
          <a:xfrm>
            <a:off x="5570539" y="2058773"/>
            <a:ext cx="11112" cy="106363"/>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72760" name="Line 74"/>
          <p:cNvSpPr>
            <a:spLocks noChangeShapeType="1"/>
          </p:cNvSpPr>
          <p:nvPr/>
        </p:nvSpPr>
        <p:spPr bwMode="auto">
          <a:xfrm>
            <a:off x="5683252" y="1930185"/>
            <a:ext cx="1136648" cy="0"/>
          </a:xfrm>
          <a:prstGeom prst="line">
            <a:avLst/>
          </a:prstGeom>
          <a:noFill/>
          <a:ln w="9525">
            <a:solidFill>
              <a:schemeClr val="tx1"/>
            </a:solidFill>
            <a:miter lim="800000"/>
            <a:headEnd/>
            <a:tailEnd/>
          </a:ln>
        </p:spPr>
        <p:txBody>
          <a:bodyPr wrap="none"/>
          <a:lstStyle/>
          <a:p>
            <a:endParaRPr lang="en-US"/>
          </a:p>
        </p:txBody>
      </p:sp>
      <p:sp>
        <p:nvSpPr>
          <p:cNvPr id="72761" name="Line 75"/>
          <p:cNvSpPr>
            <a:spLocks noChangeShapeType="1"/>
          </p:cNvSpPr>
          <p:nvPr/>
        </p:nvSpPr>
        <p:spPr bwMode="auto">
          <a:xfrm>
            <a:off x="5683252" y="2112748"/>
            <a:ext cx="1136648" cy="0"/>
          </a:xfrm>
          <a:prstGeom prst="line">
            <a:avLst/>
          </a:prstGeom>
          <a:noFill/>
          <a:ln w="9525">
            <a:solidFill>
              <a:schemeClr val="tx1"/>
            </a:solidFill>
            <a:miter lim="800000"/>
            <a:headEnd/>
            <a:tailEnd/>
          </a:ln>
        </p:spPr>
        <p:txBody>
          <a:bodyPr wrap="none"/>
          <a:lstStyle/>
          <a:p>
            <a:endParaRPr lang="en-US"/>
          </a:p>
        </p:txBody>
      </p:sp>
      <p:sp>
        <p:nvSpPr>
          <p:cNvPr id="72762" name="Line 76"/>
          <p:cNvSpPr>
            <a:spLocks noChangeShapeType="1"/>
          </p:cNvSpPr>
          <p:nvPr/>
        </p:nvSpPr>
        <p:spPr bwMode="auto">
          <a:xfrm>
            <a:off x="5683252" y="4059330"/>
            <a:ext cx="395287" cy="0"/>
          </a:xfrm>
          <a:prstGeom prst="line">
            <a:avLst/>
          </a:prstGeom>
          <a:noFill/>
          <a:ln w="9525">
            <a:solidFill>
              <a:schemeClr val="tx1"/>
            </a:solidFill>
            <a:miter lim="800000"/>
            <a:headEnd/>
            <a:tailEnd/>
          </a:ln>
        </p:spPr>
        <p:txBody>
          <a:bodyPr wrap="none"/>
          <a:lstStyle/>
          <a:p>
            <a:endParaRPr lang="en-US"/>
          </a:p>
        </p:txBody>
      </p:sp>
      <p:sp>
        <p:nvSpPr>
          <p:cNvPr id="72763" name="Line 77"/>
          <p:cNvSpPr>
            <a:spLocks noChangeShapeType="1"/>
          </p:cNvSpPr>
          <p:nvPr/>
        </p:nvSpPr>
        <p:spPr bwMode="auto">
          <a:xfrm>
            <a:off x="5683252" y="4349844"/>
            <a:ext cx="395287" cy="0"/>
          </a:xfrm>
          <a:prstGeom prst="line">
            <a:avLst/>
          </a:prstGeom>
          <a:noFill/>
          <a:ln w="9525">
            <a:solidFill>
              <a:schemeClr val="tx1"/>
            </a:solidFill>
            <a:miter lim="800000"/>
            <a:headEnd/>
            <a:tailEnd/>
          </a:ln>
        </p:spPr>
        <p:txBody>
          <a:bodyPr wrap="none"/>
          <a:lstStyle/>
          <a:p>
            <a:endParaRPr lang="en-US"/>
          </a:p>
        </p:txBody>
      </p:sp>
      <p:sp>
        <p:nvSpPr>
          <p:cNvPr id="72764" name="Line 78"/>
          <p:cNvSpPr>
            <a:spLocks noChangeShapeType="1"/>
          </p:cNvSpPr>
          <p:nvPr/>
        </p:nvSpPr>
        <p:spPr bwMode="auto">
          <a:xfrm>
            <a:off x="5683252" y="5524152"/>
            <a:ext cx="68262" cy="0"/>
          </a:xfrm>
          <a:prstGeom prst="line">
            <a:avLst/>
          </a:prstGeom>
          <a:noFill/>
          <a:ln w="9525">
            <a:solidFill>
              <a:schemeClr val="tx1"/>
            </a:solidFill>
            <a:miter lim="800000"/>
            <a:headEnd/>
            <a:tailEnd type="oval" w="sm" len="sm"/>
          </a:ln>
        </p:spPr>
        <p:txBody>
          <a:bodyPr wrap="none"/>
          <a:lstStyle/>
          <a:p>
            <a:endParaRPr lang="en-US"/>
          </a:p>
        </p:txBody>
      </p:sp>
      <p:sp>
        <p:nvSpPr>
          <p:cNvPr id="72765" name="Line 79"/>
          <p:cNvSpPr>
            <a:spLocks noChangeShapeType="1"/>
          </p:cNvSpPr>
          <p:nvPr/>
        </p:nvSpPr>
        <p:spPr bwMode="auto">
          <a:xfrm flipH="1">
            <a:off x="5884864" y="5527327"/>
            <a:ext cx="773111" cy="0"/>
          </a:xfrm>
          <a:prstGeom prst="line">
            <a:avLst/>
          </a:prstGeom>
          <a:noFill/>
          <a:ln w="9525">
            <a:solidFill>
              <a:schemeClr val="tx1"/>
            </a:solidFill>
            <a:miter lim="800000"/>
            <a:headEnd type="none" w="sm" len="sm"/>
            <a:tailEnd type="oval" w="sm" len="sm"/>
          </a:ln>
        </p:spPr>
        <p:txBody>
          <a:bodyPr wrap="none"/>
          <a:lstStyle/>
          <a:p>
            <a:endParaRPr lang="en-US"/>
          </a:p>
        </p:txBody>
      </p:sp>
      <p:sp>
        <p:nvSpPr>
          <p:cNvPr id="72766" name="Line 80"/>
          <p:cNvSpPr>
            <a:spLocks noChangeShapeType="1"/>
          </p:cNvSpPr>
          <p:nvPr/>
        </p:nvSpPr>
        <p:spPr bwMode="auto">
          <a:xfrm flipV="1">
            <a:off x="5751514" y="4349844"/>
            <a:ext cx="0" cy="1090617"/>
          </a:xfrm>
          <a:prstGeom prst="line">
            <a:avLst/>
          </a:prstGeom>
          <a:noFill/>
          <a:ln w="9525">
            <a:solidFill>
              <a:schemeClr val="tx1"/>
            </a:solidFill>
            <a:miter lim="800000"/>
            <a:headEnd type="oval" w="sm" len="sm"/>
            <a:tailEnd type="oval" w="sm" len="sm"/>
          </a:ln>
        </p:spPr>
        <p:txBody>
          <a:bodyPr wrap="none"/>
          <a:lstStyle/>
          <a:p>
            <a:endParaRPr lang="en-US"/>
          </a:p>
        </p:txBody>
      </p:sp>
      <p:sp>
        <p:nvSpPr>
          <p:cNvPr id="72767" name="Line 81"/>
          <p:cNvSpPr>
            <a:spLocks noChangeShapeType="1"/>
          </p:cNvSpPr>
          <p:nvPr/>
        </p:nvSpPr>
        <p:spPr bwMode="auto">
          <a:xfrm flipH="1" flipV="1">
            <a:off x="5807077" y="5471764"/>
            <a:ext cx="57150" cy="41275"/>
          </a:xfrm>
          <a:prstGeom prst="line">
            <a:avLst/>
          </a:prstGeom>
          <a:noFill/>
          <a:ln w="9525">
            <a:solidFill>
              <a:schemeClr val="tx1"/>
            </a:solidFill>
            <a:miter lim="800000"/>
            <a:headEnd/>
            <a:tailEnd/>
          </a:ln>
        </p:spPr>
        <p:txBody>
          <a:bodyPr wrap="none"/>
          <a:lstStyle/>
          <a:p>
            <a:endParaRPr lang="en-US"/>
          </a:p>
        </p:txBody>
      </p:sp>
      <p:sp>
        <p:nvSpPr>
          <p:cNvPr id="72768" name="Line 82"/>
          <p:cNvSpPr>
            <a:spLocks noChangeShapeType="1"/>
          </p:cNvSpPr>
          <p:nvPr/>
        </p:nvSpPr>
        <p:spPr bwMode="auto">
          <a:xfrm>
            <a:off x="7469186" y="4465732"/>
            <a:ext cx="277812" cy="0"/>
          </a:xfrm>
          <a:prstGeom prst="line">
            <a:avLst/>
          </a:prstGeom>
          <a:noFill/>
          <a:ln w="9525">
            <a:solidFill>
              <a:schemeClr val="tx1"/>
            </a:solidFill>
            <a:miter lim="800000"/>
            <a:headEnd/>
            <a:tailEnd/>
          </a:ln>
        </p:spPr>
        <p:txBody>
          <a:bodyPr wrap="none"/>
          <a:lstStyle/>
          <a:p>
            <a:endParaRPr lang="en-US"/>
          </a:p>
        </p:txBody>
      </p:sp>
      <p:sp>
        <p:nvSpPr>
          <p:cNvPr id="72769" name="Line 83"/>
          <p:cNvSpPr>
            <a:spLocks noChangeShapeType="1"/>
          </p:cNvSpPr>
          <p:nvPr/>
        </p:nvSpPr>
        <p:spPr bwMode="auto">
          <a:xfrm>
            <a:off x="7178674" y="4627658"/>
            <a:ext cx="0" cy="347664"/>
          </a:xfrm>
          <a:prstGeom prst="line">
            <a:avLst/>
          </a:prstGeom>
          <a:noFill/>
          <a:ln w="9525">
            <a:solidFill>
              <a:schemeClr val="tx1"/>
            </a:solidFill>
            <a:miter lim="800000"/>
            <a:headEnd/>
            <a:tailEnd/>
          </a:ln>
        </p:spPr>
        <p:txBody>
          <a:bodyPr wrap="none"/>
          <a:lstStyle/>
          <a:p>
            <a:endParaRPr lang="en-US"/>
          </a:p>
        </p:txBody>
      </p:sp>
      <p:sp>
        <p:nvSpPr>
          <p:cNvPr id="72770" name="Line 84"/>
          <p:cNvSpPr>
            <a:spLocks noChangeShapeType="1"/>
          </p:cNvSpPr>
          <p:nvPr/>
        </p:nvSpPr>
        <p:spPr bwMode="auto">
          <a:xfrm flipH="1">
            <a:off x="5815014" y="4976909"/>
            <a:ext cx="1360485" cy="0"/>
          </a:xfrm>
          <a:prstGeom prst="line">
            <a:avLst/>
          </a:prstGeom>
          <a:noFill/>
          <a:ln w="9525">
            <a:solidFill>
              <a:schemeClr val="tx1"/>
            </a:solidFill>
            <a:miter lim="800000"/>
            <a:headEnd/>
            <a:tailEnd/>
          </a:ln>
        </p:spPr>
        <p:txBody>
          <a:bodyPr wrap="none"/>
          <a:lstStyle/>
          <a:p>
            <a:endParaRPr lang="en-US"/>
          </a:p>
        </p:txBody>
      </p:sp>
      <p:sp>
        <p:nvSpPr>
          <p:cNvPr id="72771" name="Line 85"/>
          <p:cNvSpPr>
            <a:spLocks noChangeShapeType="1"/>
          </p:cNvSpPr>
          <p:nvPr/>
        </p:nvSpPr>
        <p:spPr bwMode="auto">
          <a:xfrm>
            <a:off x="5808664" y="4975322"/>
            <a:ext cx="0" cy="469902"/>
          </a:xfrm>
          <a:prstGeom prst="line">
            <a:avLst/>
          </a:prstGeom>
          <a:noFill/>
          <a:ln w="9525">
            <a:solidFill>
              <a:schemeClr val="tx1"/>
            </a:solidFill>
            <a:miter lim="800000"/>
            <a:headEnd/>
            <a:tailEnd type="triangle" w="med" len="med"/>
          </a:ln>
        </p:spPr>
        <p:txBody>
          <a:bodyPr wrap="none"/>
          <a:lstStyle/>
          <a:p>
            <a:endParaRPr lang="en-US"/>
          </a:p>
        </p:txBody>
      </p:sp>
      <p:sp>
        <p:nvSpPr>
          <p:cNvPr id="72772" name="Text Box 93"/>
          <p:cNvSpPr txBox="1">
            <a:spLocks noChangeArrowheads="1"/>
          </p:cNvSpPr>
          <p:nvPr/>
        </p:nvSpPr>
        <p:spPr bwMode="auto">
          <a:xfrm>
            <a:off x="5867401" y="4822921"/>
            <a:ext cx="1354135" cy="122238"/>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800" b="1"/>
              <a:t>Low Voltage Detector</a:t>
            </a:r>
            <a:endParaRPr lang="en-US" sz="800" b="1" baseline="-25000"/>
          </a:p>
        </p:txBody>
      </p:sp>
      <p:sp>
        <p:nvSpPr>
          <p:cNvPr id="72707" name="Text Box 94"/>
          <p:cNvSpPr txBox="1">
            <a:spLocks noChangeArrowheads="1"/>
          </p:cNvSpPr>
          <p:nvPr/>
        </p:nvSpPr>
        <p:spPr bwMode="auto">
          <a:xfrm>
            <a:off x="113089" y="838199"/>
            <a:ext cx="4386904" cy="5717877"/>
          </a:xfrm>
          <a:prstGeom prst="rect">
            <a:avLst/>
          </a:prstGeom>
          <a:noFill/>
          <a:ln w="9525" algn="ctr">
            <a:noFill/>
            <a:miter lim="800000"/>
            <a:headEnd/>
            <a:tailEnd/>
          </a:ln>
        </p:spPr>
        <p:txBody>
          <a:bodyPr lIns="81258" tIns="40628" rIns="81258" bIns="40628"/>
          <a:lstStyle/>
          <a:p>
            <a:pPr marL="177800" indent="-177800">
              <a:spcBef>
                <a:spcPts val="1800"/>
              </a:spcBef>
              <a:spcAft>
                <a:spcPts val="600"/>
              </a:spcAft>
              <a:buClr>
                <a:schemeClr val="accent1"/>
              </a:buClr>
              <a:buFont typeface="Arial" pitchFamily="34" charset="0"/>
              <a:buChar char="•"/>
            </a:pPr>
            <a:r>
              <a:rPr lang="en-US" sz="2400" dirty="0">
                <a:solidFill>
                  <a:schemeClr val="accent4"/>
                </a:solidFill>
                <a:latin typeface="Arial" pitchFamily="34" charset="0"/>
                <a:cs typeface="Arial" pitchFamily="34" charset="0"/>
              </a:rPr>
              <a:t>Power Supply Schemes</a:t>
            </a:r>
          </a:p>
          <a:p>
            <a:pPr marL="533400" lvl="1" indent="-177800">
              <a:lnSpc>
                <a:spcPct val="90000"/>
              </a:lnSpc>
              <a:spcAft>
                <a:spcPts val="600"/>
              </a:spcAft>
              <a:buClr>
                <a:schemeClr val="accent4"/>
              </a:buClr>
              <a:buFont typeface="Arial" pitchFamily="34" charset="0"/>
              <a:buChar char="•"/>
            </a:pPr>
            <a:r>
              <a:rPr lang="en-US" sz="1600" dirty="0">
                <a:solidFill>
                  <a:schemeClr val="accent1"/>
                </a:solidFill>
                <a:latin typeface="Arial" pitchFamily="34" charset="0"/>
                <a:cs typeface="Arial" pitchFamily="34" charset="0"/>
              </a:rPr>
              <a:t>VDD = 2.0 to 3.6 V: External Power Supply for I/</a:t>
            </a:r>
            <a:r>
              <a:rPr lang="en-US" sz="1600" dirty="0" err="1">
                <a:solidFill>
                  <a:schemeClr val="accent1"/>
                </a:solidFill>
                <a:latin typeface="Arial" pitchFamily="34" charset="0"/>
                <a:cs typeface="Arial" pitchFamily="34" charset="0"/>
              </a:rPr>
              <a:t>Os</a:t>
            </a:r>
            <a:r>
              <a:rPr lang="en-US" sz="1600" dirty="0">
                <a:solidFill>
                  <a:schemeClr val="accent1"/>
                </a:solidFill>
                <a:latin typeface="Arial" pitchFamily="34" charset="0"/>
                <a:cs typeface="Arial" pitchFamily="34" charset="0"/>
              </a:rPr>
              <a:t> and the internal </a:t>
            </a:r>
            <a:r>
              <a:rPr lang="en-US" sz="1600" dirty="0" smtClean="0">
                <a:solidFill>
                  <a:schemeClr val="accent1"/>
                </a:solidFill>
                <a:latin typeface="Arial" pitchFamily="34" charset="0"/>
                <a:cs typeface="Arial" pitchFamily="34" charset="0"/>
              </a:rPr>
              <a:t>regulator</a:t>
            </a:r>
            <a:r>
              <a:rPr lang="en-US" sz="1600" dirty="0">
                <a:solidFill>
                  <a:schemeClr val="accent1"/>
                </a:solidFill>
                <a:latin typeface="Arial" pitchFamily="34" charset="0"/>
                <a:cs typeface="Arial" pitchFamily="34" charset="0"/>
              </a:rPr>
              <a:t>.</a:t>
            </a:r>
            <a:endParaRPr lang="en-US" sz="1600" dirty="0" smtClean="0">
              <a:solidFill>
                <a:schemeClr val="accent1"/>
              </a:solidFill>
              <a:latin typeface="Arial" pitchFamily="34" charset="0"/>
              <a:cs typeface="Arial" pitchFamily="34" charset="0"/>
            </a:endParaRPr>
          </a:p>
          <a:p>
            <a:pPr marL="901700" lvl="2" indent="-177800">
              <a:lnSpc>
                <a:spcPct val="90000"/>
              </a:lnSpc>
              <a:spcAft>
                <a:spcPts val="300"/>
              </a:spcAft>
              <a:buClr>
                <a:schemeClr val="accent4"/>
              </a:buClr>
              <a:buFont typeface="Arial" pitchFamily="34" charset="0"/>
              <a:buChar char="•"/>
            </a:pPr>
            <a:r>
              <a:rPr lang="en-US" sz="1400" dirty="0">
                <a:solidFill>
                  <a:schemeClr val="accent3"/>
                </a:solidFill>
                <a:latin typeface="Arial" pitchFamily="34" charset="0"/>
                <a:cs typeface="Arial" pitchFamily="34" charset="0"/>
              </a:rPr>
              <a:t>On </a:t>
            </a:r>
            <a:r>
              <a:rPr lang="en-US" sz="1400" dirty="0" smtClean="0">
                <a:solidFill>
                  <a:schemeClr val="accent3"/>
                </a:solidFill>
                <a:latin typeface="Arial" pitchFamily="34" charset="0"/>
                <a:cs typeface="Arial" pitchFamily="34" charset="0"/>
              </a:rPr>
              <a:t>STM32F0x8 (regulator off part), VDD = </a:t>
            </a:r>
            <a:r>
              <a:rPr lang="en-US" sz="1400" dirty="0">
                <a:solidFill>
                  <a:schemeClr val="accent3"/>
                </a:solidFill>
                <a:latin typeface="Arial" pitchFamily="34" charset="0"/>
                <a:cs typeface="Arial" pitchFamily="34" charset="0"/>
              </a:rPr>
              <a:t>1.8V(+/- 8</a:t>
            </a:r>
            <a:r>
              <a:rPr lang="en-US" sz="1400" dirty="0" smtClean="0">
                <a:solidFill>
                  <a:schemeClr val="accent3"/>
                </a:solidFill>
                <a:latin typeface="Arial" pitchFamily="34" charset="0"/>
                <a:cs typeface="Arial" pitchFamily="34" charset="0"/>
              </a:rPr>
              <a:t>%): An external regulator must be used.</a:t>
            </a:r>
            <a:endParaRPr lang="en-US" sz="1400" dirty="0">
              <a:solidFill>
                <a:schemeClr val="accent3"/>
              </a:solidFill>
              <a:latin typeface="Arial" pitchFamily="34" charset="0"/>
              <a:cs typeface="Arial" pitchFamily="34" charset="0"/>
            </a:endParaRPr>
          </a:p>
          <a:p>
            <a:pPr marL="533400" lvl="1" indent="-177800">
              <a:lnSpc>
                <a:spcPct val="90000"/>
              </a:lnSpc>
              <a:spcAft>
                <a:spcPts val="600"/>
              </a:spcAft>
              <a:buClr>
                <a:schemeClr val="accent4"/>
              </a:buClr>
              <a:buFont typeface="Arial" pitchFamily="34" charset="0"/>
              <a:buChar char="•"/>
            </a:pPr>
            <a:r>
              <a:rPr lang="en-US" sz="1600" dirty="0">
                <a:solidFill>
                  <a:schemeClr val="accent1"/>
                </a:solidFill>
                <a:latin typeface="Arial" pitchFamily="34" charset="0"/>
                <a:cs typeface="Arial" pitchFamily="34" charset="0"/>
              </a:rPr>
              <a:t>VDDA = 2.0 to 3.6 V: External Analog Power supplies for ADC,DAC, Reset blocks, RCs and </a:t>
            </a:r>
            <a:r>
              <a:rPr lang="en-US" sz="1600" dirty="0" smtClean="0">
                <a:solidFill>
                  <a:schemeClr val="accent1"/>
                </a:solidFill>
                <a:latin typeface="Arial" pitchFamily="34" charset="0"/>
                <a:cs typeface="Arial" pitchFamily="34" charset="0"/>
              </a:rPr>
              <a:t>PLL.</a:t>
            </a:r>
          </a:p>
          <a:p>
            <a:pPr marL="901700" lvl="2" indent="-177800">
              <a:lnSpc>
                <a:spcPct val="90000"/>
              </a:lnSpc>
              <a:spcAft>
                <a:spcPts val="300"/>
              </a:spcAft>
              <a:buClr>
                <a:schemeClr val="accent4"/>
              </a:buClr>
              <a:buFont typeface="Arial" pitchFamily="34" charset="0"/>
              <a:buChar char="•"/>
            </a:pPr>
            <a:r>
              <a:rPr lang="en-US" sz="1400" dirty="0">
                <a:solidFill>
                  <a:schemeClr val="accent3"/>
                </a:solidFill>
                <a:latin typeface="Arial" pitchFamily="34" charset="0"/>
                <a:cs typeface="Arial" pitchFamily="34" charset="0"/>
                <a:sym typeface="Wingdings" pitchFamily="2" charset="2"/>
              </a:rPr>
              <a:t></a:t>
            </a:r>
            <a:r>
              <a:rPr lang="en-US" sz="1400" dirty="0">
                <a:solidFill>
                  <a:schemeClr val="accent3"/>
                </a:solidFill>
                <a:latin typeface="Arial" pitchFamily="34" charset="0"/>
                <a:cs typeface="Arial" pitchFamily="34" charset="0"/>
              </a:rPr>
              <a:t> ADC or DAC working only if VDDA &gt;=2.4V</a:t>
            </a:r>
          </a:p>
          <a:p>
            <a:pPr marL="533400" lvl="1" indent="-177800">
              <a:lnSpc>
                <a:spcPct val="90000"/>
              </a:lnSpc>
              <a:spcAft>
                <a:spcPts val="600"/>
              </a:spcAft>
              <a:buClr>
                <a:schemeClr val="accent4"/>
              </a:buClr>
              <a:buFont typeface="Arial" pitchFamily="34" charset="0"/>
              <a:buChar char="•"/>
            </a:pPr>
            <a:r>
              <a:rPr lang="en-US" sz="1600" dirty="0" smtClean="0">
                <a:solidFill>
                  <a:schemeClr val="accent1"/>
                </a:solidFill>
                <a:latin typeface="Arial" pitchFamily="34" charset="0"/>
                <a:cs typeface="Arial" pitchFamily="34" charset="0"/>
              </a:rPr>
              <a:t>VDDIO2 = 1.65V to 3.6V: External Power Supply for some GPIOs which then have a flexible voltage versus the VDD, and Power supply for the USB Transceiver.</a:t>
            </a:r>
          </a:p>
          <a:p>
            <a:pPr marL="533400" lvl="1" indent="-177800">
              <a:lnSpc>
                <a:spcPct val="90000"/>
              </a:lnSpc>
              <a:spcAft>
                <a:spcPts val="600"/>
              </a:spcAft>
              <a:buClr>
                <a:schemeClr val="accent4"/>
              </a:buClr>
              <a:buFont typeface="Arial" pitchFamily="34" charset="0"/>
              <a:buChar char="•"/>
            </a:pPr>
            <a:r>
              <a:rPr lang="en-US" sz="1600" dirty="0" smtClean="0">
                <a:solidFill>
                  <a:schemeClr val="accent1"/>
                </a:solidFill>
                <a:latin typeface="Arial" pitchFamily="34" charset="0"/>
                <a:cs typeface="Arial" pitchFamily="34" charset="0"/>
              </a:rPr>
              <a:t>VBAT </a:t>
            </a:r>
            <a:r>
              <a:rPr lang="en-US" sz="1600" dirty="0">
                <a:solidFill>
                  <a:schemeClr val="accent1"/>
                </a:solidFill>
                <a:latin typeface="Arial" pitchFamily="34" charset="0"/>
                <a:cs typeface="Arial" pitchFamily="34" charset="0"/>
              </a:rPr>
              <a:t>= 1.65V to 3.6 V: For Backup domain when VDD is not present.</a:t>
            </a:r>
          </a:p>
          <a:p>
            <a:pPr marL="533400" lvl="1" indent="-177800">
              <a:lnSpc>
                <a:spcPct val="90000"/>
              </a:lnSpc>
              <a:spcAft>
                <a:spcPts val="600"/>
              </a:spcAft>
              <a:buClr>
                <a:schemeClr val="accent4"/>
              </a:buClr>
              <a:buFont typeface="Arial" pitchFamily="34" charset="0"/>
              <a:buChar char="•"/>
            </a:pPr>
            <a:r>
              <a:rPr lang="en-US" sz="1600" dirty="0">
                <a:solidFill>
                  <a:schemeClr val="accent1"/>
                </a:solidFill>
                <a:latin typeface="Arial" pitchFamily="34" charset="0"/>
                <a:cs typeface="Arial" pitchFamily="34" charset="0"/>
              </a:rPr>
              <a:t>Power pins connection</a:t>
            </a:r>
            <a:r>
              <a:rPr lang="en-US" sz="1600" dirty="0" smtClean="0">
                <a:solidFill>
                  <a:schemeClr val="accent1"/>
                </a:solidFill>
                <a:latin typeface="Arial" pitchFamily="34" charset="0"/>
                <a:cs typeface="Arial" pitchFamily="34" charset="0"/>
              </a:rPr>
              <a:t>:</a:t>
            </a:r>
            <a:endParaRPr lang="en-US" sz="1600" dirty="0">
              <a:solidFill>
                <a:schemeClr val="accent1"/>
              </a:solidFill>
              <a:latin typeface="Arial" pitchFamily="34" charset="0"/>
              <a:cs typeface="Arial" pitchFamily="34" charset="0"/>
            </a:endParaRPr>
          </a:p>
          <a:p>
            <a:pPr marL="901700" lvl="2" indent="-177800">
              <a:lnSpc>
                <a:spcPct val="90000"/>
              </a:lnSpc>
              <a:spcAft>
                <a:spcPts val="300"/>
              </a:spcAft>
              <a:buFont typeface="Arial" pitchFamily="34" charset="0"/>
              <a:buChar char="•"/>
            </a:pPr>
            <a:r>
              <a:rPr lang="en-US" sz="1400" dirty="0">
                <a:solidFill>
                  <a:schemeClr val="accent3"/>
                </a:solidFill>
                <a:latin typeface="Arial" pitchFamily="34" charset="0"/>
                <a:cs typeface="Arial" pitchFamily="34" charset="0"/>
              </a:rPr>
              <a:t>VDD and VDDA  can be provided by a separated power supply source. </a:t>
            </a:r>
          </a:p>
          <a:p>
            <a:pPr marL="901700" lvl="2" indent="-177800">
              <a:lnSpc>
                <a:spcPct val="90000"/>
              </a:lnSpc>
              <a:spcAft>
                <a:spcPts val="300"/>
              </a:spcAft>
              <a:buFont typeface="Arial" pitchFamily="34" charset="0"/>
              <a:buChar char="•"/>
            </a:pPr>
            <a:r>
              <a:rPr lang="en-US" sz="1400" dirty="0">
                <a:solidFill>
                  <a:schemeClr val="accent3"/>
                </a:solidFill>
                <a:latin typeface="Arial" pitchFamily="34" charset="0"/>
                <a:cs typeface="Arial" pitchFamily="34" charset="0"/>
              </a:rPr>
              <a:t>VSS and VSSA  must be tight to ground</a:t>
            </a:r>
          </a:p>
        </p:txBody>
      </p:sp>
      <p:sp>
        <p:nvSpPr>
          <p:cNvPr id="2" name="Date Placeholder 1"/>
          <p:cNvSpPr>
            <a:spLocks noGrp="1"/>
          </p:cNvSpPr>
          <p:nvPr>
            <p:ph type="dt" sz="half" idx="4294967295"/>
          </p:nvPr>
        </p:nvSpPr>
        <p:spPr>
          <a:xfrm>
            <a:off x="8172400" y="6546249"/>
            <a:ext cx="519373" cy="123111"/>
          </a:xfrm>
          <a:prstGeom prst="rect">
            <a:avLst/>
          </a:prstGeom>
        </p:spPr>
        <p:txBody>
          <a:bodyPr/>
          <a:lstStyle/>
          <a:p>
            <a:fld id="{8DBD0E19-0E88-4F56-A566-08121E5D4B79}" type="datetime1">
              <a:rPr lang="en-GB" smtClean="0"/>
              <a:t>13/10/2015</a:t>
            </a:fld>
            <a:endParaRPr lang="fr-FR"/>
          </a:p>
        </p:txBody>
      </p:sp>
      <p:sp>
        <p:nvSpPr>
          <p:cNvPr id="3" name="Footer Placeholder 2"/>
          <p:cNvSpPr>
            <a:spLocks noGrp="1"/>
          </p:cNvSpPr>
          <p:nvPr>
            <p:ph type="ftr" sz="quarter" idx="4294967295"/>
          </p:nvPr>
        </p:nvSpPr>
        <p:spPr>
          <a:xfrm>
            <a:off x="4644008" y="6546249"/>
            <a:ext cx="3414585" cy="123111"/>
          </a:xfrm>
          <a:prstGeom prst="rect">
            <a:avLst/>
          </a:prstGeom>
        </p:spPr>
        <p:txBody>
          <a:bodyPr/>
          <a:lstStyle/>
          <a:p>
            <a:r>
              <a:rPr lang="en-US" noProof="0" smtClean="0"/>
              <a:t>STM32F0xx Training Day 1</a:t>
            </a:r>
            <a:endParaRPr lang="en-US" noProof="0"/>
          </a:p>
        </p:txBody>
      </p:sp>
      <p:sp>
        <p:nvSpPr>
          <p:cNvPr id="4" name="Slide Number Placeholder 3"/>
          <p:cNvSpPr>
            <a:spLocks noGrp="1"/>
          </p:cNvSpPr>
          <p:nvPr>
            <p:ph type="sldNum" sz="quarter" idx="12"/>
          </p:nvPr>
        </p:nvSpPr>
        <p:spPr/>
        <p:txBody>
          <a:bodyPr/>
          <a:lstStyle/>
          <a:p>
            <a:fld id="{5B31B9E4-8E4D-4C86-BFD7-412B282B373B}" type="slidenum">
              <a:rPr lang="fr-FR" smtClean="0"/>
              <a:pPr/>
              <a:t>72</a:t>
            </a:fld>
            <a:endParaRPr lang="fr-FR" dirty="0"/>
          </a:p>
        </p:txBody>
      </p:sp>
      <p:sp>
        <p:nvSpPr>
          <p:cNvPr id="5" name="TextBox 4"/>
          <p:cNvSpPr txBox="1"/>
          <p:nvPr/>
        </p:nvSpPr>
        <p:spPr>
          <a:xfrm>
            <a:off x="5157785" y="6094412"/>
            <a:ext cx="3744913" cy="461665"/>
          </a:xfrm>
          <a:prstGeom prst="rect">
            <a:avLst/>
          </a:prstGeom>
          <a:noFill/>
        </p:spPr>
        <p:txBody>
          <a:bodyPr wrap="square" rtlCol="0">
            <a:spAutoFit/>
          </a:bodyPr>
          <a:lstStyle/>
          <a:p>
            <a:r>
              <a:rPr lang="en-US" sz="1200" i="1" dirty="0" smtClean="0"/>
              <a:t>Note</a:t>
            </a:r>
            <a:r>
              <a:rPr lang="en-US" sz="1200" dirty="0" smtClean="0"/>
              <a:t>: The voltage regulator (outlined in blue on the scheme) is not present on the STM32F0x8 products. </a:t>
            </a:r>
            <a:endParaRPr lang="en-US" sz="1200" dirty="0"/>
          </a:p>
        </p:txBody>
      </p:sp>
      <p:sp>
        <p:nvSpPr>
          <p:cNvPr id="75" name="Text Box 89"/>
          <p:cNvSpPr txBox="1">
            <a:spLocks noChangeArrowheads="1"/>
          </p:cNvSpPr>
          <p:nvPr/>
        </p:nvSpPr>
        <p:spPr bwMode="auto">
          <a:xfrm>
            <a:off x="5246904" y="2664146"/>
            <a:ext cx="405216" cy="138499"/>
          </a:xfrm>
          <a:prstGeom prst="rect">
            <a:avLst/>
          </a:prstGeom>
          <a:noFill/>
          <a:ln w="9525">
            <a:noFill/>
            <a:miter lim="800000"/>
            <a:headEnd/>
            <a:tailEnd/>
          </a:ln>
        </p:spPr>
        <p:txBody>
          <a:bodyPr wrap="square" lIns="0" tIns="0" rIns="0" bIns="0">
            <a:spAutoFit/>
          </a:bodyPr>
          <a:lstStyle/>
          <a:p>
            <a:pPr defTabSz="812800" eaLnBrk="0" hangingPunct="0">
              <a:spcBef>
                <a:spcPct val="50000"/>
              </a:spcBef>
            </a:pPr>
            <a:r>
              <a:rPr lang="en-US" sz="900" b="1" dirty="0" smtClean="0"/>
              <a:t>V</a:t>
            </a:r>
            <a:r>
              <a:rPr lang="en-US" sz="900" b="1" baseline="-25000" dirty="0" smtClean="0"/>
              <a:t>DDIO2</a:t>
            </a:r>
            <a:endParaRPr lang="en-US" sz="900" b="1" baseline="-25000" dirty="0"/>
          </a:p>
        </p:txBody>
      </p:sp>
      <p:sp>
        <p:nvSpPr>
          <p:cNvPr id="76" name="Text Box 90"/>
          <p:cNvSpPr txBox="1">
            <a:spLocks noChangeArrowheads="1"/>
          </p:cNvSpPr>
          <p:nvPr/>
        </p:nvSpPr>
        <p:spPr bwMode="auto">
          <a:xfrm>
            <a:off x="5246904" y="2838772"/>
            <a:ext cx="290512" cy="138499"/>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900" b="1" dirty="0" smtClean="0"/>
              <a:t>V</a:t>
            </a:r>
            <a:r>
              <a:rPr lang="en-US" sz="900" b="1" baseline="-25000" dirty="0" smtClean="0"/>
              <a:t>SS</a:t>
            </a:r>
            <a:endParaRPr lang="en-US" sz="900" b="1" baseline="-25000" dirty="0"/>
          </a:p>
        </p:txBody>
      </p:sp>
      <p:sp>
        <p:nvSpPr>
          <p:cNvPr id="78" name="Text Box 6"/>
          <p:cNvSpPr txBox="1">
            <a:spLocks noChangeArrowheads="1"/>
          </p:cNvSpPr>
          <p:nvPr/>
        </p:nvSpPr>
        <p:spPr bwMode="auto">
          <a:xfrm>
            <a:off x="6819899" y="2383157"/>
            <a:ext cx="1195385" cy="234951"/>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1000" b="1" dirty="0" smtClean="0"/>
              <a:t>V</a:t>
            </a:r>
            <a:r>
              <a:rPr lang="en-US" sz="1000" b="1" baseline="-25000" dirty="0" smtClean="0"/>
              <a:t>DDIO2</a:t>
            </a:r>
            <a:r>
              <a:rPr lang="en-US" sz="1000" b="1" dirty="0" smtClean="0"/>
              <a:t> </a:t>
            </a:r>
            <a:r>
              <a:rPr lang="en-US" sz="1000" b="1" dirty="0"/>
              <a:t>domain</a:t>
            </a:r>
          </a:p>
        </p:txBody>
      </p:sp>
      <p:sp>
        <p:nvSpPr>
          <p:cNvPr id="79" name="Rectangle 49"/>
          <p:cNvSpPr>
            <a:spLocks noChangeAspect="1" noChangeArrowheads="1"/>
          </p:cNvSpPr>
          <p:nvPr/>
        </p:nvSpPr>
        <p:spPr bwMode="auto">
          <a:xfrm>
            <a:off x="5605863" y="2735584"/>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0" name="Rectangle 50"/>
          <p:cNvSpPr>
            <a:spLocks noChangeAspect="1" noChangeArrowheads="1"/>
          </p:cNvSpPr>
          <p:nvPr/>
        </p:nvSpPr>
        <p:spPr bwMode="auto">
          <a:xfrm>
            <a:off x="5685238" y="2735584"/>
            <a:ext cx="1587"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1" name="Rectangle 51"/>
          <p:cNvSpPr>
            <a:spLocks noChangeAspect="1" noChangeArrowheads="1"/>
          </p:cNvSpPr>
          <p:nvPr/>
        </p:nvSpPr>
        <p:spPr bwMode="auto">
          <a:xfrm>
            <a:off x="5583638" y="2683196"/>
            <a:ext cx="101600" cy="104775"/>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 name="Rectangle 52"/>
          <p:cNvSpPr>
            <a:spLocks noChangeAspect="1" noChangeArrowheads="1"/>
          </p:cNvSpPr>
          <p:nvPr/>
        </p:nvSpPr>
        <p:spPr bwMode="auto">
          <a:xfrm>
            <a:off x="5583638" y="2683196"/>
            <a:ext cx="112712"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3" name="Rectangle 53"/>
          <p:cNvSpPr>
            <a:spLocks noChangeAspect="1" noChangeArrowheads="1"/>
          </p:cNvSpPr>
          <p:nvPr/>
        </p:nvSpPr>
        <p:spPr bwMode="auto">
          <a:xfrm>
            <a:off x="5685238" y="2683196"/>
            <a:ext cx="11112" cy="117476"/>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4" name="Rectangle 54"/>
          <p:cNvSpPr>
            <a:spLocks noChangeAspect="1" noChangeArrowheads="1"/>
          </p:cNvSpPr>
          <p:nvPr/>
        </p:nvSpPr>
        <p:spPr bwMode="auto">
          <a:xfrm>
            <a:off x="5583638" y="2787972"/>
            <a:ext cx="101600"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5" name="Rectangle 55"/>
          <p:cNvSpPr>
            <a:spLocks noChangeAspect="1" noChangeArrowheads="1"/>
          </p:cNvSpPr>
          <p:nvPr/>
        </p:nvSpPr>
        <p:spPr bwMode="auto">
          <a:xfrm>
            <a:off x="5583638" y="2683196"/>
            <a:ext cx="11112" cy="104775"/>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6" name="Rectangle 65"/>
          <p:cNvSpPr>
            <a:spLocks noChangeAspect="1" noChangeArrowheads="1"/>
          </p:cNvSpPr>
          <p:nvPr/>
        </p:nvSpPr>
        <p:spPr bwMode="auto">
          <a:xfrm>
            <a:off x="5605863" y="2916560"/>
            <a:ext cx="1587" cy="1428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7" name="Rectangle 66"/>
          <p:cNvSpPr>
            <a:spLocks noChangeAspect="1" noChangeArrowheads="1"/>
          </p:cNvSpPr>
          <p:nvPr/>
        </p:nvSpPr>
        <p:spPr bwMode="auto">
          <a:xfrm>
            <a:off x="5685238" y="2916560"/>
            <a:ext cx="1587" cy="1428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8" name="Rectangle 67"/>
          <p:cNvSpPr>
            <a:spLocks noChangeAspect="1" noChangeArrowheads="1"/>
          </p:cNvSpPr>
          <p:nvPr/>
        </p:nvSpPr>
        <p:spPr bwMode="auto">
          <a:xfrm>
            <a:off x="5583638" y="2864172"/>
            <a:ext cx="101600" cy="106363"/>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9" name="Rectangle 68"/>
          <p:cNvSpPr>
            <a:spLocks noChangeAspect="1" noChangeArrowheads="1"/>
          </p:cNvSpPr>
          <p:nvPr/>
        </p:nvSpPr>
        <p:spPr bwMode="auto">
          <a:xfrm>
            <a:off x="5583638" y="2864172"/>
            <a:ext cx="112712"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90" name="Rectangle 69"/>
          <p:cNvSpPr>
            <a:spLocks noChangeAspect="1" noChangeArrowheads="1"/>
          </p:cNvSpPr>
          <p:nvPr/>
        </p:nvSpPr>
        <p:spPr bwMode="auto">
          <a:xfrm>
            <a:off x="5685238" y="2864172"/>
            <a:ext cx="11112" cy="119063"/>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91" name="Rectangle 70"/>
          <p:cNvSpPr>
            <a:spLocks noChangeAspect="1" noChangeArrowheads="1"/>
          </p:cNvSpPr>
          <p:nvPr/>
        </p:nvSpPr>
        <p:spPr bwMode="auto">
          <a:xfrm>
            <a:off x="5583638" y="2970535"/>
            <a:ext cx="101600" cy="12700"/>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92" name="Rectangle 71"/>
          <p:cNvSpPr>
            <a:spLocks noChangeAspect="1" noChangeArrowheads="1"/>
          </p:cNvSpPr>
          <p:nvPr/>
        </p:nvSpPr>
        <p:spPr bwMode="auto">
          <a:xfrm>
            <a:off x="5583638" y="2864172"/>
            <a:ext cx="11112" cy="106363"/>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93" name="Line 74"/>
          <p:cNvSpPr>
            <a:spLocks noChangeShapeType="1"/>
          </p:cNvSpPr>
          <p:nvPr/>
        </p:nvSpPr>
        <p:spPr bwMode="auto">
          <a:xfrm>
            <a:off x="5696351" y="2735584"/>
            <a:ext cx="1136648" cy="0"/>
          </a:xfrm>
          <a:prstGeom prst="line">
            <a:avLst/>
          </a:prstGeom>
          <a:noFill/>
          <a:ln w="9525">
            <a:solidFill>
              <a:schemeClr val="tx1"/>
            </a:solidFill>
            <a:miter lim="800000"/>
            <a:headEnd/>
            <a:tailEnd/>
          </a:ln>
        </p:spPr>
        <p:txBody>
          <a:bodyPr wrap="none"/>
          <a:lstStyle/>
          <a:p>
            <a:endParaRPr lang="en-US"/>
          </a:p>
        </p:txBody>
      </p:sp>
      <p:sp>
        <p:nvSpPr>
          <p:cNvPr id="94" name="Line 75"/>
          <p:cNvSpPr>
            <a:spLocks noChangeShapeType="1"/>
          </p:cNvSpPr>
          <p:nvPr/>
        </p:nvSpPr>
        <p:spPr bwMode="auto">
          <a:xfrm>
            <a:off x="5696351" y="2918147"/>
            <a:ext cx="1136648" cy="0"/>
          </a:xfrm>
          <a:prstGeom prst="line">
            <a:avLst/>
          </a:prstGeom>
          <a:noFill/>
          <a:ln w="9525">
            <a:solidFill>
              <a:schemeClr val="tx1"/>
            </a:solidFill>
            <a:miter lim="800000"/>
            <a:headEnd/>
            <a:tailEnd/>
          </a:ln>
        </p:spPr>
        <p:txBody>
          <a:bodyPr wrap="none"/>
          <a:lstStyle/>
          <a:p>
            <a:endParaRPr lang="en-US"/>
          </a:p>
        </p:txBody>
      </p:sp>
      <p:sp>
        <p:nvSpPr>
          <p:cNvPr id="77" name="AutoShape 5"/>
          <p:cNvSpPr>
            <a:spLocks noChangeArrowheads="1"/>
          </p:cNvSpPr>
          <p:nvPr/>
        </p:nvSpPr>
        <p:spPr bwMode="auto">
          <a:xfrm>
            <a:off x="6804248" y="2618108"/>
            <a:ext cx="1211036" cy="450852"/>
          </a:xfrm>
          <a:prstGeom prst="flowChartAlternateProcess">
            <a:avLst/>
          </a:prstGeom>
          <a:solidFill>
            <a:schemeClr val="accent2">
              <a:lumMod val="40000"/>
              <a:lumOff val="60000"/>
            </a:schemeClr>
          </a:solidFill>
          <a:ln w="12700">
            <a:solidFill>
              <a:schemeClr val="tx1"/>
            </a:solidFill>
            <a:miter lim="800000"/>
            <a:headEnd/>
            <a:tailEnd/>
          </a:ln>
        </p:spPr>
        <p:txBody>
          <a:bodyPr wrap="none" lIns="81308" tIns="40652" rIns="81308" bIns="40652" anchor="ctr"/>
          <a:lstStyle/>
          <a:p>
            <a:pPr defTabSz="812800" eaLnBrk="0" hangingPunct="0"/>
            <a:r>
              <a:rPr lang="en-US" sz="900" b="1" dirty="0" smtClean="0">
                <a:latin typeface="Arial" charset="0"/>
              </a:rPr>
              <a:t>V</a:t>
            </a:r>
            <a:r>
              <a:rPr lang="en-US" sz="900" b="1" baseline="-25000" dirty="0" smtClean="0">
                <a:latin typeface="Arial" charset="0"/>
              </a:rPr>
              <a:t>DDIO2</a:t>
            </a:r>
            <a:r>
              <a:rPr lang="en-US" sz="900" b="1" dirty="0" smtClean="0">
                <a:latin typeface="Arial" charset="0"/>
              </a:rPr>
              <a:t> I/O Rings</a:t>
            </a:r>
          </a:p>
          <a:p>
            <a:pPr defTabSz="812800" eaLnBrk="0" hangingPunct="0"/>
            <a:r>
              <a:rPr lang="en-US" sz="900" b="1" dirty="0" smtClean="0">
                <a:latin typeface="Arial" charset="0"/>
              </a:rPr>
              <a:t>USB </a:t>
            </a:r>
            <a:r>
              <a:rPr lang="en-US" sz="900" b="1" dirty="0" err="1" smtClean="0">
                <a:latin typeface="Arial" charset="0"/>
              </a:rPr>
              <a:t>Tranceiver</a:t>
            </a:r>
            <a:endParaRPr lang="en-US" sz="900" b="1" dirty="0">
              <a:latin typeface="Arial" charset="0"/>
            </a:endParaRPr>
          </a:p>
        </p:txBody>
      </p:sp>
      <p:sp>
        <p:nvSpPr>
          <p:cNvPr id="72714" name="AutoShape 5"/>
          <p:cNvSpPr>
            <a:spLocks noChangeArrowheads="1"/>
          </p:cNvSpPr>
          <p:nvPr/>
        </p:nvSpPr>
        <p:spPr bwMode="auto">
          <a:xfrm>
            <a:off x="6804248" y="1361857"/>
            <a:ext cx="1211036" cy="901704"/>
          </a:xfrm>
          <a:prstGeom prst="flowChartAlternateProcess">
            <a:avLst/>
          </a:prstGeom>
          <a:solidFill>
            <a:srgbClr val="FFCC00"/>
          </a:solidFill>
          <a:ln w="12700">
            <a:solidFill>
              <a:schemeClr val="tx1"/>
            </a:solidFill>
            <a:miter lim="800000"/>
            <a:headEnd/>
            <a:tailEnd/>
          </a:ln>
        </p:spPr>
        <p:txBody>
          <a:bodyPr wrap="none" lIns="81308" tIns="40652" rIns="81308" bIns="40652" anchor="ctr"/>
          <a:lstStyle/>
          <a:p>
            <a:pPr defTabSz="812800" eaLnBrk="0" hangingPunct="0"/>
            <a:r>
              <a:rPr lang="en-US" sz="900" b="1">
                <a:latin typeface="Arial" charset="0"/>
              </a:rPr>
              <a:t>A/D converter</a:t>
            </a:r>
          </a:p>
          <a:p>
            <a:pPr defTabSz="812800" eaLnBrk="0" hangingPunct="0"/>
            <a:r>
              <a:rPr lang="fr-FR" sz="900" b="1">
                <a:latin typeface="Arial" charset="0"/>
              </a:rPr>
              <a:t>D/A converter</a:t>
            </a:r>
          </a:p>
          <a:p>
            <a:pPr defTabSz="812800" eaLnBrk="0" hangingPunct="0"/>
            <a:r>
              <a:rPr lang="fr-FR" sz="900" b="1">
                <a:latin typeface="Arial" charset="0"/>
              </a:rPr>
              <a:t>COMP</a:t>
            </a:r>
            <a:endParaRPr lang="en-US" sz="900" b="1">
              <a:latin typeface="Arial" charset="0"/>
            </a:endParaRPr>
          </a:p>
          <a:p>
            <a:pPr defTabSz="812800" eaLnBrk="0" hangingPunct="0"/>
            <a:r>
              <a:rPr lang="en-US" sz="900" b="1">
                <a:latin typeface="Arial" charset="0"/>
              </a:rPr>
              <a:t>Temp. sensor</a:t>
            </a:r>
          </a:p>
          <a:p>
            <a:pPr defTabSz="812800" eaLnBrk="0" hangingPunct="0"/>
            <a:r>
              <a:rPr lang="en-US" sz="900" b="1">
                <a:latin typeface="Arial" charset="0"/>
              </a:rPr>
              <a:t>Reset block</a:t>
            </a:r>
          </a:p>
          <a:p>
            <a:pPr defTabSz="812800" eaLnBrk="0" hangingPunct="0"/>
            <a:r>
              <a:rPr lang="en-US" sz="900" b="1">
                <a:latin typeface="Arial" charset="0"/>
              </a:rPr>
              <a:t>PLL </a:t>
            </a:r>
          </a:p>
        </p:txBody>
      </p:sp>
    </p:spTree>
    <p:extLst>
      <p:ext uri="{BB962C8B-B14F-4D97-AF65-F5344CB8AC3E}">
        <p14:creationId xmlns:p14="http://schemas.microsoft.com/office/powerpoint/2010/main" val="3208257888"/>
      </p:ext>
    </p:extLst>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 PDR Circuitry (PWR)</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73</a:t>
            </a:fld>
            <a:endParaRPr lang="fr-FR" dirty="0"/>
          </a:p>
        </p:txBody>
      </p:sp>
      <p:sp>
        <p:nvSpPr>
          <p:cNvPr id="7" name="Text Box 3"/>
          <p:cNvSpPr txBox="1">
            <a:spLocks noChangeArrowheads="1"/>
          </p:cNvSpPr>
          <p:nvPr/>
        </p:nvSpPr>
        <p:spPr bwMode="auto">
          <a:xfrm>
            <a:off x="161925" y="1989138"/>
            <a:ext cx="4765675" cy="3996146"/>
          </a:xfrm>
          <a:prstGeom prst="rect">
            <a:avLst/>
          </a:prstGeom>
          <a:noFill/>
          <a:ln>
            <a:noFill/>
          </a:ln>
          <a:effectLst/>
          <a:extLst/>
        </p:spPr>
        <p:txBody>
          <a:bodyPr lIns="81258" tIns="40628" rIns="81258" bIns="40628"/>
          <a:lstStyle>
            <a:lvl1pPr marL="304800" indent="-304800" algn="l" defTabSz="812800">
              <a:defRPr sz="2400">
                <a:solidFill>
                  <a:schemeClr val="tx1"/>
                </a:solidFill>
                <a:latin typeface="Arial" pitchFamily="34" charset="0"/>
                <a:ea typeface="ＭＳ Ｐゴシック" charset="-128"/>
              </a:defRPr>
            </a:lvl1pPr>
            <a:lvl2pPr marL="660400" indent="-254000" algn="l" defTabSz="812800">
              <a:defRPr sz="2400">
                <a:solidFill>
                  <a:schemeClr val="tx1"/>
                </a:solidFill>
                <a:latin typeface="Arial" pitchFamily="34" charset="0"/>
                <a:ea typeface="ＭＳ Ｐゴシック" charset="-128"/>
              </a:defRPr>
            </a:lvl2pPr>
            <a:lvl3pPr marL="1016000" indent="-203200" algn="l" defTabSz="812800">
              <a:defRPr sz="2400">
                <a:solidFill>
                  <a:schemeClr val="tx1"/>
                </a:solidFill>
                <a:latin typeface="Arial" pitchFamily="34" charset="0"/>
                <a:ea typeface="ＭＳ Ｐゴシック" charset="-128"/>
              </a:defRPr>
            </a:lvl3pPr>
            <a:lvl4pPr marL="1422400" indent="-203200" algn="l" defTabSz="812800">
              <a:defRPr sz="2400">
                <a:solidFill>
                  <a:schemeClr val="tx1"/>
                </a:solidFill>
                <a:latin typeface="Arial" pitchFamily="34" charset="0"/>
                <a:ea typeface="ＭＳ Ｐゴシック" charset="-128"/>
              </a:defRPr>
            </a:lvl4pPr>
            <a:lvl5pPr indent="-203200" algn="l" defTabSz="812800">
              <a:defRPr sz="2400">
                <a:solidFill>
                  <a:schemeClr val="tx1"/>
                </a:solidFill>
                <a:latin typeface="Arial" pitchFamily="34" charset="0"/>
                <a:ea typeface="ＭＳ Ｐゴシック" charset="-128"/>
              </a:defRPr>
            </a:lvl5pPr>
            <a:lvl6pPr indent="-203200" defTabSz="812800" eaLnBrk="0" fontAlgn="base" hangingPunct="0">
              <a:spcBef>
                <a:spcPct val="0"/>
              </a:spcBef>
              <a:spcAft>
                <a:spcPct val="0"/>
              </a:spcAft>
              <a:defRPr sz="2400">
                <a:solidFill>
                  <a:schemeClr val="tx1"/>
                </a:solidFill>
                <a:latin typeface="Arial" pitchFamily="34" charset="0"/>
                <a:ea typeface="ＭＳ Ｐゴシック" charset="-128"/>
              </a:defRPr>
            </a:lvl6pPr>
            <a:lvl7pPr indent="-203200" defTabSz="812800" eaLnBrk="0" fontAlgn="base" hangingPunct="0">
              <a:spcBef>
                <a:spcPct val="0"/>
              </a:spcBef>
              <a:spcAft>
                <a:spcPct val="0"/>
              </a:spcAft>
              <a:defRPr sz="2400">
                <a:solidFill>
                  <a:schemeClr val="tx1"/>
                </a:solidFill>
                <a:latin typeface="Arial" pitchFamily="34" charset="0"/>
                <a:ea typeface="ＭＳ Ｐゴシック" charset="-128"/>
              </a:defRPr>
            </a:lvl7pPr>
            <a:lvl8pPr indent="-203200" defTabSz="812800" eaLnBrk="0" fontAlgn="base" hangingPunct="0">
              <a:spcBef>
                <a:spcPct val="0"/>
              </a:spcBef>
              <a:spcAft>
                <a:spcPct val="0"/>
              </a:spcAft>
              <a:defRPr sz="2400">
                <a:solidFill>
                  <a:schemeClr val="tx1"/>
                </a:solidFill>
                <a:latin typeface="Arial" pitchFamily="34" charset="0"/>
                <a:ea typeface="ＭＳ Ｐゴシック" charset="-128"/>
              </a:defRPr>
            </a:lvl8pPr>
            <a:lvl9pPr indent="-203200" defTabSz="812800" eaLnBrk="0" fontAlgn="base" hangingPunct="0">
              <a:spcBef>
                <a:spcPct val="0"/>
              </a:spcBef>
              <a:spcAft>
                <a:spcPct val="0"/>
              </a:spcAft>
              <a:defRPr sz="2400">
                <a:solidFill>
                  <a:schemeClr val="tx1"/>
                </a:solidFill>
                <a:latin typeface="Arial" pitchFamily="34" charset="0"/>
                <a:ea typeface="ＭＳ Ｐゴシック" charset="-128"/>
              </a:defRPr>
            </a:lvl9pPr>
          </a:lstStyle>
          <a:p>
            <a:pPr>
              <a:spcBef>
                <a:spcPct val="45000"/>
              </a:spcBef>
              <a:buClr>
                <a:schemeClr val="accent2"/>
              </a:buClr>
              <a:buFont typeface="Wingdings" pitchFamily="2" charset="2"/>
              <a:buChar char="§"/>
              <a:defRPr/>
            </a:pPr>
            <a:r>
              <a:rPr lang="en-US" sz="1800" dirty="0" smtClean="0">
                <a:latin typeface="+mn-lt"/>
                <a:cs typeface="Arial" pitchFamily="34" charset="0"/>
              </a:rPr>
              <a:t>Two Integrated </a:t>
            </a:r>
            <a:r>
              <a:rPr lang="en-US" sz="1800" dirty="0">
                <a:latin typeface="+mn-lt"/>
                <a:cs typeface="Arial" pitchFamily="34" charset="0"/>
              </a:rPr>
              <a:t>POR / PDR </a:t>
            </a:r>
            <a:r>
              <a:rPr lang="en-US" sz="1800" dirty="0" smtClean="0">
                <a:latin typeface="+mn-lt"/>
                <a:cs typeface="Arial" pitchFamily="34" charset="0"/>
              </a:rPr>
              <a:t>circuitries </a:t>
            </a:r>
            <a:r>
              <a:rPr lang="en-US" sz="1800" dirty="0">
                <a:latin typeface="+mn-lt"/>
                <a:cs typeface="Arial" pitchFamily="34" charset="0"/>
              </a:rPr>
              <a:t>guarantees proper product reset when voltage </a:t>
            </a:r>
            <a:r>
              <a:rPr lang="en-US" sz="1800" dirty="0" smtClean="0">
                <a:latin typeface="+mn-lt"/>
                <a:cs typeface="Arial" pitchFamily="34" charset="0"/>
              </a:rPr>
              <a:t>is </a:t>
            </a:r>
            <a:r>
              <a:rPr lang="en-US" sz="1800" dirty="0">
                <a:latin typeface="+mn-lt"/>
                <a:cs typeface="Arial" pitchFamily="34" charset="0"/>
              </a:rPr>
              <a:t>not in the product guaranteed voltage range (2V to 3.6V) </a:t>
            </a:r>
          </a:p>
          <a:p>
            <a:pPr marL="692150" lvl="1" indent="-285750">
              <a:spcBef>
                <a:spcPct val="45000"/>
              </a:spcBef>
              <a:buClr>
                <a:schemeClr val="accent2"/>
              </a:buClr>
              <a:buFont typeface="Wingdings" pitchFamily="2" charset="2"/>
              <a:buChar char="§"/>
              <a:defRPr/>
            </a:pPr>
            <a:r>
              <a:rPr lang="en-US" sz="1600" b="1" dirty="0">
                <a:latin typeface="+mn-lt"/>
                <a:cs typeface="Arial" pitchFamily="34" charset="0"/>
              </a:rPr>
              <a:t>No need for external reset </a:t>
            </a:r>
            <a:r>
              <a:rPr lang="en-US" sz="1600" b="1" dirty="0" smtClean="0">
                <a:latin typeface="+mn-lt"/>
                <a:cs typeface="Arial" pitchFamily="34" charset="0"/>
              </a:rPr>
              <a:t>circuit</a:t>
            </a:r>
            <a:endParaRPr lang="fr-FR" sz="1600" b="1" dirty="0" smtClean="0">
              <a:latin typeface="+mn-lt"/>
              <a:cs typeface="Arial" pitchFamily="34" charset="0"/>
            </a:endParaRPr>
          </a:p>
          <a:p>
            <a:pPr marL="0" indent="0">
              <a:spcBef>
                <a:spcPct val="45000"/>
              </a:spcBef>
              <a:buClr>
                <a:schemeClr val="accent2"/>
              </a:buClr>
              <a:defRPr/>
            </a:pPr>
            <a:endParaRPr lang="en-US" sz="1600" dirty="0" smtClean="0">
              <a:latin typeface="+mn-lt"/>
              <a:cs typeface="Arial" pitchFamily="34" charset="0"/>
            </a:endParaRPr>
          </a:p>
          <a:p>
            <a:pPr>
              <a:spcBef>
                <a:spcPct val="45000"/>
              </a:spcBef>
              <a:buClr>
                <a:schemeClr val="accent2"/>
              </a:buClr>
              <a:buFont typeface="Wingdings" pitchFamily="2" charset="2"/>
              <a:buChar char="§"/>
              <a:defRPr/>
            </a:pPr>
            <a:r>
              <a:rPr lang="en-US" sz="1600" dirty="0" smtClean="0">
                <a:latin typeface="+mn-lt"/>
                <a:cs typeface="Arial" pitchFamily="34" charset="0"/>
              </a:rPr>
              <a:t>POR </a:t>
            </a:r>
            <a:r>
              <a:rPr lang="en-US" sz="1600" dirty="0">
                <a:latin typeface="+mn-lt"/>
                <a:cs typeface="Arial" pitchFamily="34" charset="0"/>
              </a:rPr>
              <a:t>and PDR have a typical hysteresis of </a:t>
            </a:r>
            <a:r>
              <a:rPr lang="en-US" sz="1600" dirty="0" smtClean="0">
                <a:latin typeface="+mn-lt"/>
                <a:cs typeface="Arial" pitchFamily="34" charset="0"/>
              </a:rPr>
              <a:t>40mV</a:t>
            </a:r>
          </a:p>
          <a:p>
            <a:pPr>
              <a:spcBef>
                <a:spcPct val="45000"/>
              </a:spcBef>
              <a:buClr>
                <a:schemeClr val="accent2"/>
              </a:buClr>
              <a:buFont typeface="Wingdings" pitchFamily="2" charset="2"/>
              <a:buChar char="§"/>
              <a:defRPr/>
            </a:pPr>
            <a:endParaRPr lang="en-US" sz="1600" dirty="0">
              <a:latin typeface="+mn-lt"/>
              <a:cs typeface="Arial" pitchFamily="34" charset="0"/>
            </a:endParaRPr>
          </a:p>
          <a:p>
            <a:pPr>
              <a:spcBef>
                <a:spcPct val="45000"/>
              </a:spcBef>
              <a:buClr>
                <a:schemeClr val="accent2"/>
              </a:buClr>
              <a:buFont typeface="Wingdings" pitchFamily="2" charset="2"/>
              <a:buChar char="§"/>
              <a:defRPr/>
            </a:pPr>
            <a:r>
              <a:rPr lang="en-US" sz="1600" dirty="0" smtClean="0">
                <a:latin typeface="+mn-lt"/>
                <a:cs typeface="Arial" pitchFamily="34" charset="0"/>
              </a:rPr>
              <a:t>The external power supply VDDIO2 can also be monitored. A comparator is embedded between its voltage and the </a:t>
            </a:r>
            <a:r>
              <a:rPr lang="en-US" sz="1600" dirty="0" err="1" smtClean="0">
                <a:latin typeface="+mn-lt"/>
                <a:cs typeface="Arial" pitchFamily="34" charset="0"/>
              </a:rPr>
              <a:t>Vrefint</a:t>
            </a:r>
            <a:r>
              <a:rPr lang="en-US" sz="1600" dirty="0" smtClean="0">
                <a:latin typeface="+mn-lt"/>
                <a:cs typeface="Arial" pitchFamily="34" charset="0"/>
              </a:rPr>
              <a:t>, triggering an external interrupt if its drop below this voltage.</a:t>
            </a:r>
            <a:endParaRPr lang="en-US" sz="1600" dirty="0">
              <a:latin typeface="+mn-lt"/>
              <a:cs typeface="Arial" pitchFamily="34" charset="0"/>
            </a:endParaRPr>
          </a:p>
        </p:txBody>
      </p:sp>
      <p:sp>
        <p:nvSpPr>
          <p:cNvPr id="8" name="Line 4"/>
          <p:cNvSpPr>
            <a:spLocks noChangeShapeType="1"/>
          </p:cNvSpPr>
          <p:nvPr/>
        </p:nvSpPr>
        <p:spPr bwMode="auto">
          <a:xfrm>
            <a:off x="6240463" y="3300413"/>
            <a:ext cx="153987" cy="0"/>
          </a:xfrm>
          <a:prstGeom prst="line">
            <a:avLst/>
          </a:prstGeom>
          <a:noFill/>
          <a:ln w="9525">
            <a:solidFill>
              <a:schemeClr val="tx1"/>
            </a:solidFill>
            <a:round/>
            <a:headEnd type="triangle" w="sm" len="sm"/>
            <a:tailEnd type="triangle" w="sm" len="sm"/>
          </a:ln>
        </p:spPr>
        <p:txBody>
          <a:bodyPr wrap="none" anchor="ctr"/>
          <a:lstStyle/>
          <a:p>
            <a:endParaRPr lang="en-US"/>
          </a:p>
        </p:txBody>
      </p:sp>
      <p:sp>
        <p:nvSpPr>
          <p:cNvPr id="9" name="Line 5"/>
          <p:cNvSpPr>
            <a:spLocks noChangeShapeType="1"/>
          </p:cNvSpPr>
          <p:nvPr/>
        </p:nvSpPr>
        <p:spPr bwMode="auto">
          <a:xfrm>
            <a:off x="5338763" y="2152650"/>
            <a:ext cx="0" cy="1339850"/>
          </a:xfrm>
          <a:prstGeom prst="line">
            <a:avLst/>
          </a:prstGeom>
          <a:noFill/>
          <a:ln w="9525">
            <a:solidFill>
              <a:schemeClr val="tx1"/>
            </a:solidFill>
            <a:miter lim="800000"/>
            <a:headEnd type="triangle" w="med" len="med"/>
            <a:tailEnd/>
          </a:ln>
        </p:spPr>
        <p:txBody>
          <a:bodyPr wrap="none"/>
          <a:lstStyle/>
          <a:p>
            <a:endParaRPr lang="en-US"/>
          </a:p>
        </p:txBody>
      </p:sp>
      <p:sp>
        <p:nvSpPr>
          <p:cNvPr id="10" name="Line 6"/>
          <p:cNvSpPr>
            <a:spLocks noChangeShapeType="1"/>
          </p:cNvSpPr>
          <p:nvPr/>
        </p:nvSpPr>
        <p:spPr bwMode="auto">
          <a:xfrm>
            <a:off x="5110163" y="3492500"/>
            <a:ext cx="3721100" cy="0"/>
          </a:xfrm>
          <a:prstGeom prst="line">
            <a:avLst/>
          </a:prstGeom>
          <a:noFill/>
          <a:ln w="9525">
            <a:solidFill>
              <a:schemeClr val="tx1"/>
            </a:solidFill>
            <a:miter lim="800000"/>
            <a:headEnd/>
            <a:tailEnd type="triangle" w="med" len="med"/>
          </a:ln>
        </p:spPr>
        <p:txBody>
          <a:bodyPr wrap="none"/>
          <a:lstStyle/>
          <a:p>
            <a:endParaRPr lang="en-US"/>
          </a:p>
        </p:txBody>
      </p:sp>
      <p:sp>
        <p:nvSpPr>
          <p:cNvPr id="11" name="Text Box 7"/>
          <p:cNvSpPr txBox="1">
            <a:spLocks noChangeArrowheads="1"/>
          </p:cNvSpPr>
          <p:nvPr/>
        </p:nvSpPr>
        <p:spPr bwMode="auto">
          <a:xfrm>
            <a:off x="4927600" y="1700213"/>
            <a:ext cx="984250" cy="420687"/>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1100" b="1">
                <a:cs typeface="Arial" charset="0"/>
              </a:rPr>
              <a:t>VDD and VDDA</a:t>
            </a:r>
          </a:p>
        </p:txBody>
      </p:sp>
      <p:sp>
        <p:nvSpPr>
          <p:cNvPr id="12" name="Line 8"/>
          <p:cNvSpPr>
            <a:spLocks noChangeShapeType="1"/>
          </p:cNvSpPr>
          <p:nvPr/>
        </p:nvSpPr>
        <p:spPr bwMode="auto">
          <a:xfrm flipV="1">
            <a:off x="5661025" y="2432050"/>
            <a:ext cx="733425" cy="1060450"/>
          </a:xfrm>
          <a:prstGeom prst="line">
            <a:avLst/>
          </a:prstGeom>
          <a:noFill/>
          <a:ln w="9525">
            <a:solidFill>
              <a:schemeClr val="tx1"/>
            </a:solidFill>
            <a:miter lim="800000"/>
            <a:headEnd/>
            <a:tailEnd/>
          </a:ln>
        </p:spPr>
        <p:txBody>
          <a:bodyPr wrap="none"/>
          <a:lstStyle/>
          <a:p>
            <a:endParaRPr lang="en-US"/>
          </a:p>
        </p:txBody>
      </p:sp>
      <p:sp>
        <p:nvSpPr>
          <p:cNvPr id="13" name="Line 9"/>
          <p:cNvSpPr>
            <a:spLocks noChangeShapeType="1"/>
          </p:cNvSpPr>
          <p:nvPr/>
        </p:nvSpPr>
        <p:spPr bwMode="auto">
          <a:xfrm>
            <a:off x="6394450" y="2432050"/>
            <a:ext cx="1193800" cy="0"/>
          </a:xfrm>
          <a:prstGeom prst="line">
            <a:avLst/>
          </a:prstGeom>
          <a:noFill/>
          <a:ln w="9525">
            <a:solidFill>
              <a:schemeClr val="tx1"/>
            </a:solidFill>
            <a:miter lim="800000"/>
            <a:headEnd/>
            <a:tailEnd/>
          </a:ln>
        </p:spPr>
        <p:txBody>
          <a:bodyPr wrap="none"/>
          <a:lstStyle/>
          <a:p>
            <a:endParaRPr lang="en-US"/>
          </a:p>
        </p:txBody>
      </p:sp>
      <p:sp>
        <p:nvSpPr>
          <p:cNvPr id="14" name="Line 10"/>
          <p:cNvSpPr>
            <a:spLocks noChangeShapeType="1"/>
          </p:cNvSpPr>
          <p:nvPr/>
        </p:nvSpPr>
        <p:spPr bwMode="auto">
          <a:xfrm>
            <a:off x="7588250" y="2432050"/>
            <a:ext cx="549275" cy="1060450"/>
          </a:xfrm>
          <a:prstGeom prst="line">
            <a:avLst/>
          </a:prstGeom>
          <a:noFill/>
          <a:ln w="9525">
            <a:solidFill>
              <a:schemeClr val="tx1"/>
            </a:solidFill>
            <a:miter lim="800000"/>
            <a:headEnd/>
            <a:tailEnd/>
          </a:ln>
        </p:spPr>
        <p:txBody>
          <a:bodyPr wrap="none"/>
          <a:lstStyle/>
          <a:p>
            <a:endParaRPr lang="en-US"/>
          </a:p>
        </p:txBody>
      </p:sp>
      <p:sp>
        <p:nvSpPr>
          <p:cNvPr id="15" name="Text Box 11"/>
          <p:cNvSpPr txBox="1">
            <a:spLocks noChangeArrowheads="1"/>
          </p:cNvSpPr>
          <p:nvPr/>
        </p:nvSpPr>
        <p:spPr bwMode="auto">
          <a:xfrm>
            <a:off x="5715000" y="2438400"/>
            <a:ext cx="595313" cy="250825"/>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1100" b="1">
                <a:cs typeface="Arial" charset="0"/>
              </a:rPr>
              <a:t>POR</a:t>
            </a:r>
          </a:p>
        </p:txBody>
      </p:sp>
      <p:sp>
        <p:nvSpPr>
          <p:cNvPr id="16" name="Text Box 12"/>
          <p:cNvSpPr txBox="1">
            <a:spLocks noChangeArrowheads="1"/>
          </p:cNvSpPr>
          <p:nvPr/>
        </p:nvSpPr>
        <p:spPr bwMode="auto">
          <a:xfrm>
            <a:off x="7848600" y="2743200"/>
            <a:ext cx="1055688" cy="250825"/>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1100" b="1">
                <a:cs typeface="Arial" charset="0"/>
              </a:rPr>
              <a:t>PDR</a:t>
            </a:r>
          </a:p>
        </p:txBody>
      </p:sp>
      <p:sp>
        <p:nvSpPr>
          <p:cNvPr id="17" name="Line 13"/>
          <p:cNvSpPr>
            <a:spLocks noChangeShapeType="1"/>
          </p:cNvSpPr>
          <p:nvPr/>
        </p:nvSpPr>
        <p:spPr bwMode="auto">
          <a:xfrm flipH="1">
            <a:off x="5029200" y="2933700"/>
            <a:ext cx="3048000" cy="0"/>
          </a:xfrm>
          <a:prstGeom prst="line">
            <a:avLst/>
          </a:prstGeom>
          <a:noFill/>
          <a:ln w="9525">
            <a:solidFill>
              <a:schemeClr val="tx1"/>
            </a:solidFill>
            <a:prstDash val="dash"/>
            <a:miter lim="800000"/>
            <a:headEnd/>
            <a:tailEnd/>
          </a:ln>
        </p:spPr>
        <p:txBody>
          <a:bodyPr wrap="none"/>
          <a:lstStyle/>
          <a:p>
            <a:endParaRPr lang="en-US"/>
          </a:p>
        </p:txBody>
      </p:sp>
      <p:sp>
        <p:nvSpPr>
          <p:cNvPr id="18" name="Line 14"/>
          <p:cNvSpPr>
            <a:spLocks noChangeShapeType="1"/>
          </p:cNvSpPr>
          <p:nvPr/>
        </p:nvSpPr>
        <p:spPr bwMode="auto">
          <a:xfrm flipH="1">
            <a:off x="6394450" y="2667000"/>
            <a:ext cx="6350" cy="268288"/>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9" name="Text Box 15"/>
          <p:cNvSpPr txBox="1">
            <a:spLocks noChangeArrowheads="1"/>
          </p:cNvSpPr>
          <p:nvPr/>
        </p:nvSpPr>
        <p:spPr bwMode="auto">
          <a:xfrm>
            <a:off x="6400800" y="2667000"/>
            <a:ext cx="1284288" cy="219075"/>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900" b="1">
                <a:cs typeface="Arial" charset="0"/>
              </a:rPr>
              <a:t>40mv hysteresis</a:t>
            </a:r>
          </a:p>
        </p:txBody>
      </p:sp>
      <p:sp>
        <p:nvSpPr>
          <p:cNvPr id="20" name="Line 16"/>
          <p:cNvSpPr>
            <a:spLocks noChangeShapeType="1"/>
          </p:cNvSpPr>
          <p:nvPr/>
        </p:nvSpPr>
        <p:spPr bwMode="auto">
          <a:xfrm flipV="1">
            <a:off x="6396038" y="3883025"/>
            <a:ext cx="0" cy="723900"/>
          </a:xfrm>
          <a:prstGeom prst="line">
            <a:avLst/>
          </a:prstGeom>
          <a:noFill/>
          <a:ln w="9525">
            <a:solidFill>
              <a:schemeClr val="tx1"/>
            </a:solidFill>
            <a:miter lim="800000"/>
            <a:headEnd/>
            <a:tailEnd/>
          </a:ln>
        </p:spPr>
        <p:txBody>
          <a:bodyPr wrap="none"/>
          <a:lstStyle/>
          <a:p>
            <a:endParaRPr lang="en-US"/>
          </a:p>
        </p:txBody>
      </p:sp>
      <p:sp>
        <p:nvSpPr>
          <p:cNvPr id="21" name="Line 17"/>
          <p:cNvSpPr>
            <a:spLocks noChangeShapeType="1"/>
          </p:cNvSpPr>
          <p:nvPr/>
        </p:nvSpPr>
        <p:spPr bwMode="auto">
          <a:xfrm flipH="1">
            <a:off x="5430838" y="4606925"/>
            <a:ext cx="962025" cy="0"/>
          </a:xfrm>
          <a:prstGeom prst="line">
            <a:avLst/>
          </a:prstGeom>
          <a:noFill/>
          <a:ln w="9525">
            <a:solidFill>
              <a:schemeClr val="tx1"/>
            </a:solidFill>
            <a:miter lim="800000"/>
            <a:headEnd/>
            <a:tailEnd/>
          </a:ln>
        </p:spPr>
        <p:txBody>
          <a:bodyPr wrap="none"/>
          <a:lstStyle/>
          <a:p>
            <a:endParaRPr lang="en-US"/>
          </a:p>
        </p:txBody>
      </p:sp>
      <p:sp>
        <p:nvSpPr>
          <p:cNvPr id="22" name="Line 18"/>
          <p:cNvSpPr>
            <a:spLocks noChangeShapeType="1"/>
          </p:cNvSpPr>
          <p:nvPr/>
        </p:nvSpPr>
        <p:spPr bwMode="auto">
          <a:xfrm flipV="1">
            <a:off x="6400800" y="3881438"/>
            <a:ext cx="1455738" cy="1587"/>
          </a:xfrm>
          <a:prstGeom prst="line">
            <a:avLst/>
          </a:prstGeom>
          <a:noFill/>
          <a:ln w="9525">
            <a:solidFill>
              <a:schemeClr val="tx1"/>
            </a:solidFill>
            <a:miter lim="800000"/>
            <a:headEnd/>
            <a:tailEnd/>
          </a:ln>
        </p:spPr>
        <p:txBody>
          <a:bodyPr wrap="none"/>
          <a:lstStyle/>
          <a:p>
            <a:endParaRPr lang="en-US"/>
          </a:p>
        </p:txBody>
      </p:sp>
      <p:sp>
        <p:nvSpPr>
          <p:cNvPr id="23" name="Line 19"/>
          <p:cNvSpPr>
            <a:spLocks noChangeShapeType="1"/>
          </p:cNvSpPr>
          <p:nvPr/>
        </p:nvSpPr>
        <p:spPr bwMode="auto">
          <a:xfrm flipV="1">
            <a:off x="7862888" y="3881438"/>
            <a:ext cx="0" cy="723900"/>
          </a:xfrm>
          <a:prstGeom prst="line">
            <a:avLst/>
          </a:prstGeom>
          <a:noFill/>
          <a:ln w="9525">
            <a:solidFill>
              <a:schemeClr val="tx1"/>
            </a:solidFill>
            <a:miter lim="800000"/>
            <a:headEnd/>
            <a:tailEnd/>
          </a:ln>
        </p:spPr>
        <p:txBody>
          <a:bodyPr wrap="none"/>
          <a:lstStyle/>
          <a:p>
            <a:endParaRPr lang="en-US"/>
          </a:p>
        </p:txBody>
      </p:sp>
      <p:sp>
        <p:nvSpPr>
          <p:cNvPr id="24" name="Line 20"/>
          <p:cNvSpPr>
            <a:spLocks noChangeShapeType="1"/>
          </p:cNvSpPr>
          <p:nvPr/>
        </p:nvSpPr>
        <p:spPr bwMode="auto">
          <a:xfrm flipV="1">
            <a:off x="6234113" y="2598738"/>
            <a:ext cx="0" cy="2008187"/>
          </a:xfrm>
          <a:prstGeom prst="line">
            <a:avLst/>
          </a:prstGeom>
          <a:noFill/>
          <a:ln w="12700">
            <a:solidFill>
              <a:srgbClr val="0000FF"/>
            </a:solidFill>
            <a:prstDash val="dash"/>
            <a:miter lim="800000"/>
            <a:headEnd/>
            <a:tailEnd/>
          </a:ln>
        </p:spPr>
        <p:txBody>
          <a:bodyPr wrap="none"/>
          <a:lstStyle/>
          <a:p>
            <a:endParaRPr lang="en-US"/>
          </a:p>
        </p:txBody>
      </p:sp>
      <p:sp>
        <p:nvSpPr>
          <p:cNvPr id="25" name="Line 21"/>
          <p:cNvSpPr>
            <a:spLocks noChangeShapeType="1"/>
          </p:cNvSpPr>
          <p:nvPr/>
        </p:nvSpPr>
        <p:spPr bwMode="auto">
          <a:xfrm flipV="1">
            <a:off x="7862888" y="2667000"/>
            <a:ext cx="0" cy="1905000"/>
          </a:xfrm>
          <a:prstGeom prst="line">
            <a:avLst/>
          </a:prstGeom>
          <a:noFill/>
          <a:ln w="12700">
            <a:solidFill>
              <a:srgbClr val="FF9900"/>
            </a:solidFill>
            <a:prstDash val="dash"/>
            <a:miter lim="800000"/>
            <a:headEnd/>
            <a:tailEnd/>
          </a:ln>
        </p:spPr>
        <p:txBody>
          <a:bodyPr wrap="none"/>
          <a:lstStyle/>
          <a:p>
            <a:endParaRPr lang="en-US"/>
          </a:p>
        </p:txBody>
      </p:sp>
      <p:sp>
        <p:nvSpPr>
          <p:cNvPr id="26" name="Line 22"/>
          <p:cNvSpPr>
            <a:spLocks noChangeShapeType="1"/>
          </p:cNvSpPr>
          <p:nvPr/>
        </p:nvSpPr>
        <p:spPr bwMode="auto">
          <a:xfrm flipH="1">
            <a:off x="7869238" y="4602163"/>
            <a:ext cx="962025" cy="0"/>
          </a:xfrm>
          <a:prstGeom prst="line">
            <a:avLst/>
          </a:prstGeom>
          <a:noFill/>
          <a:ln w="9525">
            <a:solidFill>
              <a:schemeClr val="tx1"/>
            </a:solidFill>
            <a:miter lim="800000"/>
            <a:headEnd/>
            <a:tailEnd/>
          </a:ln>
        </p:spPr>
        <p:txBody>
          <a:bodyPr wrap="none"/>
          <a:lstStyle/>
          <a:p>
            <a:endParaRPr lang="en-US"/>
          </a:p>
        </p:txBody>
      </p:sp>
      <p:sp>
        <p:nvSpPr>
          <p:cNvPr id="27" name="Text Box 23"/>
          <p:cNvSpPr txBox="1">
            <a:spLocks noChangeArrowheads="1"/>
          </p:cNvSpPr>
          <p:nvPr/>
        </p:nvSpPr>
        <p:spPr bwMode="auto">
          <a:xfrm>
            <a:off x="5294313" y="3992563"/>
            <a:ext cx="725487" cy="250825"/>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1100" b="1">
                <a:cs typeface="Arial" charset="0"/>
              </a:rPr>
              <a:t>Reset</a:t>
            </a:r>
          </a:p>
        </p:txBody>
      </p:sp>
      <p:sp>
        <p:nvSpPr>
          <p:cNvPr id="28" name="Text Box 24"/>
          <p:cNvSpPr txBox="1">
            <a:spLocks noChangeArrowheads="1"/>
          </p:cNvSpPr>
          <p:nvPr/>
        </p:nvSpPr>
        <p:spPr bwMode="auto">
          <a:xfrm>
            <a:off x="4724400" y="2438400"/>
            <a:ext cx="733425" cy="265113"/>
          </a:xfrm>
          <a:prstGeom prst="rect">
            <a:avLst/>
          </a:prstGeom>
          <a:noFill/>
          <a:ln w="9525">
            <a:noFill/>
            <a:miter lim="800000"/>
            <a:headEnd/>
            <a:tailEnd/>
          </a:ln>
        </p:spPr>
        <p:txBody>
          <a:bodyPr lIns="81308" tIns="40652" rIns="81308" bIns="40652">
            <a:spAutoFit/>
          </a:bodyPr>
          <a:lstStyle/>
          <a:p>
            <a:pPr algn="ctr" defTabSz="812800" eaLnBrk="0" hangingPunct="0">
              <a:spcBef>
                <a:spcPct val="50000"/>
              </a:spcBef>
            </a:pPr>
            <a:r>
              <a:rPr lang="en-US" sz="1200" b="1">
                <a:solidFill>
                  <a:srgbClr val="0000FF"/>
                </a:solidFill>
                <a:cs typeface="Arial" charset="0"/>
              </a:rPr>
              <a:t>Vtrh</a:t>
            </a:r>
          </a:p>
        </p:txBody>
      </p:sp>
      <p:sp>
        <p:nvSpPr>
          <p:cNvPr id="29" name="Text Box 25"/>
          <p:cNvSpPr txBox="1">
            <a:spLocks noChangeArrowheads="1"/>
          </p:cNvSpPr>
          <p:nvPr/>
        </p:nvSpPr>
        <p:spPr bwMode="auto">
          <a:xfrm>
            <a:off x="4845050" y="2686050"/>
            <a:ext cx="614363" cy="265113"/>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1200" b="1">
                <a:solidFill>
                  <a:srgbClr val="FF9900"/>
                </a:solidFill>
                <a:cs typeface="Arial" charset="0"/>
              </a:rPr>
              <a:t>Vtrl </a:t>
            </a:r>
          </a:p>
        </p:txBody>
      </p:sp>
      <p:sp>
        <p:nvSpPr>
          <p:cNvPr id="30" name="Rectangle 26"/>
          <p:cNvSpPr>
            <a:spLocks noChangeArrowheads="1"/>
          </p:cNvSpPr>
          <p:nvPr/>
        </p:nvSpPr>
        <p:spPr bwMode="auto">
          <a:xfrm>
            <a:off x="6321425" y="3143250"/>
            <a:ext cx="596900" cy="301625"/>
          </a:xfrm>
          <a:prstGeom prst="rect">
            <a:avLst/>
          </a:prstGeom>
          <a:noFill/>
          <a:ln w="9525">
            <a:noFill/>
            <a:miter lim="800000"/>
            <a:headEnd/>
            <a:tailEnd/>
          </a:ln>
        </p:spPr>
        <p:txBody>
          <a:bodyPr lIns="81308" tIns="40652" rIns="81308" bIns="40652">
            <a:spAutoFit/>
          </a:bodyPr>
          <a:lstStyle/>
          <a:p>
            <a:pPr defTabSz="812800" eaLnBrk="0" hangingPunct="0">
              <a:lnSpc>
                <a:spcPct val="80000"/>
              </a:lnSpc>
            </a:pPr>
            <a:r>
              <a:rPr lang="en-US" sz="900">
                <a:latin typeface="Arial" charset="0"/>
                <a:cs typeface="Arial" charset="0"/>
              </a:rPr>
              <a:t>Tempo 2.5ms</a:t>
            </a:r>
          </a:p>
        </p:txBody>
      </p:sp>
      <p:sp>
        <p:nvSpPr>
          <p:cNvPr id="31" name="Line 27"/>
          <p:cNvSpPr>
            <a:spLocks noChangeShapeType="1"/>
          </p:cNvSpPr>
          <p:nvPr/>
        </p:nvSpPr>
        <p:spPr bwMode="auto">
          <a:xfrm flipV="1">
            <a:off x="6396038" y="2590800"/>
            <a:ext cx="0" cy="2057400"/>
          </a:xfrm>
          <a:prstGeom prst="line">
            <a:avLst/>
          </a:prstGeom>
          <a:noFill/>
          <a:ln w="12700">
            <a:solidFill>
              <a:srgbClr val="0000FF"/>
            </a:solidFill>
            <a:prstDash val="dash"/>
            <a:miter lim="800000"/>
            <a:headEnd/>
            <a:tailEnd/>
          </a:ln>
        </p:spPr>
        <p:txBody>
          <a:bodyPr wrap="none"/>
          <a:lstStyle/>
          <a:p>
            <a:endParaRPr lang="en-US"/>
          </a:p>
        </p:txBody>
      </p:sp>
      <p:sp>
        <p:nvSpPr>
          <p:cNvPr id="32" name="Line 28"/>
          <p:cNvSpPr>
            <a:spLocks noChangeShapeType="1"/>
          </p:cNvSpPr>
          <p:nvPr/>
        </p:nvSpPr>
        <p:spPr bwMode="auto">
          <a:xfrm flipH="1">
            <a:off x="5029200" y="2667000"/>
            <a:ext cx="2819400" cy="0"/>
          </a:xfrm>
          <a:prstGeom prst="line">
            <a:avLst/>
          </a:prstGeom>
          <a:noFill/>
          <a:ln w="9525">
            <a:solidFill>
              <a:schemeClr val="tx1"/>
            </a:solidFill>
            <a:prstDash val="dash"/>
            <a:miter lim="800000"/>
            <a:headEnd/>
            <a:tailEnd/>
          </a:ln>
        </p:spPr>
        <p:txBody>
          <a:bodyPr wrap="none"/>
          <a:lstStyle/>
          <a:p>
            <a:endParaRPr lang="en-US"/>
          </a:p>
        </p:txBody>
      </p:sp>
      <p:sp>
        <p:nvSpPr>
          <p:cNvPr id="33" name="Text Box 29"/>
          <p:cNvSpPr txBox="1">
            <a:spLocks noChangeArrowheads="1"/>
          </p:cNvSpPr>
          <p:nvPr/>
        </p:nvSpPr>
        <p:spPr bwMode="auto">
          <a:xfrm>
            <a:off x="5089525" y="4684713"/>
            <a:ext cx="2940050" cy="366712"/>
          </a:xfrm>
          <a:prstGeom prst="rect">
            <a:avLst/>
          </a:prstGeom>
          <a:noFill/>
          <a:ln w="9525">
            <a:noFill/>
            <a:miter lim="800000"/>
            <a:headEnd/>
            <a:tailEnd/>
          </a:ln>
        </p:spPr>
        <p:txBody>
          <a:bodyPr wrap="none" lIns="91436" rIns="91436">
            <a:spAutoFit/>
          </a:bodyPr>
          <a:lstStyle/>
          <a:p>
            <a:r>
              <a:rPr lang="en-US" sz="1800">
                <a:latin typeface="Arial" charset="0"/>
                <a:cs typeface="Arial" charset="0"/>
              </a:rPr>
              <a:t>Vtrl min 1.8V / Vtrh max 2V</a:t>
            </a:r>
          </a:p>
        </p:txBody>
      </p:sp>
      <p:pic>
        <p:nvPicPr>
          <p:cNvPr id="34" name="Picture 33" descr="branding_STM32-F0.png"/>
          <p:cNvPicPr>
            <a:picLocks noChangeAspect="1"/>
          </p:cNvPicPr>
          <p:nvPr/>
        </p:nvPicPr>
        <p:blipFill>
          <a:blip r:embed="rId2"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1448305472"/>
      </p:ext>
    </p:extLst>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PVD Circuitry (PWR)</a:t>
            </a:r>
            <a:endParaRPr lang="cs-CZ" dirty="0"/>
          </a:p>
        </p:txBody>
      </p:sp>
      <p:sp>
        <p:nvSpPr>
          <p:cNvPr id="3" name="Zástupný symbol pro obsah 2"/>
          <p:cNvSpPr>
            <a:spLocks noGrp="1"/>
          </p:cNvSpPr>
          <p:nvPr>
            <p:ph idx="1"/>
          </p:nvPr>
        </p:nvSpPr>
        <p:spPr>
          <a:xfrm>
            <a:off x="107504" y="1706319"/>
            <a:ext cx="4248472" cy="3954929"/>
          </a:xfrm>
        </p:spPr>
        <p:txBody>
          <a:bodyPr/>
          <a:lstStyle/>
          <a:p>
            <a:pPr marL="304800" indent="-304800" defTabSz="812800">
              <a:spcBef>
                <a:spcPct val="20000"/>
              </a:spcBef>
              <a:buClr>
                <a:schemeClr val="accent2"/>
              </a:buClr>
              <a:buFont typeface="Wingdings" pitchFamily="2" charset="2"/>
              <a:buChar char="§"/>
            </a:pPr>
            <a:r>
              <a:rPr lang="en-US" sz="1800" dirty="0">
                <a:cs typeface="Arial" charset="0"/>
              </a:rPr>
              <a:t>Programmable Voltage Detector</a:t>
            </a:r>
          </a:p>
          <a:p>
            <a:pPr marL="692150" lvl="1" indent="-285750" defTabSz="812800">
              <a:spcBef>
                <a:spcPct val="20000"/>
              </a:spcBef>
              <a:buClr>
                <a:schemeClr val="accent2"/>
              </a:buClr>
              <a:buFont typeface="Wingdings" pitchFamily="2" charset="2"/>
              <a:buChar char="§"/>
            </a:pPr>
            <a:r>
              <a:rPr lang="en-US" dirty="0">
                <a:cs typeface="Arial" charset="0"/>
              </a:rPr>
              <a:t>Enabled by </a:t>
            </a:r>
            <a:r>
              <a:rPr lang="en-US" dirty="0" smtClean="0">
                <a:cs typeface="Arial" charset="0"/>
              </a:rPr>
              <a:t>software</a:t>
            </a:r>
            <a:endParaRPr lang="en-US" dirty="0">
              <a:cs typeface="Arial" charset="0"/>
            </a:endParaRPr>
          </a:p>
          <a:p>
            <a:pPr marL="692150" lvl="1" indent="-285750" defTabSz="812800">
              <a:spcBef>
                <a:spcPct val="20000"/>
              </a:spcBef>
              <a:buClr>
                <a:schemeClr val="accent2"/>
              </a:buClr>
              <a:buFont typeface="Wingdings" pitchFamily="2" charset="2"/>
              <a:buChar char="§"/>
            </a:pPr>
            <a:r>
              <a:rPr lang="en-US" dirty="0">
                <a:cs typeface="Arial" charset="0"/>
              </a:rPr>
              <a:t>Monitor the VDD power supply by comparing it to a </a:t>
            </a:r>
            <a:r>
              <a:rPr lang="en-US" dirty="0" smtClean="0">
                <a:cs typeface="Arial" charset="0"/>
              </a:rPr>
              <a:t>threshold</a:t>
            </a:r>
            <a:endParaRPr lang="en-US" dirty="0">
              <a:cs typeface="Arial" charset="0"/>
            </a:endParaRPr>
          </a:p>
          <a:p>
            <a:pPr marL="692150" lvl="1" indent="-285750" defTabSz="812800">
              <a:spcBef>
                <a:spcPct val="20000"/>
              </a:spcBef>
              <a:buClr>
                <a:schemeClr val="accent2"/>
              </a:buClr>
              <a:buFont typeface="Wingdings" pitchFamily="2" charset="2"/>
              <a:buChar char="§"/>
            </a:pPr>
            <a:r>
              <a:rPr lang="en-US" dirty="0">
                <a:cs typeface="Arial" charset="0"/>
              </a:rPr>
              <a:t>Threshold configurable from 2.1V to 2.9V by step of  </a:t>
            </a:r>
            <a:r>
              <a:rPr lang="en-US" dirty="0" smtClean="0">
                <a:cs typeface="Arial" charset="0"/>
              </a:rPr>
              <a:t>90mV</a:t>
            </a:r>
            <a:endParaRPr lang="en-US" dirty="0">
              <a:solidFill>
                <a:srgbClr val="FF0000"/>
              </a:solidFill>
              <a:cs typeface="Arial" charset="0"/>
            </a:endParaRPr>
          </a:p>
          <a:p>
            <a:pPr marL="692150" lvl="1" indent="-285750" defTabSz="812800">
              <a:spcBef>
                <a:spcPct val="20000"/>
              </a:spcBef>
              <a:buClr>
                <a:schemeClr val="accent2"/>
              </a:buClr>
              <a:buFont typeface="Wingdings" pitchFamily="2" charset="2"/>
              <a:buChar char="§"/>
            </a:pPr>
            <a:r>
              <a:rPr lang="en-US" dirty="0">
                <a:cs typeface="Arial" charset="0"/>
                <a:sym typeface="Wingdings" pitchFamily="2" charset="2"/>
              </a:rPr>
              <a:t>Generate interrupt through EXTI Line16 (if enabled)  when VDD &lt; Threshold and/or VDD &gt; Threshold </a:t>
            </a:r>
          </a:p>
          <a:p>
            <a:pPr marL="692150" lvl="1" indent="-285750" defTabSz="812800">
              <a:spcBef>
                <a:spcPct val="20000"/>
              </a:spcBef>
              <a:buClr>
                <a:schemeClr val="accent2"/>
              </a:buClr>
              <a:buFont typeface="Wingdings" pitchFamily="2" charset="2"/>
              <a:buChar char="§"/>
            </a:pPr>
            <a:r>
              <a:rPr lang="en-US" dirty="0">
                <a:cs typeface="Arial" charset="0"/>
                <a:sym typeface="Wingdings" pitchFamily="2" charset="2"/>
              </a:rPr>
              <a:t>    Can be used to generate a warning message and/or put the MCU into a safe state</a:t>
            </a:r>
            <a:endParaRPr lang="cs-CZ" dirty="0"/>
          </a:p>
        </p:txBody>
      </p:sp>
      <p:sp>
        <p:nvSpPr>
          <p:cNvPr id="4" name="Zástupný symbol pro číslo snímku 3"/>
          <p:cNvSpPr>
            <a:spLocks noGrp="1"/>
          </p:cNvSpPr>
          <p:nvPr>
            <p:ph type="sldNum" sz="quarter" idx="12"/>
          </p:nvPr>
        </p:nvSpPr>
        <p:spPr/>
        <p:txBody>
          <a:bodyPr/>
          <a:lstStyle/>
          <a:p>
            <a:fld id="{5B31B9E4-8E4D-4C86-BFD7-412B282B373B}" type="slidenum">
              <a:rPr lang="fr-FR" smtClean="0"/>
              <a:pPr/>
              <a:t>74</a:t>
            </a:fld>
            <a:endParaRPr lang="fr-FR" dirty="0"/>
          </a:p>
        </p:txBody>
      </p:sp>
      <p:grpSp>
        <p:nvGrpSpPr>
          <p:cNvPr id="8" name="Group 4"/>
          <p:cNvGrpSpPr>
            <a:grpSpLocks/>
          </p:cNvGrpSpPr>
          <p:nvPr/>
        </p:nvGrpSpPr>
        <p:grpSpPr bwMode="auto">
          <a:xfrm>
            <a:off x="4572000" y="2265363"/>
            <a:ext cx="4646613" cy="2328862"/>
            <a:chOff x="954" y="1017"/>
            <a:chExt cx="3456" cy="1540"/>
          </a:xfrm>
        </p:grpSpPr>
        <p:sp>
          <p:nvSpPr>
            <p:cNvPr id="9" name="Line 5"/>
            <p:cNvSpPr>
              <a:spLocks noChangeShapeType="1"/>
            </p:cNvSpPr>
            <p:nvPr/>
          </p:nvSpPr>
          <p:spPr bwMode="auto">
            <a:xfrm flipV="1">
              <a:off x="3126" y="1718"/>
              <a:ext cx="0" cy="626"/>
            </a:xfrm>
            <a:prstGeom prst="line">
              <a:avLst/>
            </a:prstGeom>
            <a:noFill/>
            <a:ln w="12700">
              <a:solidFill>
                <a:srgbClr val="FF9900"/>
              </a:solidFill>
              <a:prstDash val="dash"/>
              <a:miter lim="800000"/>
              <a:headEnd/>
              <a:tailEnd/>
            </a:ln>
          </p:spPr>
          <p:txBody>
            <a:bodyPr wrap="none"/>
            <a:lstStyle/>
            <a:p>
              <a:endParaRPr lang="en-US"/>
            </a:p>
          </p:txBody>
        </p:sp>
        <p:sp>
          <p:nvSpPr>
            <p:cNvPr id="10" name="Line 6"/>
            <p:cNvSpPr>
              <a:spLocks noChangeShapeType="1"/>
            </p:cNvSpPr>
            <p:nvPr/>
          </p:nvSpPr>
          <p:spPr bwMode="auto">
            <a:xfrm>
              <a:off x="1090" y="1202"/>
              <a:ext cx="0" cy="885"/>
            </a:xfrm>
            <a:prstGeom prst="line">
              <a:avLst/>
            </a:prstGeom>
            <a:noFill/>
            <a:ln w="9525">
              <a:solidFill>
                <a:schemeClr val="tx1"/>
              </a:solidFill>
              <a:miter lim="800000"/>
              <a:headEnd type="triangle" w="med" len="med"/>
              <a:tailEnd/>
            </a:ln>
          </p:spPr>
          <p:txBody>
            <a:bodyPr wrap="none"/>
            <a:lstStyle/>
            <a:p>
              <a:endParaRPr lang="en-US"/>
            </a:p>
          </p:txBody>
        </p:sp>
        <p:sp>
          <p:nvSpPr>
            <p:cNvPr id="11" name="Line 7"/>
            <p:cNvSpPr>
              <a:spLocks noChangeShapeType="1"/>
            </p:cNvSpPr>
            <p:nvPr/>
          </p:nvSpPr>
          <p:spPr bwMode="auto">
            <a:xfrm>
              <a:off x="1090" y="2087"/>
              <a:ext cx="2988" cy="0"/>
            </a:xfrm>
            <a:prstGeom prst="line">
              <a:avLst/>
            </a:prstGeom>
            <a:noFill/>
            <a:ln w="9525">
              <a:solidFill>
                <a:schemeClr val="tx1"/>
              </a:solidFill>
              <a:miter lim="800000"/>
              <a:headEnd/>
              <a:tailEnd type="triangle" w="med" len="med"/>
            </a:ln>
          </p:spPr>
          <p:txBody>
            <a:bodyPr wrap="none"/>
            <a:lstStyle/>
            <a:p>
              <a:endParaRPr lang="en-US"/>
            </a:p>
          </p:txBody>
        </p:sp>
        <p:sp>
          <p:nvSpPr>
            <p:cNvPr id="12" name="Text Box 8"/>
            <p:cNvSpPr txBox="1">
              <a:spLocks noChangeArrowheads="1"/>
            </p:cNvSpPr>
            <p:nvPr/>
          </p:nvSpPr>
          <p:spPr bwMode="auto">
            <a:xfrm>
              <a:off x="954" y="1017"/>
              <a:ext cx="410" cy="175"/>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1200">
                  <a:cs typeface="Arial" charset="0"/>
                </a:rPr>
                <a:t>VDD</a:t>
              </a:r>
            </a:p>
          </p:txBody>
        </p:sp>
        <p:sp>
          <p:nvSpPr>
            <p:cNvPr id="13" name="Line 9"/>
            <p:cNvSpPr>
              <a:spLocks noChangeShapeType="1"/>
            </p:cNvSpPr>
            <p:nvPr/>
          </p:nvSpPr>
          <p:spPr bwMode="auto">
            <a:xfrm flipV="1">
              <a:off x="1500" y="1386"/>
              <a:ext cx="546" cy="701"/>
            </a:xfrm>
            <a:prstGeom prst="line">
              <a:avLst/>
            </a:prstGeom>
            <a:noFill/>
            <a:ln w="9525">
              <a:solidFill>
                <a:schemeClr val="tx1"/>
              </a:solidFill>
              <a:miter lim="800000"/>
              <a:headEnd/>
              <a:tailEnd/>
            </a:ln>
          </p:spPr>
          <p:txBody>
            <a:bodyPr wrap="none"/>
            <a:lstStyle/>
            <a:p>
              <a:endParaRPr lang="en-US"/>
            </a:p>
          </p:txBody>
        </p:sp>
        <p:sp>
          <p:nvSpPr>
            <p:cNvPr id="14" name="Line 10"/>
            <p:cNvSpPr>
              <a:spLocks noChangeShapeType="1"/>
            </p:cNvSpPr>
            <p:nvPr/>
          </p:nvSpPr>
          <p:spPr bwMode="auto">
            <a:xfrm>
              <a:off x="2046" y="1386"/>
              <a:ext cx="888" cy="0"/>
            </a:xfrm>
            <a:prstGeom prst="line">
              <a:avLst/>
            </a:prstGeom>
            <a:noFill/>
            <a:ln w="9525">
              <a:solidFill>
                <a:schemeClr val="tx1"/>
              </a:solidFill>
              <a:miter lim="800000"/>
              <a:headEnd/>
              <a:tailEnd/>
            </a:ln>
          </p:spPr>
          <p:txBody>
            <a:bodyPr wrap="none"/>
            <a:lstStyle/>
            <a:p>
              <a:endParaRPr lang="en-US"/>
            </a:p>
          </p:txBody>
        </p:sp>
        <p:sp>
          <p:nvSpPr>
            <p:cNvPr id="15" name="Line 11"/>
            <p:cNvSpPr>
              <a:spLocks noChangeShapeType="1"/>
            </p:cNvSpPr>
            <p:nvPr/>
          </p:nvSpPr>
          <p:spPr bwMode="auto">
            <a:xfrm>
              <a:off x="2934" y="1386"/>
              <a:ext cx="409" cy="701"/>
            </a:xfrm>
            <a:prstGeom prst="line">
              <a:avLst/>
            </a:prstGeom>
            <a:noFill/>
            <a:ln w="9525">
              <a:solidFill>
                <a:schemeClr val="tx1"/>
              </a:solidFill>
              <a:miter lim="800000"/>
              <a:headEnd/>
              <a:tailEnd/>
            </a:ln>
          </p:spPr>
          <p:txBody>
            <a:bodyPr wrap="none"/>
            <a:lstStyle/>
            <a:p>
              <a:endParaRPr lang="en-US"/>
            </a:p>
          </p:txBody>
        </p:sp>
        <p:sp>
          <p:nvSpPr>
            <p:cNvPr id="16" name="Line 12"/>
            <p:cNvSpPr>
              <a:spLocks noChangeShapeType="1"/>
            </p:cNvSpPr>
            <p:nvPr/>
          </p:nvSpPr>
          <p:spPr bwMode="auto">
            <a:xfrm flipH="1">
              <a:off x="1626" y="1718"/>
              <a:ext cx="1820" cy="0"/>
            </a:xfrm>
            <a:prstGeom prst="line">
              <a:avLst/>
            </a:prstGeom>
            <a:noFill/>
            <a:ln w="9525">
              <a:solidFill>
                <a:schemeClr val="tx1"/>
              </a:solidFill>
              <a:prstDash val="dash"/>
              <a:miter lim="800000"/>
              <a:headEnd/>
              <a:tailEnd/>
            </a:ln>
          </p:spPr>
          <p:txBody>
            <a:bodyPr wrap="none"/>
            <a:lstStyle/>
            <a:p>
              <a:endParaRPr lang="en-US"/>
            </a:p>
          </p:txBody>
        </p:sp>
        <p:sp>
          <p:nvSpPr>
            <p:cNvPr id="17" name="Line 13"/>
            <p:cNvSpPr>
              <a:spLocks noChangeShapeType="1"/>
            </p:cNvSpPr>
            <p:nvPr/>
          </p:nvSpPr>
          <p:spPr bwMode="auto">
            <a:xfrm>
              <a:off x="3402" y="1499"/>
              <a:ext cx="0" cy="222"/>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8" name="Text Box 14"/>
            <p:cNvSpPr txBox="1">
              <a:spLocks noChangeArrowheads="1"/>
            </p:cNvSpPr>
            <p:nvPr/>
          </p:nvSpPr>
          <p:spPr bwMode="auto">
            <a:xfrm>
              <a:off x="3454" y="1537"/>
              <a:ext cx="956" cy="235"/>
            </a:xfrm>
            <a:prstGeom prst="rect">
              <a:avLst/>
            </a:prstGeom>
            <a:noFill/>
            <a:ln w="9525">
              <a:noFill/>
              <a:miter lim="800000"/>
              <a:headEnd/>
              <a:tailEnd/>
            </a:ln>
          </p:spPr>
          <p:txBody>
            <a:bodyPr lIns="81308" tIns="40652" rIns="81308" bIns="40652">
              <a:spAutoFit/>
            </a:bodyPr>
            <a:lstStyle/>
            <a:p>
              <a:pPr defTabSz="812800" eaLnBrk="0" hangingPunct="0">
                <a:spcBef>
                  <a:spcPct val="50000"/>
                </a:spcBef>
              </a:pPr>
              <a:r>
                <a:rPr lang="en-US" sz="900" b="1">
                  <a:cs typeface="Arial" charset="0"/>
                </a:rPr>
                <a:t>100mv hysteresis</a:t>
              </a:r>
            </a:p>
          </p:txBody>
        </p:sp>
        <p:sp>
          <p:nvSpPr>
            <p:cNvPr id="19" name="Line 15"/>
            <p:cNvSpPr>
              <a:spLocks noChangeShapeType="1"/>
            </p:cNvSpPr>
            <p:nvPr/>
          </p:nvSpPr>
          <p:spPr bwMode="auto">
            <a:xfrm flipV="1">
              <a:off x="1956" y="2345"/>
              <a:ext cx="0" cy="211"/>
            </a:xfrm>
            <a:prstGeom prst="line">
              <a:avLst/>
            </a:prstGeom>
            <a:noFill/>
            <a:ln w="9525">
              <a:solidFill>
                <a:schemeClr val="tx1"/>
              </a:solidFill>
              <a:miter lim="800000"/>
              <a:headEnd/>
              <a:tailEnd/>
            </a:ln>
          </p:spPr>
          <p:txBody>
            <a:bodyPr wrap="none"/>
            <a:lstStyle/>
            <a:p>
              <a:endParaRPr lang="en-US"/>
            </a:p>
          </p:txBody>
        </p:sp>
        <p:sp>
          <p:nvSpPr>
            <p:cNvPr id="20" name="Line 16"/>
            <p:cNvSpPr>
              <a:spLocks noChangeShapeType="1"/>
            </p:cNvSpPr>
            <p:nvPr/>
          </p:nvSpPr>
          <p:spPr bwMode="auto">
            <a:xfrm flipH="1">
              <a:off x="1240" y="2345"/>
              <a:ext cx="716" cy="0"/>
            </a:xfrm>
            <a:prstGeom prst="line">
              <a:avLst/>
            </a:prstGeom>
            <a:noFill/>
            <a:ln w="9525">
              <a:solidFill>
                <a:schemeClr val="tx1"/>
              </a:solidFill>
              <a:miter lim="800000"/>
              <a:headEnd/>
              <a:tailEnd/>
            </a:ln>
          </p:spPr>
          <p:txBody>
            <a:bodyPr wrap="none"/>
            <a:lstStyle/>
            <a:p>
              <a:endParaRPr lang="en-US"/>
            </a:p>
          </p:txBody>
        </p:sp>
        <p:sp>
          <p:nvSpPr>
            <p:cNvPr id="21" name="Line 17"/>
            <p:cNvSpPr>
              <a:spLocks noChangeShapeType="1"/>
            </p:cNvSpPr>
            <p:nvPr/>
          </p:nvSpPr>
          <p:spPr bwMode="auto">
            <a:xfrm flipV="1">
              <a:off x="3126" y="2344"/>
              <a:ext cx="0" cy="213"/>
            </a:xfrm>
            <a:prstGeom prst="line">
              <a:avLst/>
            </a:prstGeom>
            <a:noFill/>
            <a:ln w="9525">
              <a:solidFill>
                <a:schemeClr val="tx1"/>
              </a:solidFill>
              <a:miter lim="800000"/>
              <a:headEnd/>
              <a:tailEnd/>
            </a:ln>
          </p:spPr>
          <p:txBody>
            <a:bodyPr wrap="none"/>
            <a:lstStyle/>
            <a:p>
              <a:endParaRPr lang="en-US"/>
            </a:p>
          </p:txBody>
        </p:sp>
        <p:sp>
          <p:nvSpPr>
            <p:cNvPr id="22" name="Line 18"/>
            <p:cNvSpPr>
              <a:spLocks noChangeShapeType="1"/>
            </p:cNvSpPr>
            <p:nvPr/>
          </p:nvSpPr>
          <p:spPr bwMode="auto">
            <a:xfrm>
              <a:off x="3127" y="2344"/>
              <a:ext cx="455" cy="0"/>
            </a:xfrm>
            <a:prstGeom prst="line">
              <a:avLst/>
            </a:prstGeom>
            <a:noFill/>
            <a:ln w="9525">
              <a:solidFill>
                <a:schemeClr val="tx1"/>
              </a:solidFill>
              <a:miter lim="800000"/>
              <a:headEnd/>
              <a:tailEnd/>
            </a:ln>
          </p:spPr>
          <p:txBody>
            <a:bodyPr wrap="none"/>
            <a:lstStyle/>
            <a:p>
              <a:endParaRPr lang="en-US"/>
            </a:p>
          </p:txBody>
        </p:sp>
        <p:sp>
          <p:nvSpPr>
            <p:cNvPr id="23" name="Line 19"/>
            <p:cNvSpPr>
              <a:spLocks noChangeShapeType="1"/>
            </p:cNvSpPr>
            <p:nvPr/>
          </p:nvSpPr>
          <p:spPr bwMode="auto">
            <a:xfrm flipV="1">
              <a:off x="1956" y="1497"/>
              <a:ext cx="0" cy="847"/>
            </a:xfrm>
            <a:prstGeom prst="line">
              <a:avLst/>
            </a:prstGeom>
            <a:noFill/>
            <a:ln w="12700">
              <a:solidFill>
                <a:srgbClr val="0000FF"/>
              </a:solidFill>
              <a:prstDash val="dash"/>
              <a:miter lim="800000"/>
              <a:headEnd/>
              <a:tailEnd/>
            </a:ln>
          </p:spPr>
          <p:txBody>
            <a:bodyPr wrap="none"/>
            <a:lstStyle/>
            <a:p>
              <a:endParaRPr lang="en-US"/>
            </a:p>
          </p:txBody>
        </p:sp>
        <p:sp>
          <p:nvSpPr>
            <p:cNvPr id="24" name="Text Box 20"/>
            <p:cNvSpPr txBox="1">
              <a:spLocks noChangeArrowheads="1"/>
            </p:cNvSpPr>
            <p:nvPr/>
          </p:nvSpPr>
          <p:spPr bwMode="auto">
            <a:xfrm>
              <a:off x="1014" y="2213"/>
              <a:ext cx="576" cy="248"/>
            </a:xfrm>
            <a:prstGeom prst="rect">
              <a:avLst/>
            </a:prstGeom>
            <a:noFill/>
            <a:ln w="9525">
              <a:noFill/>
              <a:miter lim="800000"/>
              <a:headEnd/>
              <a:tailEnd/>
            </a:ln>
          </p:spPr>
          <p:txBody>
            <a:bodyPr lIns="81308" tIns="40652" rIns="81308" bIns="40652">
              <a:spAutoFit/>
            </a:bodyPr>
            <a:lstStyle/>
            <a:p>
              <a:pPr defTabSz="812800" eaLnBrk="0" hangingPunct="0">
                <a:spcBef>
                  <a:spcPct val="15000"/>
                </a:spcBef>
              </a:pPr>
              <a:r>
                <a:rPr lang="en-US" sz="900" b="1">
                  <a:cs typeface="Arial" charset="0"/>
                </a:rPr>
                <a:t>PVD</a:t>
              </a:r>
            </a:p>
            <a:p>
              <a:pPr defTabSz="812800" eaLnBrk="0" hangingPunct="0">
                <a:spcBef>
                  <a:spcPct val="15000"/>
                </a:spcBef>
              </a:pPr>
              <a:r>
                <a:rPr lang="en-US" sz="900" b="1">
                  <a:cs typeface="Arial" charset="0"/>
                </a:rPr>
                <a:t>Output</a:t>
              </a:r>
            </a:p>
          </p:txBody>
        </p:sp>
        <p:sp>
          <p:nvSpPr>
            <p:cNvPr id="25" name="Line 21"/>
            <p:cNvSpPr>
              <a:spLocks noChangeShapeType="1"/>
            </p:cNvSpPr>
            <p:nvPr/>
          </p:nvSpPr>
          <p:spPr bwMode="auto">
            <a:xfrm flipH="1">
              <a:off x="1632" y="1499"/>
              <a:ext cx="1820" cy="0"/>
            </a:xfrm>
            <a:prstGeom prst="line">
              <a:avLst/>
            </a:prstGeom>
            <a:noFill/>
            <a:ln w="9525">
              <a:solidFill>
                <a:schemeClr val="tx1"/>
              </a:solidFill>
              <a:prstDash val="dash"/>
              <a:miter lim="800000"/>
              <a:headEnd/>
              <a:tailEnd/>
            </a:ln>
          </p:spPr>
          <p:txBody>
            <a:bodyPr wrap="none"/>
            <a:lstStyle/>
            <a:p>
              <a:endParaRPr lang="en-US"/>
            </a:p>
          </p:txBody>
        </p:sp>
        <p:sp>
          <p:nvSpPr>
            <p:cNvPr id="26" name="Rectangle 22"/>
            <p:cNvSpPr>
              <a:spLocks noChangeArrowheads="1"/>
            </p:cNvSpPr>
            <p:nvPr/>
          </p:nvSpPr>
          <p:spPr bwMode="auto">
            <a:xfrm>
              <a:off x="2015" y="1517"/>
              <a:ext cx="884" cy="166"/>
            </a:xfrm>
            <a:prstGeom prst="rect">
              <a:avLst/>
            </a:prstGeom>
            <a:noFill/>
            <a:ln w="9525">
              <a:noFill/>
              <a:miter lim="800000"/>
              <a:headEnd/>
              <a:tailEnd/>
            </a:ln>
          </p:spPr>
          <p:txBody>
            <a:bodyPr wrap="none" lIns="81308" tIns="40652" rIns="81308" bIns="40652">
              <a:spAutoFit/>
            </a:bodyPr>
            <a:lstStyle/>
            <a:p>
              <a:pPr defTabSz="812800" eaLnBrk="0" hangingPunct="0"/>
              <a:r>
                <a:rPr lang="en-US" sz="1100">
                  <a:latin typeface="Arial" charset="0"/>
                  <a:cs typeface="Arial" charset="0"/>
                </a:rPr>
                <a:t>PVD Threshold</a:t>
              </a:r>
            </a:p>
          </p:txBody>
        </p:sp>
        <p:sp>
          <p:nvSpPr>
            <p:cNvPr id="27" name="Line 23"/>
            <p:cNvSpPr>
              <a:spLocks noChangeShapeType="1"/>
            </p:cNvSpPr>
            <p:nvPr/>
          </p:nvSpPr>
          <p:spPr bwMode="auto">
            <a:xfrm>
              <a:off x="1956" y="2557"/>
              <a:ext cx="1169" cy="0"/>
            </a:xfrm>
            <a:prstGeom prst="line">
              <a:avLst/>
            </a:prstGeom>
            <a:noFill/>
            <a:ln w="9525">
              <a:solidFill>
                <a:schemeClr val="tx1"/>
              </a:solidFill>
              <a:round/>
              <a:headEnd/>
              <a:tailEnd/>
            </a:ln>
          </p:spPr>
          <p:txBody>
            <a:bodyPr wrap="none" anchor="ctr"/>
            <a:lstStyle/>
            <a:p>
              <a:endParaRPr lang="en-US"/>
            </a:p>
          </p:txBody>
        </p:sp>
      </p:grpSp>
      <p:pic>
        <p:nvPicPr>
          <p:cNvPr id="28" name="Picture 27" descr="branding_STM32-F0.png"/>
          <p:cNvPicPr>
            <a:picLocks noChangeAspect="1"/>
          </p:cNvPicPr>
          <p:nvPr/>
        </p:nvPicPr>
        <p:blipFill>
          <a:blip r:embed="rId2"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1440698965"/>
      </p:ext>
    </p:extLst>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Line 5"/>
          <p:cNvSpPr>
            <a:spLocks noChangeShapeType="1"/>
          </p:cNvSpPr>
          <p:nvPr/>
        </p:nvSpPr>
        <p:spPr bwMode="auto">
          <a:xfrm>
            <a:off x="6121400" y="4200525"/>
            <a:ext cx="1060450" cy="0"/>
          </a:xfrm>
          <a:prstGeom prst="line">
            <a:avLst/>
          </a:prstGeom>
          <a:noFill/>
          <a:ln w="9525">
            <a:solidFill>
              <a:schemeClr val="tx1"/>
            </a:solidFill>
            <a:miter lim="800000"/>
            <a:headEnd/>
            <a:tailEnd/>
          </a:ln>
        </p:spPr>
        <p:txBody>
          <a:bodyPr wrap="none"/>
          <a:lstStyle/>
          <a:p>
            <a:endParaRPr lang="en-US"/>
          </a:p>
        </p:txBody>
      </p:sp>
      <p:sp>
        <p:nvSpPr>
          <p:cNvPr id="82946" name="Rectangle 2"/>
          <p:cNvSpPr>
            <a:spLocks noGrp="1" noChangeArrowheads="1"/>
          </p:cNvSpPr>
          <p:nvPr>
            <p:ph type="title" idx="4294967295"/>
          </p:nvPr>
        </p:nvSpPr>
        <p:spPr/>
        <p:txBody>
          <a:bodyPr/>
          <a:lstStyle/>
          <a:p>
            <a:pPr eaLnBrk="1" hangingPunct="1"/>
            <a:r>
              <a:rPr lang="en-US" dirty="0" smtClean="0"/>
              <a:t>RTC Domain (PWR)</a:t>
            </a:r>
          </a:p>
        </p:txBody>
      </p:sp>
      <p:sp>
        <p:nvSpPr>
          <p:cNvPr id="82947" name="Text Box 3"/>
          <p:cNvSpPr txBox="1">
            <a:spLocks noChangeArrowheads="1"/>
          </p:cNvSpPr>
          <p:nvPr/>
        </p:nvSpPr>
        <p:spPr bwMode="auto">
          <a:xfrm>
            <a:off x="34925" y="974725"/>
            <a:ext cx="5330825" cy="5334000"/>
          </a:xfrm>
          <a:prstGeom prst="rect">
            <a:avLst/>
          </a:prstGeom>
          <a:noFill/>
          <a:ln w="9525" algn="ctr">
            <a:noFill/>
            <a:miter lim="800000"/>
            <a:headEnd/>
            <a:tailEnd/>
          </a:ln>
        </p:spPr>
        <p:txBody>
          <a:bodyPr lIns="81258" tIns="40628" rIns="81258" bIns="40628"/>
          <a:lstStyle/>
          <a:p>
            <a:pPr marL="304800" indent="-304800" defTabSz="812800" eaLnBrk="0" hangingPunct="0">
              <a:spcBef>
                <a:spcPct val="40000"/>
              </a:spcBef>
              <a:buClr>
                <a:schemeClr val="accent2"/>
              </a:buClr>
              <a:buFont typeface="Wingdings" pitchFamily="2" charset="2"/>
              <a:buChar char="§"/>
            </a:pPr>
            <a:r>
              <a:rPr lang="en-US" sz="1600" dirty="0">
                <a:solidFill>
                  <a:schemeClr val="accent1"/>
                </a:solidFill>
                <a:latin typeface="Arial" charset="0"/>
              </a:rPr>
              <a:t> RTC Domain  contains</a:t>
            </a:r>
          </a:p>
          <a:p>
            <a:pPr marL="660400" lvl="1" indent="-254000" defTabSz="812800" eaLnBrk="0" hangingPunct="0">
              <a:spcBef>
                <a:spcPct val="40000"/>
              </a:spcBef>
              <a:buClr>
                <a:schemeClr val="accent2"/>
              </a:buClr>
              <a:buFont typeface="Wingdings" pitchFamily="2" charset="2"/>
              <a:buChar char="§"/>
            </a:pPr>
            <a:r>
              <a:rPr lang="en-US" sz="1400" dirty="0">
                <a:solidFill>
                  <a:schemeClr val="accent1"/>
                </a:solidFill>
                <a:latin typeface="Arial" charset="0"/>
              </a:rPr>
              <a:t> Low power calendar RTC (Alarm, periodic wakeup from Stop/Standby)</a:t>
            </a:r>
          </a:p>
          <a:p>
            <a:pPr marL="660400" lvl="1" indent="-254000" defTabSz="812800" eaLnBrk="0" hangingPunct="0">
              <a:spcBef>
                <a:spcPct val="40000"/>
              </a:spcBef>
              <a:buClr>
                <a:schemeClr val="accent2"/>
              </a:buClr>
              <a:buFont typeface="Wingdings" pitchFamily="2" charset="2"/>
              <a:buChar char="§"/>
            </a:pPr>
            <a:r>
              <a:rPr lang="fr-FR" sz="1400" dirty="0">
                <a:solidFill>
                  <a:schemeClr val="accent1"/>
                </a:solidFill>
                <a:latin typeface="Arial" charset="0"/>
              </a:rPr>
              <a:t> 20 Bytes Data RTC </a:t>
            </a:r>
            <a:r>
              <a:rPr lang="fr-FR" sz="1400" dirty="0" err="1">
                <a:solidFill>
                  <a:schemeClr val="accent1"/>
                </a:solidFill>
                <a:latin typeface="Arial" charset="0"/>
              </a:rPr>
              <a:t>registers</a:t>
            </a:r>
            <a:endParaRPr lang="en-US" sz="1400" dirty="0">
              <a:solidFill>
                <a:schemeClr val="accent1"/>
              </a:solidFill>
              <a:latin typeface="Arial" charset="0"/>
            </a:endParaRPr>
          </a:p>
          <a:p>
            <a:pPr marL="660400" lvl="1" indent="-254000" defTabSz="812800" eaLnBrk="0" hangingPunct="0">
              <a:spcBef>
                <a:spcPct val="40000"/>
              </a:spcBef>
              <a:buClr>
                <a:schemeClr val="accent2"/>
              </a:buClr>
              <a:buFont typeface="Wingdings" pitchFamily="2" charset="2"/>
              <a:buChar char="§"/>
            </a:pPr>
            <a:r>
              <a:rPr lang="en-US" sz="1400" dirty="0">
                <a:solidFill>
                  <a:schemeClr val="accent1"/>
                </a:solidFill>
                <a:latin typeface="Arial" charset="0"/>
              </a:rPr>
              <a:t> Separate </a:t>
            </a:r>
            <a:r>
              <a:rPr lang="en-US" sz="1400" dirty="0">
                <a:solidFill>
                  <a:schemeClr val="accent2"/>
                </a:solidFill>
                <a:latin typeface="Arial" charset="0"/>
              </a:rPr>
              <a:t>32kHz </a:t>
            </a:r>
            <a:r>
              <a:rPr lang="en-US" sz="1400" dirty="0" err="1">
                <a:solidFill>
                  <a:schemeClr val="accent2"/>
                </a:solidFill>
                <a:latin typeface="Arial" charset="0"/>
              </a:rPr>
              <a:t>Osc</a:t>
            </a:r>
            <a:r>
              <a:rPr lang="en-US" sz="1400" dirty="0">
                <a:solidFill>
                  <a:schemeClr val="accent2"/>
                </a:solidFill>
                <a:latin typeface="Arial" charset="0"/>
              </a:rPr>
              <a:t> (LSE) </a:t>
            </a:r>
            <a:r>
              <a:rPr lang="en-US" sz="1400" dirty="0">
                <a:solidFill>
                  <a:schemeClr val="accent1"/>
                </a:solidFill>
                <a:latin typeface="Arial" charset="0"/>
              </a:rPr>
              <a:t>for RTC</a:t>
            </a:r>
          </a:p>
          <a:p>
            <a:pPr marL="660400" lvl="1" indent="-254000" defTabSz="812800" eaLnBrk="0" hangingPunct="0">
              <a:spcBef>
                <a:spcPct val="40000"/>
              </a:spcBef>
              <a:buClr>
                <a:schemeClr val="accent2"/>
              </a:buClr>
              <a:buFont typeface="Wingdings" pitchFamily="2" charset="2"/>
              <a:buChar char="§"/>
            </a:pPr>
            <a:r>
              <a:rPr lang="en-US" sz="1400" dirty="0">
                <a:solidFill>
                  <a:schemeClr val="accent1"/>
                </a:solidFill>
                <a:latin typeface="Arial" charset="0"/>
              </a:rPr>
              <a:t> RCC BCSR register: RTC clock source selection and enable + LSE </a:t>
            </a:r>
            <a:r>
              <a:rPr lang="en-US" sz="1400" dirty="0" err="1">
                <a:solidFill>
                  <a:schemeClr val="accent1"/>
                </a:solidFill>
                <a:latin typeface="Arial" charset="0"/>
              </a:rPr>
              <a:t>config</a:t>
            </a:r>
            <a:endParaRPr lang="en-US" sz="1400" dirty="0">
              <a:solidFill>
                <a:schemeClr val="accent1"/>
              </a:solidFill>
              <a:latin typeface="Arial" charset="0"/>
            </a:endParaRPr>
          </a:p>
          <a:p>
            <a:pPr marL="660400" lvl="1" indent="-254000" defTabSz="812800" eaLnBrk="0" hangingPunct="0">
              <a:spcBef>
                <a:spcPct val="40000"/>
              </a:spcBef>
            </a:pPr>
            <a:r>
              <a:rPr lang="en-US" sz="1400" dirty="0">
                <a:solidFill>
                  <a:schemeClr val="accent1"/>
                </a:solidFill>
                <a:latin typeface="Arial" charset="0"/>
                <a:sym typeface="Wingdings" pitchFamily="2" charset="2"/>
              </a:rPr>
              <a:t> </a:t>
            </a:r>
            <a:r>
              <a:rPr lang="en-US" sz="1400" dirty="0">
                <a:solidFill>
                  <a:schemeClr val="accent2"/>
                </a:solidFill>
                <a:latin typeface="Arial" charset="0"/>
              </a:rPr>
              <a:t>Reset only by RTC domain RESET </a:t>
            </a:r>
          </a:p>
          <a:p>
            <a:pPr marL="304800" indent="-304800" defTabSz="812800" eaLnBrk="0" hangingPunct="0">
              <a:spcBef>
                <a:spcPct val="40000"/>
              </a:spcBef>
              <a:buClr>
                <a:schemeClr val="accent2"/>
              </a:buClr>
              <a:buFont typeface="Wingdings" pitchFamily="2" charset="2"/>
              <a:buChar char="§"/>
            </a:pPr>
            <a:endParaRPr lang="en-US" sz="1600" dirty="0">
              <a:solidFill>
                <a:schemeClr val="accent1"/>
              </a:solidFill>
              <a:latin typeface="Arial" charset="0"/>
            </a:endParaRPr>
          </a:p>
          <a:p>
            <a:pPr marL="304800" indent="-304800" defTabSz="812800" eaLnBrk="0" hangingPunct="0">
              <a:spcBef>
                <a:spcPct val="40000"/>
              </a:spcBef>
              <a:buClr>
                <a:schemeClr val="accent2"/>
              </a:buClr>
              <a:buFont typeface="Wingdings" pitchFamily="2" charset="2"/>
              <a:buChar char="§"/>
            </a:pPr>
            <a:r>
              <a:rPr lang="en-US" sz="1600" dirty="0">
                <a:solidFill>
                  <a:schemeClr val="accent1"/>
                </a:solidFill>
                <a:latin typeface="Arial" charset="0"/>
              </a:rPr>
              <a:t>VBAT independent voltage supply </a:t>
            </a:r>
          </a:p>
          <a:p>
            <a:pPr marL="660400" lvl="1" indent="-254000" defTabSz="812800" eaLnBrk="0" hangingPunct="0">
              <a:spcBef>
                <a:spcPct val="40000"/>
              </a:spcBef>
              <a:buClr>
                <a:schemeClr val="accent2"/>
              </a:buClr>
              <a:buFont typeface="Wingdings" pitchFamily="2" charset="2"/>
              <a:buChar char="§"/>
            </a:pPr>
            <a:r>
              <a:rPr lang="en-US" sz="1400" dirty="0">
                <a:solidFill>
                  <a:schemeClr val="accent1"/>
                </a:solidFill>
                <a:latin typeface="Arial" charset="0"/>
              </a:rPr>
              <a:t>Automatic switch-over to VBAT when VDD goes lower than PDR level </a:t>
            </a:r>
          </a:p>
          <a:p>
            <a:pPr marL="660400" lvl="1" indent="-254000" defTabSz="812800" eaLnBrk="0" hangingPunct="0">
              <a:spcBef>
                <a:spcPct val="40000"/>
              </a:spcBef>
              <a:buClr>
                <a:schemeClr val="accent2"/>
              </a:buClr>
              <a:buFont typeface="Wingdings" pitchFamily="2" charset="2"/>
              <a:buChar char="§"/>
            </a:pPr>
            <a:r>
              <a:rPr lang="en-US" sz="1400" dirty="0">
                <a:solidFill>
                  <a:schemeClr val="accent1"/>
                </a:solidFill>
                <a:latin typeface="Arial" charset="0"/>
              </a:rPr>
              <a:t>No current sunk on VBAT when VDD present</a:t>
            </a:r>
          </a:p>
          <a:p>
            <a:pPr marL="304800" indent="-304800" defTabSz="812800" eaLnBrk="0" hangingPunct="0">
              <a:spcBef>
                <a:spcPct val="40000"/>
              </a:spcBef>
              <a:buClr>
                <a:schemeClr val="accent2"/>
              </a:buClr>
              <a:buFont typeface="Wingdings" pitchFamily="2" charset="2"/>
              <a:buChar char="§"/>
            </a:pPr>
            <a:r>
              <a:rPr lang="en-US" sz="1600" dirty="0" smtClean="0">
                <a:solidFill>
                  <a:schemeClr val="accent1"/>
                </a:solidFill>
                <a:latin typeface="Arial" charset="0"/>
              </a:rPr>
              <a:t>Auto-wakeup feature on STM32F07x devices.</a:t>
            </a:r>
            <a:endParaRPr lang="en-US" sz="1600" dirty="0">
              <a:solidFill>
                <a:schemeClr val="accent1"/>
              </a:solidFill>
              <a:latin typeface="Arial" charset="0"/>
            </a:endParaRPr>
          </a:p>
          <a:p>
            <a:pPr marL="304800" indent="-304800" defTabSz="812800" eaLnBrk="0" hangingPunct="0">
              <a:spcBef>
                <a:spcPct val="40000"/>
              </a:spcBef>
              <a:buClr>
                <a:schemeClr val="accent2"/>
              </a:buClr>
              <a:buFont typeface="Wingdings" pitchFamily="2" charset="2"/>
              <a:buChar char="§"/>
            </a:pPr>
            <a:r>
              <a:rPr lang="en-US" sz="1600" dirty="0">
                <a:solidFill>
                  <a:schemeClr val="accent1"/>
                </a:solidFill>
                <a:latin typeface="Arial" charset="0"/>
              </a:rPr>
              <a:t>Tamper event detection: resets all user backup registers</a:t>
            </a:r>
          </a:p>
          <a:p>
            <a:pPr marL="304800" indent="-304800" defTabSz="812800" eaLnBrk="0" hangingPunct="0">
              <a:spcBef>
                <a:spcPct val="40000"/>
              </a:spcBef>
              <a:buClr>
                <a:schemeClr val="accent2"/>
              </a:buClr>
              <a:buFont typeface="Wingdings" pitchFamily="2" charset="2"/>
              <a:buChar char="§"/>
            </a:pPr>
            <a:r>
              <a:rPr lang="fr-FR" sz="1600" dirty="0" err="1">
                <a:solidFill>
                  <a:schemeClr val="accent1"/>
                </a:solidFill>
                <a:latin typeface="Arial" charset="0"/>
              </a:rPr>
              <a:t>TimeStamp</a:t>
            </a:r>
            <a:r>
              <a:rPr lang="fr-FR" sz="1600" dirty="0">
                <a:solidFill>
                  <a:schemeClr val="accent1"/>
                </a:solidFill>
                <a:latin typeface="Arial" charset="0"/>
              </a:rPr>
              <a:t> </a:t>
            </a:r>
            <a:r>
              <a:rPr lang="fr-FR" sz="1600" dirty="0" err="1">
                <a:solidFill>
                  <a:schemeClr val="accent1"/>
                </a:solidFill>
                <a:latin typeface="Arial" charset="0"/>
              </a:rPr>
              <a:t>event</a:t>
            </a:r>
            <a:r>
              <a:rPr lang="fr-FR" sz="1600" dirty="0">
                <a:solidFill>
                  <a:schemeClr val="accent1"/>
                </a:solidFill>
                <a:latin typeface="Arial" charset="0"/>
              </a:rPr>
              <a:t> </a:t>
            </a:r>
            <a:r>
              <a:rPr lang="fr-FR" sz="1600" dirty="0" err="1">
                <a:solidFill>
                  <a:schemeClr val="accent1"/>
                </a:solidFill>
                <a:latin typeface="Arial" charset="0"/>
              </a:rPr>
              <a:t>detection</a:t>
            </a:r>
            <a:r>
              <a:rPr lang="fr-FR" sz="1600" dirty="0">
                <a:solidFill>
                  <a:schemeClr val="accent1"/>
                </a:solidFill>
                <a:latin typeface="Arial" charset="0"/>
              </a:rPr>
              <a:t>.</a:t>
            </a:r>
            <a:endParaRPr lang="en-US" sz="1400" dirty="0">
              <a:solidFill>
                <a:schemeClr val="accent1"/>
              </a:solidFill>
              <a:latin typeface="Arial" charset="0"/>
            </a:endParaRPr>
          </a:p>
          <a:p>
            <a:pPr marL="1219200" lvl="2" indent="-304800" defTabSz="812800" eaLnBrk="0" hangingPunct="0">
              <a:spcBef>
                <a:spcPct val="40000"/>
              </a:spcBef>
              <a:buClr>
                <a:schemeClr val="accent2"/>
              </a:buClr>
              <a:buFont typeface="Wingdings" pitchFamily="2" charset="2"/>
              <a:buChar char="§"/>
            </a:pPr>
            <a:endParaRPr lang="en-US" sz="1400" dirty="0">
              <a:latin typeface="Arial" charset="0"/>
            </a:endParaRPr>
          </a:p>
        </p:txBody>
      </p:sp>
      <p:sp>
        <p:nvSpPr>
          <p:cNvPr id="49161" name="AutoShape 8"/>
          <p:cNvSpPr>
            <a:spLocks noChangeArrowheads="1"/>
          </p:cNvSpPr>
          <p:nvPr/>
        </p:nvSpPr>
        <p:spPr bwMode="auto">
          <a:xfrm>
            <a:off x="7138987" y="2501900"/>
            <a:ext cx="1782763" cy="2151236"/>
          </a:xfrm>
          <a:prstGeom prst="flowChartAlternateProcess">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eaLnBrk="0" hangingPunct="0">
              <a:defRPr/>
            </a:pPr>
            <a:endParaRPr lang="en-US"/>
          </a:p>
        </p:txBody>
      </p:sp>
      <p:sp>
        <p:nvSpPr>
          <p:cNvPr id="82952" name="Text Box 9"/>
          <p:cNvSpPr txBox="1">
            <a:spLocks noChangeArrowheads="1"/>
          </p:cNvSpPr>
          <p:nvPr/>
        </p:nvSpPr>
        <p:spPr bwMode="auto">
          <a:xfrm>
            <a:off x="7315200" y="2249488"/>
            <a:ext cx="1368425" cy="234950"/>
          </a:xfrm>
          <a:prstGeom prst="rect">
            <a:avLst/>
          </a:prstGeom>
          <a:noFill/>
          <a:ln w="9525">
            <a:noFill/>
            <a:miter lim="800000"/>
            <a:headEnd/>
            <a:tailEnd/>
          </a:ln>
        </p:spPr>
        <p:txBody>
          <a:bodyPr lIns="40652" tIns="40652" rIns="0" bIns="40652">
            <a:spAutoFit/>
          </a:bodyPr>
          <a:lstStyle/>
          <a:p>
            <a:pPr defTabSz="812800" eaLnBrk="0" hangingPunct="0">
              <a:spcBef>
                <a:spcPct val="50000"/>
              </a:spcBef>
            </a:pPr>
            <a:r>
              <a:rPr lang="en-US" sz="1000" b="1">
                <a:latin typeface="Arial" charset="0"/>
              </a:rPr>
              <a:t>Backup Domain</a:t>
            </a:r>
          </a:p>
        </p:txBody>
      </p:sp>
      <p:sp>
        <p:nvSpPr>
          <p:cNvPr id="49163" name="AutoShape 10"/>
          <p:cNvSpPr>
            <a:spLocks noChangeArrowheads="1"/>
          </p:cNvSpPr>
          <p:nvPr/>
        </p:nvSpPr>
        <p:spPr bwMode="auto">
          <a:xfrm>
            <a:off x="8140699" y="2719388"/>
            <a:ext cx="709613" cy="485775"/>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40652" tIns="40652" rIns="40652" bIns="40652" anchor="ctr"/>
          <a:lstStyle/>
          <a:p>
            <a:pPr defTabSz="812800" eaLnBrk="0" hangingPunct="0">
              <a:defRPr/>
            </a:pPr>
            <a:r>
              <a:rPr lang="en-US" sz="900" b="1">
                <a:solidFill>
                  <a:srgbClr val="FFFFFF"/>
                </a:solidFill>
                <a:cs typeface="ＭＳ Ｐゴシック"/>
              </a:rPr>
              <a:t>32KHz OSC</a:t>
            </a:r>
          </a:p>
          <a:p>
            <a:pPr defTabSz="812800" eaLnBrk="0" hangingPunct="0">
              <a:defRPr/>
            </a:pPr>
            <a:r>
              <a:rPr lang="en-US" sz="900" b="1">
                <a:solidFill>
                  <a:srgbClr val="FFFFFF"/>
                </a:solidFill>
                <a:cs typeface="ＭＳ Ｐゴシック"/>
              </a:rPr>
              <a:t>(LSE)</a:t>
            </a:r>
          </a:p>
        </p:txBody>
      </p:sp>
      <p:sp>
        <p:nvSpPr>
          <p:cNvPr id="49164" name="AutoShape 11"/>
          <p:cNvSpPr>
            <a:spLocks noChangeArrowheads="1"/>
          </p:cNvSpPr>
          <p:nvPr/>
        </p:nvSpPr>
        <p:spPr bwMode="auto">
          <a:xfrm>
            <a:off x="7315199" y="3854472"/>
            <a:ext cx="1535113" cy="485775"/>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40652" tIns="40652" rIns="40652" bIns="40652" anchor="ctr"/>
          <a:lstStyle/>
          <a:p>
            <a:pPr algn="ctr" defTabSz="812800" eaLnBrk="0" hangingPunct="0">
              <a:defRPr/>
            </a:pPr>
            <a:r>
              <a:rPr lang="en-US" sz="900" b="1" dirty="0"/>
              <a:t>RTC </a:t>
            </a:r>
            <a:r>
              <a:rPr lang="en-US" sz="900" b="1" dirty="0">
                <a:solidFill>
                  <a:schemeClr val="bg1"/>
                </a:solidFill>
              </a:rPr>
              <a:t>+ 20 Bytes Data</a:t>
            </a:r>
          </a:p>
        </p:txBody>
      </p:sp>
      <p:sp>
        <p:nvSpPr>
          <p:cNvPr id="49178" name="AutoShape 46"/>
          <p:cNvSpPr>
            <a:spLocks noChangeArrowheads="1"/>
          </p:cNvSpPr>
          <p:nvPr/>
        </p:nvSpPr>
        <p:spPr bwMode="auto">
          <a:xfrm>
            <a:off x="7302499" y="2719388"/>
            <a:ext cx="709613" cy="485775"/>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40652" tIns="40652" rIns="40652" bIns="40652" anchor="ctr"/>
          <a:lstStyle/>
          <a:p>
            <a:pPr algn="ctr" defTabSz="812800" eaLnBrk="0" hangingPunct="0">
              <a:defRPr/>
            </a:pPr>
            <a:r>
              <a:rPr lang="en-US" sz="900" b="1" dirty="0"/>
              <a:t>RCC BDSR</a:t>
            </a:r>
          </a:p>
          <a:p>
            <a:pPr algn="ctr" defTabSz="812800" eaLnBrk="0" hangingPunct="0">
              <a:defRPr/>
            </a:pPr>
            <a:r>
              <a:rPr lang="en-US" sz="900" b="1" dirty="0" err="1"/>
              <a:t>reg</a:t>
            </a:r>
            <a:endParaRPr lang="en-US" sz="900" b="1" dirty="0"/>
          </a:p>
        </p:txBody>
      </p:sp>
      <p:sp>
        <p:nvSpPr>
          <p:cNvPr id="49" name="AutoShape 46"/>
          <p:cNvSpPr>
            <a:spLocks noChangeArrowheads="1"/>
          </p:cNvSpPr>
          <p:nvPr/>
        </p:nvSpPr>
        <p:spPr bwMode="auto">
          <a:xfrm>
            <a:off x="7315199" y="3236595"/>
            <a:ext cx="709613" cy="485775"/>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40652" tIns="40652" rIns="40652" bIns="40652" anchor="ctr"/>
          <a:lstStyle/>
          <a:p>
            <a:pPr algn="ctr" defTabSz="812800" eaLnBrk="0" hangingPunct="0">
              <a:defRPr/>
            </a:pPr>
            <a:r>
              <a:rPr lang="fr-FR" sz="900" b="1" dirty="0" err="1"/>
              <a:t>Wakeup</a:t>
            </a:r>
            <a:r>
              <a:rPr lang="fr-FR" sz="900" b="1" dirty="0"/>
              <a:t> </a:t>
            </a:r>
          </a:p>
          <a:p>
            <a:pPr algn="ctr" defTabSz="812800" eaLnBrk="0" hangingPunct="0">
              <a:defRPr/>
            </a:pPr>
            <a:r>
              <a:rPr lang="fr-FR" sz="900" b="1" dirty="0" err="1"/>
              <a:t>Logic</a:t>
            </a:r>
            <a:endParaRPr lang="en-US" sz="900" b="1" dirty="0"/>
          </a:p>
        </p:txBody>
      </p:sp>
      <p:sp>
        <p:nvSpPr>
          <p:cNvPr id="50" name="AutoShape 46"/>
          <p:cNvSpPr>
            <a:spLocks noChangeArrowheads="1"/>
          </p:cNvSpPr>
          <p:nvPr/>
        </p:nvSpPr>
        <p:spPr bwMode="auto">
          <a:xfrm>
            <a:off x="8141016" y="3234690"/>
            <a:ext cx="709613" cy="485775"/>
          </a:xfrm>
          <a:prstGeom prst="flowChartAlternateProcess">
            <a:avLst/>
          </a:prstGeom>
          <a:ln>
            <a:headEnd/>
            <a:tailEnd/>
          </a:ln>
        </p:spPr>
        <p:style>
          <a:lnRef idx="0">
            <a:schemeClr val="accent6"/>
          </a:lnRef>
          <a:fillRef idx="3">
            <a:schemeClr val="accent6"/>
          </a:fillRef>
          <a:effectRef idx="3">
            <a:schemeClr val="accent6"/>
          </a:effectRef>
          <a:fontRef idx="minor">
            <a:schemeClr val="lt1"/>
          </a:fontRef>
        </p:style>
        <p:txBody>
          <a:bodyPr wrap="none" lIns="40652" tIns="40652" rIns="40652" bIns="40652" anchor="ctr"/>
          <a:lstStyle/>
          <a:p>
            <a:pPr algn="ctr" defTabSz="812800" eaLnBrk="0" hangingPunct="0">
              <a:defRPr/>
            </a:pPr>
            <a:r>
              <a:rPr lang="fr-FR" sz="900" b="1">
                <a:solidFill>
                  <a:srgbClr val="FFFFFF"/>
                </a:solidFill>
                <a:cs typeface="ＭＳ Ｐゴシック"/>
              </a:rPr>
              <a:t>IWWDG</a:t>
            </a:r>
          </a:p>
        </p:txBody>
      </p:sp>
      <p:sp>
        <p:nvSpPr>
          <p:cNvPr id="82968" name="Line 7"/>
          <p:cNvSpPr>
            <a:spLocks noChangeShapeType="1"/>
          </p:cNvSpPr>
          <p:nvPr/>
        </p:nvSpPr>
        <p:spPr bwMode="auto">
          <a:xfrm>
            <a:off x="6088063" y="2114550"/>
            <a:ext cx="0" cy="2970213"/>
          </a:xfrm>
          <a:prstGeom prst="line">
            <a:avLst/>
          </a:prstGeom>
          <a:noFill/>
          <a:ln w="9525">
            <a:solidFill>
              <a:schemeClr val="tx1"/>
            </a:solidFill>
            <a:round/>
            <a:headEnd/>
            <a:tailEnd/>
          </a:ln>
        </p:spPr>
        <p:txBody>
          <a:bodyPr/>
          <a:lstStyle/>
          <a:p>
            <a:endParaRPr lang="en-US"/>
          </a:p>
        </p:txBody>
      </p:sp>
      <p:sp>
        <p:nvSpPr>
          <p:cNvPr id="82969" name="Text Box 30"/>
          <p:cNvSpPr txBox="1">
            <a:spLocks noChangeArrowheads="1"/>
          </p:cNvSpPr>
          <p:nvPr/>
        </p:nvSpPr>
        <p:spPr bwMode="auto">
          <a:xfrm>
            <a:off x="5732463" y="2849563"/>
            <a:ext cx="290512" cy="136525"/>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900" b="1"/>
              <a:t>V</a:t>
            </a:r>
            <a:r>
              <a:rPr lang="en-US" sz="900" b="1" baseline="-25000"/>
              <a:t>BAT</a:t>
            </a:r>
          </a:p>
        </p:txBody>
      </p:sp>
      <p:sp>
        <p:nvSpPr>
          <p:cNvPr id="82970" name="Text Box 31"/>
          <p:cNvSpPr txBox="1">
            <a:spLocks noChangeArrowheads="1"/>
          </p:cNvSpPr>
          <p:nvPr/>
        </p:nvSpPr>
        <p:spPr bwMode="auto">
          <a:xfrm>
            <a:off x="5730875" y="3571875"/>
            <a:ext cx="290513" cy="136525"/>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900" b="1"/>
              <a:t>V</a:t>
            </a:r>
            <a:r>
              <a:rPr lang="en-US" sz="900" b="1" baseline="-25000"/>
              <a:t>DD</a:t>
            </a:r>
          </a:p>
        </p:txBody>
      </p:sp>
      <p:sp>
        <p:nvSpPr>
          <p:cNvPr id="82971" name="Line 32"/>
          <p:cNvSpPr>
            <a:spLocks noChangeShapeType="1"/>
          </p:cNvSpPr>
          <p:nvPr/>
        </p:nvSpPr>
        <p:spPr bwMode="auto">
          <a:xfrm>
            <a:off x="6459538" y="3049588"/>
            <a:ext cx="0" cy="134937"/>
          </a:xfrm>
          <a:prstGeom prst="line">
            <a:avLst/>
          </a:prstGeom>
          <a:noFill/>
          <a:ln w="9525">
            <a:solidFill>
              <a:schemeClr val="tx1"/>
            </a:solidFill>
            <a:miter lim="800000"/>
            <a:headEnd/>
            <a:tailEnd type="oval" w="sm" len="sm"/>
          </a:ln>
        </p:spPr>
        <p:txBody>
          <a:bodyPr wrap="none"/>
          <a:lstStyle/>
          <a:p>
            <a:endParaRPr lang="en-US"/>
          </a:p>
        </p:txBody>
      </p:sp>
      <p:sp>
        <p:nvSpPr>
          <p:cNvPr id="82972" name="Line 33"/>
          <p:cNvSpPr>
            <a:spLocks noChangeShapeType="1"/>
          </p:cNvSpPr>
          <p:nvPr/>
        </p:nvSpPr>
        <p:spPr bwMode="auto">
          <a:xfrm rot="10800000">
            <a:off x="6459538" y="3316288"/>
            <a:ext cx="0" cy="134937"/>
          </a:xfrm>
          <a:prstGeom prst="line">
            <a:avLst/>
          </a:prstGeom>
          <a:noFill/>
          <a:ln w="9525">
            <a:solidFill>
              <a:schemeClr val="tx1"/>
            </a:solidFill>
            <a:miter lim="800000"/>
            <a:headEnd/>
            <a:tailEnd type="oval" w="sm" len="sm"/>
          </a:ln>
        </p:spPr>
        <p:txBody>
          <a:bodyPr wrap="none"/>
          <a:lstStyle/>
          <a:p>
            <a:endParaRPr lang="en-US"/>
          </a:p>
        </p:txBody>
      </p:sp>
      <p:cxnSp>
        <p:nvCxnSpPr>
          <p:cNvPr id="82973" name="AutoShape 34"/>
          <p:cNvCxnSpPr>
            <a:cxnSpLocks noChangeShapeType="1"/>
          </p:cNvCxnSpPr>
          <p:nvPr/>
        </p:nvCxnSpPr>
        <p:spPr bwMode="auto">
          <a:xfrm>
            <a:off x="6151563" y="2928938"/>
            <a:ext cx="307975" cy="115887"/>
          </a:xfrm>
          <a:prstGeom prst="bentConnector2">
            <a:avLst/>
          </a:prstGeom>
          <a:noFill/>
          <a:ln w="9525">
            <a:solidFill>
              <a:schemeClr val="tx1"/>
            </a:solidFill>
            <a:miter lim="800000"/>
            <a:headEnd/>
            <a:tailEnd/>
          </a:ln>
        </p:spPr>
      </p:cxnSp>
      <p:sp>
        <p:nvSpPr>
          <p:cNvPr id="82974" name="Line 35"/>
          <p:cNvSpPr>
            <a:spLocks noChangeShapeType="1"/>
          </p:cNvSpPr>
          <p:nvPr/>
        </p:nvSpPr>
        <p:spPr bwMode="auto">
          <a:xfrm flipH="1" flipV="1">
            <a:off x="6469063" y="3240088"/>
            <a:ext cx="122237" cy="17462"/>
          </a:xfrm>
          <a:prstGeom prst="line">
            <a:avLst/>
          </a:prstGeom>
          <a:noFill/>
          <a:ln w="9525">
            <a:solidFill>
              <a:schemeClr val="tx1"/>
            </a:solidFill>
            <a:miter lim="800000"/>
            <a:headEnd/>
            <a:tailEnd/>
          </a:ln>
        </p:spPr>
        <p:txBody>
          <a:bodyPr wrap="none"/>
          <a:lstStyle/>
          <a:p>
            <a:endParaRPr lang="en-US"/>
          </a:p>
        </p:txBody>
      </p:sp>
      <p:cxnSp>
        <p:nvCxnSpPr>
          <p:cNvPr id="82975" name="AutoShape 44"/>
          <p:cNvCxnSpPr>
            <a:cxnSpLocks noChangeShapeType="1"/>
            <a:endCxn id="82972" idx="0"/>
          </p:cNvCxnSpPr>
          <p:nvPr/>
        </p:nvCxnSpPr>
        <p:spPr bwMode="auto">
          <a:xfrm flipV="1">
            <a:off x="6149975" y="3452813"/>
            <a:ext cx="309563" cy="206375"/>
          </a:xfrm>
          <a:prstGeom prst="bentConnector2">
            <a:avLst/>
          </a:prstGeom>
          <a:noFill/>
          <a:ln w="9525">
            <a:solidFill>
              <a:schemeClr val="tx1"/>
            </a:solidFill>
            <a:miter lim="800000"/>
            <a:headEnd/>
            <a:tailEnd/>
          </a:ln>
        </p:spPr>
      </p:cxnSp>
      <p:sp>
        <p:nvSpPr>
          <p:cNvPr id="82976" name="Rectangle 45"/>
          <p:cNvSpPr>
            <a:spLocks noChangeArrowheads="1"/>
          </p:cNvSpPr>
          <p:nvPr/>
        </p:nvSpPr>
        <p:spPr bwMode="auto">
          <a:xfrm>
            <a:off x="6299200" y="3105150"/>
            <a:ext cx="735013" cy="303213"/>
          </a:xfrm>
          <a:prstGeom prst="rect">
            <a:avLst/>
          </a:prstGeom>
          <a:noFill/>
          <a:ln w="9525" algn="ctr">
            <a:solidFill>
              <a:schemeClr val="tx1"/>
            </a:solidFill>
            <a:miter lim="800000"/>
            <a:headEnd/>
            <a:tailEnd/>
          </a:ln>
        </p:spPr>
        <p:txBody>
          <a:bodyPr wrap="none" anchor="ctr"/>
          <a:lstStyle/>
          <a:p>
            <a:pPr eaLnBrk="0" hangingPunct="0"/>
            <a:endParaRPr lang="en-US">
              <a:latin typeface="Arial" charset="0"/>
            </a:endParaRPr>
          </a:p>
        </p:txBody>
      </p:sp>
      <p:sp>
        <p:nvSpPr>
          <p:cNvPr id="82977" name="Rectangle 47"/>
          <p:cNvSpPr>
            <a:spLocks noChangeArrowheads="1"/>
          </p:cNvSpPr>
          <p:nvPr/>
        </p:nvSpPr>
        <p:spPr bwMode="auto">
          <a:xfrm>
            <a:off x="6488113" y="2922588"/>
            <a:ext cx="584200" cy="188912"/>
          </a:xfrm>
          <a:prstGeom prst="rect">
            <a:avLst/>
          </a:prstGeom>
          <a:noFill/>
          <a:ln w="9525">
            <a:noFill/>
            <a:miter lim="800000"/>
            <a:headEnd/>
            <a:tailEnd/>
          </a:ln>
        </p:spPr>
        <p:txBody>
          <a:bodyPr wrap="none" lIns="0" tIns="40652" rIns="0" bIns="40652">
            <a:spAutoFit/>
          </a:bodyPr>
          <a:lstStyle/>
          <a:p>
            <a:pPr defTabSz="812800" eaLnBrk="0" hangingPunct="0"/>
            <a:r>
              <a:rPr lang="en-US" sz="700">
                <a:latin typeface="Arial" charset="0"/>
              </a:rPr>
              <a:t>power switch</a:t>
            </a:r>
          </a:p>
        </p:txBody>
      </p:sp>
      <p:sp>
        <p:nvSpPr>
          <p:cNvPr id="82978" name="Line 6"/>
          <p:cNvSpPr>
            <a:spLocks noChangeShapeType="1"/>
          </p:cNvSpPr>
          <p:nvPr/>
        </p:nvSpPr>
        <p:spPr bwMode="auto">
          <a:xfrm flipH="1">
            <a:off x="6591300" y="3259138"/>
            <a:ext cx="539750" cy="0"/>
          </a:xfrm>
          <a:prstGeom prst="line">
            <a:avLst/>
          </a:prstGeom>
          <a:noFill/>
          <a:ln w="9525">
            <a:solidFill>
              <a:schemeClr val="tx1"/>
            </a:solidFill>
            <a:miter lim="800000"/>
            <a:headEnd type="none" w="sm" len="sm"/>
            <a:tailEnd type="oval" w="sm" len="sm"/>
          </a:ln>
        </p:spPr>
        <p:txBody>
          <a:bodyPr wrap="none"/>
          <a:lstStyle/>
          <a:p>
            <a:endParaRPr lang="en-US"/>
          </a:p>
        </p:txBody>
      </p:sp>
      <p:grpSp>
        <p:nvGrpSpPr>
          <p:cNvPr id="82979" name="Group 13"/>
          <p:cNvGrpSpPr>
            <a:grpSpLocks noChangeAspect="1"/>
          </p:cNvGrpSpPr>
          <p:nvPr/>
        </p:nvGrpSpPr>
        <p:grpSpPr bwMode="auto">
          <a:xfrm>
            <a:off x="6038850" y="3608388"/>
            <a:ext cx="111125" cy="117475"/>
            <a:chOff x="2376" y="1839"/>
            <a:chExt cx="80" cy="72"/>
          </a:xfrm>
        </p:grpSpPr>
        <p:sp>
          <p:nvSpPr>
            <p:cNvPr id="82997" name="Rectangle 14"/>
            <p:cNvSpPr>
              <a:spLocks noChangeAspect="1" noChangeArrowheads="1"/>
            </p:cNvSpPr>
            <p:nvPr/>
          </p:nvSpPr>
          <p:spPr bwMode="auto">
            <a:xfrm>
              <a:off x="2392" y="1871"/>
              <a:ext cx="1"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98" name="Rectangle 15"/>
            <p:cNvSpPr>
              <a:spLocks noChangeAspect="1" noChangeArrowheads="1"/>
            </p:cNvSpPr>
            <p:nvPr/>
          </p:nvSpPr>
          <p:spPr bwMode="auto">
            <a:xfrm>
              <a:off x="2448" y="1871"/>
              <a:ext cx="1"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99" name="Rectangle 16"/>
            <p:cNvSpPr>
              <a:spLocks noChangeAspect="1" noChangeArrowheads="1"/>
            </p:cNvSpPr>
            <p:nvPr/>
          </p:nvSpPr>
          <p:spPr bwMode="auto">
            <a:xfrm>
              <a:off x="2376" y="1839"/>
              <a:ext cx="72" cy="64"/>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3000" name="Rectangle 17"/>
            <p:cNvSpPr>
              <a:spLocks noChangeAspect="1" noChangeArrowheads="1"/>
            </p:cNvSpPr>
            <p:nvPr/>
          </p:nvSpPr>
          <p:spPr bwMode="auto">
            <a:xfrm>
              <a:off x="2376" y="1839"/>
              <a:ext cx="80"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3001" name="Rectangle 18"/>
            <p:cNvSpPr>
              <a:spLocks noChangeAspect="1" noChangeArrowheads="1"/>
            </p:cNvSpPr>
            <p:nvPr/>
          </p:nvSpPr>
          <p:spPr bwMode="auto">
            <a:xfrm>
              <a:off x="2448" y="1839"/>
              <a:ext cx="8" cy="72"/>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3002" name="Rectangle 19"/>
            <p:cNvSpPr>
              <a:spLocks noChangeAspect="1" noChangeArrowheads="1"/>
            </p:cNvSpPr>
            <p:nvPr/>
          </p:nvSpPr>
          <p:spPr bwMode="auto">
            <a:xfrm>
              <a:off x="2376" y="1903"/>
              <a:ext cx="72"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3003" name="Rectangle 20"/>
            <p:cNvSpPr>
              <a:spLocks noChangeAspect="1" noChangeArrowheads="1"/>
            </p:cNvSpPr>
            <p:nvPr/>
          </p:nvSpPr>
          <p:spPr bwMode="auto">
            <a:xfrm>
              <a:off x="2376" y="1839"/>
              <a:ext cx="8" cy="64"/>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grpSp>
      <p:sp>
        <p:nvSpPr>
          <p:cNvPr id="82980" name="Text Box 21"/>
          <p:cNvSpPr txBox="1">
            <a:spLocks noChangeArrowheads="1"/>
          </p:cNvSpPr>
          <p:nvPr/>
        </p:nvSpPr>
        <p:spPr bwMode="auto">
          <a:xfrm>
            <a:off x="5219700" y="4013200"/>
            <a:ext cx="1008063" cy="138113"/>
          </a:xfrm>
          <a:prstGeom prst="rect">
            <a:avLst/>
          </a:prstGeom>
          <a:noFill/>
          <a:ln w="9525">
            <a:noFill/>
            <a:miter lim="800000"/>
            <a:headEnd/>
            <a:tailEnd/>
          </a:ln>
        </p:spPr>
        <p:txBody>
          <a:bodyPr lIns="0" tIns="0" rIns="0" bIns="0">
            <a:spAutoFit/>
          </a:bodyPr>
          <a:lstStyle/>
          <a:p>
            <a:pPr defTabSz="812800" eaLnBrk="0" hangingPunct="0">
              <a:spcBef>
                <a:spcPct val="50000"/>
              </a:spcBef>
            </a:pPr>
            <a:r>
              <a:rPr lang="en-US" sz="900" b="1"/>
              <a:t>RTC_TAMPx</a:t>
            </a:r>
            <a:endParaRPr lang="en-US" sz="900" b="1" baseline="-25000"/>
          </a:p>
        </p:txBody>
      </p:sp>
      <p:grpSp>
        <p:nvGrpSpPr>
          <p:cNvPr id="82981" name="Group 13"/>
          <p:cNvGrpSpPr>
            <a:grpSpLocks noChangeAspect="1"/>
          </p:cNvGrpSpPr>
          <p:nvPr/>
        </p:nvGrpSpPr>
        <p:grpSpPr bwMode="auto">
          <a:xfrm>
            <a:off x="6024563" y="2879725"/>
            <a:ext cx="111125" cy="117475"/>
            <a:chOff x="2376" y="1839"/>
            <a:chExt cx="80" cy="72"/>
          </a:xfrm>
        </p:grpSpPr>
        <p:sp>
          <p:nvSpPr>
            <p:cNvPr id="82990" name="Rectangle 14"/>
            <p:cNvSpPr>
              <a:spLocks noChangeAspect="1" noChangeArrowheads="1"/>
            </p:cNvSpPr>
            <p:nvPr/>
          </p:nvSpPr>
          <p:spPr bwMode="auto">
            <a:xfrm>
              <a:off x="2392" y="1871"/>
              <a:ext cx="1"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91" name="Rectangle 15"/>
            <p:cNvSpPr>
              <a:spLocks noChangeAspect="1" noChangeArrowheads="1"/>
            </p:cNvSpPr>
            <p:nvPr/>
          </p:nvSpPr>
          <p:spPr bwMode="auto">
            <a:xfrm>
              <a:off x="2448" y="1871"/>
              <a:ext cx="1"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92" name="Rectangle 16"/>
            <p:cNvSpPr>
              <a:spLocks noChangeAspect="1" noChangeArrowheads="1"/>
            </p:cNvSpPr>
            <p:nvPr/>
          </p:nvSpPr>
          <p:spPr bwMode="auto">
            <a:xfrm>
              <a:off x="2376" y="1839"/>
              <a:ext cx="72" cy="64"/>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93" name="Rectangle 17"/>
            <p:cNvSpPr>
              <a:spLocks noChangeAspect="1" noChangeArrowheads="1"/>
            </p:cNvSpPr>
            <p:nvPr/>
          </p:nvSpPr>
          <p:spPr bwMode="auto">
            <a:xfrm>
              <a:off x="2376" y="1839"/>
              <a:ext cx="80"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94" name="Rectangle 18"/>
            <p:cNvSpPr>
              <a:spLocks noChangeAspect="1" noChangeArrowheads="1"/>
            </p:cNvSpPr>
            <p:nvPr/>
          </p:nvSpPr>
          <p:spPr bwMode="auto">
            <a:xfrm>
              <a:off x="2448" y="1839"/>
              <a:ext cx="8" cy="72"/>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95" name="Rectangle 19"/>
            <p:cNvSpPr>
              <a:spLocks noChangeAspect="1" noChangeArrowheads="1"/>
            </p:cNvSpPr>
            <p:nvPr/>
          </p:nvSpPr>
          <p:spPr bwMode="auto">
            <a:xfrm>
              <a:off x="2376" y="1903"/>
              <a:ext cx="72"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96" name="Rectangle 20"/>
            <p:cNvSpPr>
              <a:spLocks noChangeAspect="1" noChangeArrowheads="1"/>
            </p:cNvSpPr>
            <p:nvPr/>
          </p:nvSpPr>
          <p:spPr bwMode="auto">
            <a:xfrm>
              <a:off x="2376" y="1839"/>
              <a:ext cx="8" cy="64"/>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grpSp>
      <p:grpSp>
        <p:nvGrpSpPr>
          <p:cNvPr id="82982" name="Group 13"/>
          <p:cNvGrpSpPr>
            <a:grpSpLocks noChangeAspect="1"/>
          </p:cNvGrpSpPr>
          <p:nvPr/>
        </p:nvGrpSpPr>
        <p:grpSpPr bwMode="auto">
          <a:xfrm>
            <a:off x="6013450" y="4146550"/>
            <a:ext cx="111125" cy="117475"/>
            <a:chOff x="2376" y="1839"/>
            <a:chExt cx="80" cy="72"/>
          </a:xfrm>
        </p:grpSpPr>
        <p:sp>
          <p:nvSpPr>
            <p:cNvPr id="82983" name="Rectangle 14"/>
            <p:cNvSpPr>
              <a:spLocks noChangeAspect="1" noChangeArrowheads="1"/>
            </p:cNvSpPr>
            <p:nvPr/>
          </p:nvSpPr>
          <p:spPr bwMode="auto">
            <a:xfrm>
              <a:off x="2392" y="1871"/>
              <a:ext cx="1"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84" name="Rectangle 15"/>
            <p:cNvSpPr>
              <a:spLocks noChangeAspect="1" noChangeArrowheads="1"/>
            </p:cNvSpPr>
            <p:nvPr/>
          </p:nvSpPr>
          <p:spPr bwMode="auto">
            <a:xfrm>
              <a:off x="2448" y="1871"/>
              <a:ext cx="1"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85" name="Rectangle 16"/>
            <p:cNvSpPr>
              <a:spLocks noChangeAspect="1" noChangeArrowheads="1"/>
            </p:cNvSpPr>
            <p:nvPr/>
          </p:nvSpPr>
          <p:spPr bwMode="auto">
            <a:xfrm>
              <a:off x="2376" y="1839"/>
              <a:ext cx="72" cy="64"/>
            </a:xfrm>
            <a:prstGeom prst="rect">
              <a:avLst/>
            </a:prstGeom>
            <a:blipFill dpi="0" rotWithShape="0">
              <a:blip r:embed="rId4"/>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86" name="Rectangle 17"/>
            <p:cNvSpPr>
              <a:spLocks noChangeAspect="1" noChangeArrowheads="1"/>
            </p:cNvSpPr>
            <p:nvPr/>
          </p:nvSpPr>
          <p:spPr bwMode="auto">
            <a:xfrm>
              <a:off x="2376" y="1839"/>
              <a:ext cx="80"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87" name="Rectangle 18"/>
            <p:cNvSpPr>
              <a:spLocks noChangeAspect="1" noChangeArrowheads="1"/>
            </p:cNvSpPr>
            <p:nvPr/>
          </p:nvSpPr>
          <p:spPr bwMode="auto">
            <a:xfrm>
              <a:off x="2448" y="1839"/>
              <a:ext cx="8" cy="72"/>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88" name="Rectangle 19"/>
            <p:cNvSpPr>
              <a:spLocks noChangeAspect="1" noChangeArrowheads="1"/>
            </p:cNvSpPr>
            <p:nvPr/>
          </p:nvSpPr>
          <p:spPr bwMode="auto">
            <a:xfrm>
              <a:off x="2376" y="1903"/>
              <a:ext cx="72" cy="8"/>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sp>
          <p:nvSpPr>
            <p:cNvPr id="82989" name="Rectangle 20"/>
            <p:cNvSpPr>
              <a:spLocks noChangeAspect="1" noChangeArrowheads="1"/>
            </p:cNvSpPr>
            <p:nvPr/>
          </p:nvSpPr>
          <p:spPr bwMode="auto">
            <a:xfrm>
              <a:off x="2376" y="1839"/>
              <a:ext cx="8" cy="64"/>
            </a:xfrm>
            <a:prstGeom prst="rect">
              <a:avLst/>
            </a:prstGeom>
            <a:blipFill dpi="0" rotWithShape="0">
              <a:blip r:embed="rId3"/>
              <a:srcRect/>
              <a:tile tx="0" ty="0" sx="100000" sy="100000" flip="none" algn="tl"/>
            </a:blipFill>
            <a:ln w="9525">
              <a:noFill/>
              <a:miter lim="800000"/>
              <a:headEnd/>
              <a:tailEnd/>
            </a:ln>
          </p:spPr>
          <p:txBody>
            <a:bodyPr/>
            <a:lstStyle/>
            <a:p>
              <a:pPr eaLnBrk="0" hangingPunct="0"/>
              <a:endParaRPr lang="en-US">
                <a:latin typeface="Arial" charset="0"/>
              </a:endParaRPr>
            </a:p>
          </p:txBody>
        </p:sp>
      </p:grpSp>
      <p:sp>
        <p:nvSpPr>
          <p:cNvPr id="48" name="Espace réservé du numéro de diapositive 10"/>
          <p:cNvSpPr>
            <a:spLocks noGrp="1"/>
          </p:cNvSpPr>
          <p:nvPr>
            <p:ph type="sldNum" sz="quarter" idx="12"/>
          </p:nvPr>
        </p:nvSpPr>
        <p:spPr>
          <a:xfrm>
            <a:off x="8617744" y="638712"/>
            <a:ext cx="544994" cy="198000"/>
          </a:xfrm>
        </p:spPr>
        <p:txBody>
          <a:bodyPr/>
          <a:lstStyle/>
          <a:p>
            <a:fld id="{5B31B9E4-8E4D-4C86-BFD7-412B282B373B}" type="slidenum">
              <a:rPr lang="fr-FR" smtClean="0"/>
              <a:pPr/>
              <a:t>75</a:t>
            </a:fld>
            <a:endParaRPr lang="fr-FR"/>
          </a:p>
        </p:txBody>
      </p:sp>
      <p:pic>
        <p:nvPicPr>
          <p:cNvPr id="51" name="Picture 50" descr="branding_STM32-F0.png"/>
          <p:cNvPicPr>
            <a:picLocks noChangeAspect="1"/>
          </p:cNvPicPr>
          <p:nvPr/>
        </p:nvPicPr>
        <p:blipFill>
          <a:blip r:embed="rId5"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3014693896"/>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Reset and Clock Control (RCC)</a:t>
            </a:r>
            <a:endParaRPr lang="en-US" dirty="0"/>
          </a:p>
        </p:txBody>
      </p:sp>
      <p:sp>
        <p:nvSpPr>
          <p:cNvPr id="6" name="Content Placeholder 5"/>
          <p:cNvSpPr>
            <a:spLocks noGrp="1"/>
          </p:cNvSpPr>
          <p:nvPr>
            <p:ph idx="1"/>
          </p:nvPr>
        </p:nvSpPr>
        <p:spPr>
          <a:xfrm>
            <a:off x="457200" y="1277496"/>
            <a:ext cx="8229600" cy="4761303"/>
          </a:xfrm>
        </p:spPr>
        <p:txBody>
          <a:bodyPr/>
          <a:lstStyle/>
          <a:p>
            <a:pPr>
              <a:lnSpc>
                <a:spcPct val="70000"/>
              </a:lnSpc>
            </a:pPr>
            <a:r>
              <a:rPr lang="en-US" sz="1700" dirty="0"/>
              <a:t>System Clock (SYSCLK) sources:</a:t>
            </a:r>
            <a:endParaRPr lang="en-US" sz="1700" b="1" dirty="0"/>
          </a:p>
          <a:p>
            <a:pPr lvl="1">
              <a:lnSpc>
                <a:spcPct val="70000"/>
              </a:lnSpc>
            </a:pPr>
            <a:r>
              <a:rPr lang="en-US" sz="1500" b="1" dirty="0">
                <a:solidFill>
                  <a:schemeClr val="accent2"/>
                </a:solidFill>
              </a:rPr>
              <a:t>HSE</a:t>
            </a:r>
            <a:r>
              <a:rPr lang="en-US" sz="1500" dirty="0">
                <a:solidFill>
                  <a:schemeClr val="accent2"/>
                </a:solidFill>
              </a:rPr>
              <a:t> </a:t>
            </a:r>
            <a:r>
              <a:rPr lang="en-US" sz="1500" dirty="0"/>
              <a:t>(High Speed External </a:t>
            </a:r>
            <a:r>
              <a:rPr lang="en-US" sz="1500" dirty="0" err="1"/>
              <a:t>osc</a:t>
            </a:r>
            <a:r>
              <a:rPr lang="en-US" sz="1500" dirty="0"/>
              <a:t>) 4MHz to 32MHz, can be bypassed by user clock</a:t>
            </a:r>
          </a:p>
          <a:p>
            <a:pPr lvl="1">
              <a:lnSpc>
                <a:spcPct val="70000"/>
              </a:lnSpc>
            </a:pPr>
            <a:r>
              <a:rPr lang="en-US" sz="1500" b="1" dirty="0">
                <a:solidFill>
                  <a:schemeClr val="accent2"/>
                </a:solidFill>
              </a:rPr>
              <a:t>HSI</a:t>
            </a:r>
            <a:r>
              <a:rPr lang="en-US" sz="1500" dirty="0">
                <a:solidFill>
                  <a:schemeClr val="accent2"/>
                </a:solidFill>
              </a:rPr>
              <a:t> </a:t>
            </a:r>
            <a:r>
              <a:rPr lang="en-US" sz="1500" dirty="0"/>
              <a:t>(High Speed Internal RC): factory trimmed internal RC oscillator 8MHz +/- 1</a:t>
            </a:r>
            <a:r>
              <a:rPr lang="en-US" sz="1500" dirty="0" smtClean="0"/>
              <a:t>%</a:t>
            </a:r>
          </a:p>
          <a:p>
            <a:pPr lvl="1">
              <a:lnSpc>
                <a:spcPct val="70000"/>
              </a:lnSpc>
            </a:pPr>
            <a:r>
              <a:rPr lang="en-US" sz="1500" b="1" dirty="0" smtClean="0">
                <a:solidFill>
                  <a:schemeClr val="accent2"/>
                </a:solidFill>
              </a:rPr>
              <a:t>HSI48 </a:t>
            </a:r>
            <a:r>
              <a:rPr lang="en-US" sz="1500" dirty="0"/>
              <a:t>(High Speed </a:t>
            </a:r>
            <a:r>
              <a:rPr lang="en-US" sz="1500" dirty="0" smtClean="0"/>
              <a:t>48 MHz RC</a:t>
            </a:r>
            <a:r>
              <a:rPr lang="en-US" sz="1500" dirty="0"/>
              <a:t>): </a:t>
            </a:r>
            <a:r>
              <a:rPr lang="en-US" sz="1500" dirty="0" smtClean="0"/>
              <a:t>In application trimmed through CRS. F04/7 only</a:t>
            </a:r>
            <a:endParaRPr lang="en-US" sz="1500" b="1" dirty="0" smtClean="0">
              <a:solidFill>
                <a:schemeClr val="accent2"/>
              </a:solidFill>
            </a:endParaRPr>
          </a:p>
          <a:p>
            <a:pPr lvl="1">
              <a:lnSpc>
                <a:spcPct val="70000"/>
              </a:lnSpc>
            </a:pPr>
            <a:r>
              <a:rPr lang="en-US" sz="1500" b="1" dirty="0" smtClean="0">
                <a:solidFill>
                  <a:schemeClr val="accent2"/>
                </a:solidFill>
              </a:rPr>
              <a:t>internal PLL</a:t>
            </a:r>
            <a:r>
              <a:rPr lang="en-US" sz="1500" dirty="0" smtClean="0">
                <a:solidFill>
                  <a:schemeClr val="accent2"/>
                </a:solidFill>
              </a:rPr>
              <a:t> </a:t>
            </a:r>
            <a:r>
              <a:rPr lang="en-US" sz="1500" dirty="0" smtClean="0"/>
              <a:t>x2, x3, .. x16 (16MHz min. output freq.)</a:t>
            </a:r>
          </a:p>
          <a:p>
            <a:pPr>
              <a:lnSpc>
                <a:spcPct val="70000"/>
              </a:lnSpc>
            </a:pPr>
            <a:r>
              <a:rPr lang="en-US" sz="1700" dirty="0" smtClean="0"/>
              <a:t>Additional </a:t>
            </a:r>
            <a:r>
              <a:rPr lang="en-US" sz="1700" dirty="0"/>
              <a:t>clock sources:</a:t>
            </a:r>
          </a:p>
          <a:p>
            <a:pPr lvl="1">
              <a:lnSpc>
                <a:spcPct val="70000"/>
              </a:lnSpc>
            </a:pPr>
            <a:r>
              <a:rPr lang="en-US" sz="1500" b="1" dirty="0">
                <a:solidFill>
                  <a:schemeClr val="accent2"/>
                </a:solidFill>
              </a:rPr>
              <a:t>LSI</a:t>
            </a:r>
            <a:r>
              <a:rPr lang="en-US" sz="1500" dirty="0">
                <a:solidFill>
                  <a:schemeClr val="accent2"/>
                </a:solidFill>
              </a:rPr>
              <a:t> </a:t>
            </a:r>
            <a:r>
              <a:rPr lang="en-US" sz="1500" dirty="0"/>
              <a:t>(Low Speed Internal RC): ~40kHz internal RC</a:t>
            </a:r>
          </a:p>
          <a:p>
            <a:pPr lvl="1">
              <a:lnSpc>
                <a:spcPct val="70000"/>
              </a:lnSpc>
            </a:pPr>
            <a:r>
              <a:rPr lang="en-US" sz="1500" b="1" dirty="0">
                <a:solidFill>
                  <a:schemeClr val="accent2"/>
                </a:solidFill>
              </a:rPr>
              <a:t>LSE</a:t>
            </a:r>
            <a:r>
              <a:rPr lang="en-US" sz="1500" dirty="0">
                <a:solidFill>
                  <a:schemeClr val="accent2"/>
                </a:solidFill>
              </a:rPr>
              <a:t> </a:t>
            </a:r>
            <a:r>
              <a:rPr lang="en-US" sz="1500" dirty="0"/>
              <a:t>(Low Speed External oscillator): 32.768kHz, can be bypassed by user clock</a:t>
            </a:r>
          </a:p>
          <a:p>
            <a:pPr lvl="2">
              <a:lnSpc>
                <a:spcPct val="70000"/>
              </a:lnSpc>
            </a:pPr>
            <a:r>
              <a:rPr lang="en-US" sz="1300" dirty="0"/>
              <a:t>configurable driving strength (power/robustness compromise</a:t>
            </a:r>
            <a:r>
              <a:rPr lang="en-US" sz="1300" dirty="0" smtClean="0"/>
              <a:t>)</a:t>
            </a:r>
            <a:endParaRPr lang="en-US" sz="1300" dirty="0"/>
          </a:p>
          <a:p>
            <a:pPr lvl="1">
              <a:lnSpc>
                <a:spcPct val="70000"/>
              </a:lnSpc>
            </a:pPr>
            <a:r>
              <a:rPr lang="en-US" sz="1500" b="1" dirty="0">
                <a:solidFill>
                  <a:schemeClr val="accent2"/>
                </a:solidFill>
              </a:rPr>
              <a:t>HSI14</a:t>
            </a:r>
            <a:r>
              <a:rPr lang="en-US" sz="1500" dirty="0">
                <a:solidFill>
                  <a:schemeClr val="accent2"/>
                </a:solidFill>
              </a:rPr>
              <a:t> </a:t>
            </a:r>
            <a:r>
              <a:rPr lang="en-US" sz="1500" dirty="0"/>
              <a:t>(High Speed Internal RC 14MHz): dedicated oscillator for ADC</a:t>
            </a:r>
          </a:p>
          <a:p>
            <a:pPr>
              <a:lnSpc>
                <a:spcPct val="70000"/>
              </a:lnSpc>
            </a:pPr>
            <a:r>
              <a:rPr lang="en-US" sz="1700" dirty="0"/>
              <a:t>Clock-out capability on the MCO </a:t>
            </a:r>
            <a:r>
              <a:rPr lang="en-US" sz="1700" dirty="0" smtClean="0"/>
              <a:t>for all sources.</a:t>
            </a:r>
            <a:endParaRPr lang="en-US" sz="1700" dirty="0"/>
          </a:p>
          <a:p>
            <a:pPr>
              <a:lnSpc>
                <a:spcPct val="70000"/>
              </a:lnSpc>
            </a:pPr>
            <a:r>
              <a:rPr lang="en-US" sz="1700" dirty="0"/>
              <a:t>Clock Security System (CSS) to switch to backup clock in case of HSE clock </a:t>
            </a:r>
            <a:r>
              <a:rPr lang="en-US" sz="1700" dirty="0" smtClean="0"/>
              <a:t>failure &amp; Clock </a:t>
            </a:r>
            <a:r>
              <a:rPr lang="en-US" sz="1700" dirty="0"/>
              <a:t>R</a:t>
            </a:r>
            <a:r>
              <a:rPr lang="en-US" sz="1700" dirty="0" smtClean="0"/>
              <a:t>ecovery System to monitor the 48MHz oscillator</a:t>
            </a:r>
          </a:p>
          <a:p>
            <a:pPr>
              <a:lnSpc>
                <a:spcPct val="70000"/>
              </a:lnSpc>
            </a:pPr>
            <a:r>
              <a:rPr lang="en-US" sz="1700" dirty="0" smtClean="0"/>
              <a:t>RTC </a:t>
            </a:r>
            <a:r>
              <a:rPr lang="en-US" sz="1700" dirty="0"/>
              <a:t>Clock sources: LSE, LSI and HSE clock divided by 32</a:t>
            </a:r>
          </a:p>
          <a:p>
            <a:pPr>
              <a:lnSpc>
                <a:spcPct val="70000"/>
              </a:lnSpc>
            </a:pPr>
            <a:r>
              <a:rPr lang="en-US" sz="1700" dirty="0"/>
              <a:t>USART, I2C &amp; CEC have multiple possible clock </a:t>
            </a:r>
            <a:r>
              <a:rPr lang="en-US" sz="1700" dirty="0" smtClean="0"/>
              <a:t>sources</a:t>
            </a:r>
          </a:p>
        </p:txBody>
      </p:sp>
      <p:sp>
        <p:nvSpPr>
          <p:cNvPr id="7" name="Espace réservé du numéro de diapositive 3"/>
          <p:cNvSpPr>
            <a:spLocks noGrp="1"/>
          </p:cNvSpPr>
          <p:nvPr>
            <p:ph type="sldNum" sz="quarter" idx="12"/>
          </p:nvPr>
        </p:nvSpPr>
        <p:spPr>
          <a:xfrm>
            <a:off x="8617744" y="678629"/>
            <a:ext cx="544994" cy="198000"/>
          </a:xfrm>
        </p:spPr>
        <p:txBody>
          <a:bodyPr/>
          <a:lstStyle/>
          <a:p>
            <a:fld id="{5B31B9E4-8E4D-4C86-BFD7-412B282B373B}" type="slidenum">
              <a:rPr lang="fr-FR" b="0" smtClean="0"/>
              <a:pPr/>
              <a:t>76</a:t>
            </a:fld>
            <a:endParaRPr lang="fr-FR" b="0" dirty="0"/>
          </a:p>
        </p:txBody>
      </p:sp>
      <p:pic>
        <p:nvPicPr>
          <p:cNvPr id="8" name="Picture 7" descr="branding_STM32-F0.png"/>
          <p:cNvPicPr>
            <a:picLocks noChangeAspect="1"/>
          </p:cNvPicPr>
          <p:nvPr/>
        </p:nvPicPr>
        <p:blipFill>
          <a:blip r:embed="rId3"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3583892846"/>
      </p:ext>
    </p:extLst>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defTabSz="812800"/>
            <a:r>
              <a:rPr lang="en-US" smtClean="0"/>
              <a:t>RESET Sources</a:t>
            </a:r>
          </a:p>
        </p:txBody>
      </p:sp>
      <p:sp>
        <p:nvSpPr>
          <p:cNvPr id="99330" name="Text Box 3"/>
          <p:cNvSpPr txBox="1">
            <a:spLocks noChangeArrowheads="1"/>
          </p:cNvSpPr>
          <p:nvPr/>
        </p:nvSpPr>
        <p:spPr bwMode="auto">
          <a:xfrm>
            <a:off x="122238" y="1143000"/>
            <a:ext cx="3963987" cy="2590800"/>
          </a:xfrm>
          <a:prstGeom prst="rect">
            <a:avLst/>
          </a:prstGeom>
          <a:noFill/>
          <a:ln w="9525" algn="ctr">
            <a:noFill/>
            <a:miter lim="800000"/>
            <a:headEnd/>
            <a:tailEnd/>
          </a:ln>
        </p:spPr>
        <p:txBody>
          <a:bodyPr lIns="81258" tIns="40628" rIns="81258" bIns="40628"/>
          <a:lstStyle/>
          <a:p>
            <a:pPr marL="304800" indent="-304800" defTabSz="812800">
              <a:spcBef>
                <a:spcPct val="20000"/>
              </a:spcBef>
              <a:buFont typeface="Wingdings" pitchFamily="2" charset="2"/>
              <a:buChar char="§"/>
            </a:pPr>
            <a:r>
              <a:rPr lang="en-US" sz="1400" dirty="0">
                <a:solidFill>
                  <a:srgbClr val="FBB034"/>
                </a:solidFill>
                <a:latin typeface="Arial" charset="0"/>
              </a:rPr>
              <a:t> </a:t>
            </a:r>
            <a:r>
              <a:rPr lang="en-US" sz="1400" dirty="0">
                <a:solidFill>
                  <a:srgbClr val="000000"/>
                </a:solidFill>
                <a:latin typeface="Arial" charset="0"/>
              </a:rPr>
              <a:t>System RESET </a:t>
            </a:r>
          </a:p>
          <a:p>
            <a:pPr marL="660400" lvl="1" indent="-254000" defTabSz="812800">
              <a:spcBef>
                <a:spcPct val="20000"/>
              </a:spcBef>
              <a:buFont typeface="Wingdings" pitchFamily="2" charset="2"/>
              <a:buChar char="§"/>
            </a:pPr>
            <a:r>
              <a:rPr lang="en-US" sz="1400" dirty="0">
                <a:solidFill>
                  <a:srgbClr val="FBB034"/>
                </a:solidFill>
                <a:latin typeface="Arial" charset="0"/>
              </a:rPr>
              <a:t> </a:t>
            </a:r>
            <a:r>
              <a:rPr lang="en-US" sz="1400" dirty="0">
                <a:solidFill>
                  <a:srgbClr val="000000"/>
                </a:solidFill>
                <a:latin typeface="Arial" charset="0"/>
              </a:rPr>
              <a:t>Resets all registers except some RCC registers and Backup domain</a:t>
            </a:r>
          </a:p>
          <a:p>
            <a:pPr marL="660400" lvl="1" indent="-254000" defTabSz="812800">
              <a:spcBef>
                <a:spcPct val="20000"/>
              </a:spcBef>
              <a:buFont typeface="Wingdings" pitchFamily="2" charset="2"/>
              <a:buChar char="§"/>
            </a:pPr>
            <a:r>
              <a:rPr lang="en-US" sz="1400" dirty="0">
                <a:solidFill>
                  <a:srgbClr val="FBB034"/>
                </a:solidFill>
                <a:latin typeface="Arial" charset="0"/>
              </a:rPr>
              <a:t> </a:t>
            </a:r>
            <a:r>
              <a:rPr lang="en-US" sz="1400" dirty="0">
                <a:solidFill>
                  <a:srgbClr val="000000"/>
                </a:solidFill>
                <a:latin typeface="Arial" charset="0"/>
              </a:rPr>
              <a:t>Sources</a:t>
            </a:r>
          </a:p>
          <a:p>
            <a:pPr marL="1016000" lvl="2" indent="-203200" defTabSz="812800">
              <a:spcBef>
                <a:spcPct val="20000"/>
              </a:spcBef>
              <a:buFont typeface="Wingdings" pitchFamily="2" charset="2"/>
              <a:buChar char="§"/>
            </a:pPr>
            <a:r>
              <a:rPr lang="en-US" sz="1400" dirty="0">
                <a:solidFill>
                  <a:srgbClr val="000000"/>
                </a:solidFill>
                <a:latin typeface="Arial" charset="0"/>
              </a:rPr>
              <a:t>Low level on the NRST pin (External Reset)</a:t>
            </a:r>
          </a:p>
          <a:p>
            <a:pPr marL="1016000" lvl="2" indent="-203200" defTabSz="812800">
              <a:spcBef>
                <a:spcPct val="20000"/>
              </a:spcBef>
              <a:buFont typeface="Wingdings" pitchFamily="2" charset="2"/>
              <a:buChar char="§"/>
            </a:pPr>
            <a:r>
              <a:rPr lang="en-US" sz="1400" dirty="0">
                <a:solidFill>
                  <a:srgbClr val="000000"/>
                </a:solidFill>
                <a:latin typeface="Arial" charset="0"/>
              </a:rPr>
              <a:t>WWDG end of count condition</a:t>
            </a:r>
          </a:p>
          <a:p>
            <a:pPr marL="1016000" lvl="2" indent="-203200" defTabSz="812800">
              <a:spcBef>
                <a:spcPct val="20000"/>
              </a:spcBef>
              <a:buFont typeface="Wingdings" pitchFamily="2" charset="2"/>
              <a:buChar char="§"/>
            </a:pPr>
            <a:r>
              <a:rPr lang="en-US" sz="1400" dirty="0">
                <a:solidFill>
                  <a:srgbClr val="000000"/>
                </a:solidFill>
                <a:latin typeface="Arial" charset="0"/>
              </a:rPr>
              <a:t>IWWDG end of count condition</a:t>
            </a:r>
          </a:p>
          <a:p>
            <a:pPr marL="1016000" lvl="2" indent="-203200" defTabSz="812800">
              <a:spcBef>
                <a:spcPct val="20000"/>
              </a:spcBef>
              <a:buFont typeface="Wingdings" pitchFamily="2" charset="2"/>
              <a:buChar char="§"/>
            </a:pPr>
            <a:r>
              <a:rPr lang="en-US" sz="1400" dirty="0">
                <a:solidFill>
                  <a:srgbClr val="000000"/>
                </a:solidFill>
                <a:latin typeface="Arial" charset="0"/>
              </a:rPr>
              <a:t>A software reset (through NVIC)</a:t>
            </a:r>
          </a:p>
          <a:p>
            <a:pPr marL="1016000" lvl="2" indent="-203200" defTabSz="812800">
              <a:spcBef>
                <a:spcPct val="20000"/>
              </a:spcBef>
              <a:buFont typeface="Wingdings" pitchFamily="2" charset="2"/>
              <a:buChar char="§"/>
            </a:pPr>
            <a:r>
              <a:rPr lang="en-US" sz="1400" dirty="0">
                <a:solidFill>
                  <a:srgbClr val="000000"/>
                </a:solidFill>
                <a:latin typeface="Arial" charset="0"/>
              </a:rPr>
              <a:t>Low power management reset</a:t>
            </a:r>
          </a:p>
          <a:p>
            <a:pPr marL="1016000" lvl="2" indent="-203200" defTabSz="812800">
              <a:spcBef>
                <a:spcPct val="20000"/>
              </a:spcBef>
              <a:buFont typeface="Wingdings" pitchFamily="2" charset="2"/>
              <a:buChar char="§"/>
            </a:pPr>
            <a:r>
              <a:rPr lang="en-US" sz="1400" dirty="0">
                <a:solidFill>
                  <a:srgbClr val="000000"/>
                </a:solidFill>
                <a:latin typeface="Arial" charset="0"/>
              </a:rPr>
              <a:t>Option byte loader reset (FORCE_OBL bit)</a:t>
            </a:r>
          </a:p>
        </p:txBody>
      </p:sp>
      <p:sp>
        <p:nvSpPr>
          <p:cNvPr id="99331" name="Text Box 77"/>
          <p:cNvSpPr txBox="1">
            <a:spLocks noChangeArrowheads="1"/>
          </p:cNvSpPr>
          <p:nvPr/>
        </p:nvSpPr>
        <p:spPr bwMode="auto">
          <a:xfrm>
            <a:off x="114300" y="4262438"/>
            <a:ext cx="4275138" cy="1804987"/>
          </a:xfrm>
          <a:prstGeom prst="rect">
            <a:avLst/>
          </a:prstGeom>
          <a:noFill/>
          <a:ln w="9525" algn="ctr">
            <a:noFill/>
            <a:miter lim="800000"/>
            <a:headEnd/>
            <a:tailEnd/>
          </a:ln>
        </p:spPr>
        <p:txBody>
          <a:bodyPr lIns="81258" tIns="40628" rIns="81258" bIns="40628"/>
          <a:lstStyle/>
          <a:p>
            <a:pPr marL="304800" indent="-304800" defTabSz="812800">
              <a:spcBef>
                <a:spcPct val="20000"/>
              </a:spcBef>
              <a:buFont typeface="Wingdings" pitchFamily="2" charset="2"/>
              <a:buChar char="§"/>
            </a:pPr>
            <a:r>
              <a:rPr lang="en-US" sz="1400" dirty="0">
                <a:solidFill>
                  <a:srgbClr val="FBB034"/>
                </a:solidFill>
              </a:rPr>
              <a:t> </a:t>
            </a:r>
            <a:r>
              <a:rPr lang="en-US" sz="1400" dirty="0">
                <a:solidFill>
                  <a:srgbClr val="000000"/>
                </a:solidFill>
              </a:rPr>
              <a:t>Power RESET </a:t>
            </a:r>
          </a:p>
          <a:p>
            <a:pPr marL="660400" lvl="1" indent="-254000" defTabSz="812800">
              <a:spcBef>
                <a:spcPct val="20000"/>
              </a:spcBef>
              <a:buFont typeface="Wingdings" pitchFamily="2" charset="2"/>
              <a:buChar char="§"/>
            </a:pPr>
            <a:r>
              <a:rPr lang="en-US" sz="1400" dirty="0">
                <a:solidFill>
                  <a:srgbClr val="FBB034"/>
                </a:solidFill>
              </a:rPr>
              <a:t> </a:t>
            </a:r>
            <a:r>
              <a:rPr lang="en-US" sz="1400" dirty="0">
                <a:solidFill>
                  <a:srgbClr val="000000"/>
                </a:solidFill>
              </a:rPr>
              <a:t>Resets all registers except  the Backup domain</a:t>
            </a:r>
          </a:p>
          <a:p>
            <a:pPr marL="660400" lvl="1" indent="-254000" defTabSz="812800">
              <a:spcBef>
                <a:spcPct val="20000"/>
              </a:spcBef>
              <a:buFont typeface="Wingdings" pitchFamily="2" charset="2"/>
              <a:buChar char="§"/>
            </a:pPr>
            <a:r>
              <a:rPr lang="en-US" sz="1400" dirty="0">
                <a:solidFill>
                  <a:srgbClr val="FBB034"/>
                </a:solidFill>
              </a:rPr>
              <a:t> </a:t>
            </a:r>
            <a:r>
              <a:rPr lang="en-US" sz="1400" dirty="0">
                <a:solidFill>
                  <a:srgbClr val="000000"/>
                </a:solidFill>
              </a:rPr>
              <a:t>Sources</a:t>
            </a:r>
          </a:p>
          <a:p>
            <a:pPr marL="1016000" lvl="2" indent="-203200" defTabSz="812800">
              <a:spcBef>
                <a:spcPct val="20000"/>
              </a:spcBef>
              <a:buFont typeface="Wingdings" pitchFamily="2" charset="2"/>
              <a:buChar char="§"/>
            </a:pPr>
            <a:r>
              <a:rPr lang="en-US" sz="1400" dirty="0">
                <a:solidFill>
                  <a:srgbClr val="000000"/>
                </a:solidFill>
              </a:rPr>
              <a:t>Power On/Power down Reset (POR/PDR)</a:t>
            </a:r>
          </a:p>
          <a:p>
            <a:pPr marL="1016000" lvl="2" indent="-203200" defTabSz="812800">
              <a:spcBef>
                <a:spcPct val="20000"/>
              </a:spcBef>
              <a:buFont typeface="Wingdings" pitchFamily="2" charset="2"/>
              <a:buChar char="§"/>
            </a:pPr>
            <a:r>
              <a:rPr lang="en-US" sz="1400" dirty="0">
                <a:solidFill>
                  <a:srgbClr val="000000"/>
                </a:solidFill>
              </a:rPr>
              <a:t>Exit from STANDBY</a:t>
            </a:r>
          </a:p>
        </p:txBody>
      </p:sp>
      <p:sp>
        <p:nvSpPr>
          <p:cNvPr id="99332" name="Text Box 78"/>
          <p:cNvSpPr txBox="1">
            <a:spLocks noChangeArrowheads="1"/>
          </p:cNvSpPr>
          <p:nvPr/>
        </p:nvSpPr>
        <p:spPr bwMode="auto">
          <a:xfrm>
            <a:off x="4048125" y="4248150"/>
            <a:ext cx="4838700" cy="1876425"/>
          </a:xfrm>
          <a:prstGeom prst="rect">
            <a:avLst/>
          </a:prstGeom>
          <a:noFill/>
          <a:ln w="9525" algn="ctr">
            <a:noFill/>
            <a:miter lim="800000"/>
            <a:headEnd/>
            <a:tailEnd/>
          </a:ln>
        </p:spPr>
        <p:txBody>
          <a:bodyPr lIns="81258" tIns="40628" rIns="81258" bIns="40628"/>
          <a:lstStyle/>
          <a:p>
            <a:pPr marL="304800" indent="-304800" defTabSz="812800">
              <a:spcBef>
                <a:spcPct val="20000"/>
              </a:spcBef>
              <a:buFont typeface="Wingdings" pitchFamily="2" charset="2"/>
              <a:buChar char="§"/>
            </a:pPr>
            <a:r>
              <a:rPr lang="en-US" sz="1400" dirty="0">
                <a:solidFill>
                  <a:srgbClr val="FBB034"/>
                </a:solidFill>
              </a:rPr>
              <a:t> </a:t>
            </a:r>
            <a:r>
              <a:rPr lang="en-US" sz="1400" dirty="0">
                <a:solidFill>
                  <a:srgbClr val="000000"/>
                </a:solidFill>
              </a:rPr>
              <a:t>Backup domain RESET </a:t>
            </a:r>
          </a:p>
          <a:p>
            <a:pPr marL="660400" lvl="1" indent="-254000" defTabSz="812800">
              <a:spcBef>
                <a:spcPct val="20000"/>
              </a:spcBef>
              <a:buFont typeface="Wingdings" pitchFamily="2" charset="2"/>
              <a:buChar char="§"/>
            </a:pPr>
            <a:r>
              <a:rPr lang="en-US" sz="1400" dirty="0">
                <a:solidFill>
                  <a:srgbClr val="FBB034"/>
                </a:solidFill>
              </a:rPr>
              <a:t> </a:t>
            </a:r>
            <a:r>
              <a:rPr lang="en-US" sz="1400" dirty="0">
                <a:solidFill>
                  <a:srgbClr val="000000"/>
                </a:solidFill>
              </a:rPr>
              <a:t>Resets in the Backup domain: RTC registers + Backup Registers + RCC_BDCR register</a:t>
            </a:r>
          </a:p>
          <a:p>
            <a:pPr marL="660400" lvl="1" indent="-254000" defTabSz="812800">
              <a:spcBef>
                <a:spcPct val="20000"/>
              </a:spcBef>
              <a:buFont typeface="Wingdings" pitchFamily="2" charset="2"/>
              <a:buChar char="§"/>
            </a:pPr>
            <a:r>
              <a:rPr lang="en-US" sz="1400" dirty="0">
                <a:solidFill>
                  <a:srgbClr val="FBB034"/>
                </a:solidFill>
              </a:rPr>
              <a:t> </a:t>
            </a:r>
            <a:r>
              <a:rPr lang="en-US" sz="1400" dirty="0">
                <a:solidFill>
                  <a:srgbClr val="000000"/>
                </a:solidFill>
              </a:rPr>
              <a:t>Sources</a:t>
            </a:r>
          </a:p>
          <a:p>
            <a:pPr marL="1016000" lvl="2" indent="-203200" defTabSz="812800">
              <a:spcBef>
                <a:spcPct val="20000"/>
              </a:spcBef>
              <a:buFont typeface="Wingdings" pitchFamily="2" charset="2"/>
              <a:buChar char="§"/>
            </a:pPr>
            <a:r>
              <a:rPr lang="en-US" sz="1400" dirty="0">
                <a:solidFill>
                  <a:srgbClr val="000000"/>
                </a:solidFill>
              </a:rPr>
              <a:t>BDRST bit in RCC_BDCR register</a:t>
            </a:r>
          </a:p>
          <a:p>
            <a:pPr marL="1016000" lvl="2" indent="-203200" defTabSz="812800">
              <a:spcBef>
                <a:spcPct val="20000"/>
              </a:spcBef>
              <a:buFont typeface="Wingdings" pitchFamily="2" charset="2"/>
              <a:buChar char="§"/>
            </a:pPr>
            <a:r>
              <a:rPr lang="en-US" sz="1400" dirty="0">
                <a:solidFill>
                  <a:srgbClr val="000000"/>
                </a:solidFill>
              </a:rPr>
              <a:t>POWER Reset</a:t>
            </a:r>
          </a:p>
        </p:txBody>
      </p:sp>
      <p:grpSp>
        <p:nvGrpSpPr>
          <p:cNvPr id="99334" name="Group 82"/>
          <p:cNvGrpSpPr>
            <a:grpSpLocks/>
          </p:cNvGrpSpPr>
          <p:nvPr/>
        </p:nvGrpSpPr>
        <p:grpSpPr bwMode="auto">
          <a:xfrm>
            <a:off x="4224338" y="1250950"/>
            <a:ext cx="200025" cy="2033588"/>
            <a:chOff x="1177" y="691"/>
            <a:chExt cx="124" cy="2064"/>
          </a:xfrm>
        </p:grpSpPr>
        <p:sp>
          <p:nvSpPr>
            <p:cNvPr id="99421" name="Line 83"/>
            <p:cNvSpPr>
              <a:spLocks noChangeShapeType="1"/>
            </p:cNvSpPr>
            <p:nvPr/>
          </p:nvSpPr>
          <p:spPr bwMode="auto">
            <a:xfrm>
              <a:off x="1177" y="691"/>
              <a:ext cx="0" cy="2064"/>
            </a:xfrm>
            <a:prstGeom prst="line">
              <a:avLst/>
            </a:prstGeom>
            <a:noFill/>
            <a:ln w="9525">
              <a:solidFill>
                <a:schemeClr val="tx1"/>
              </a:solidFill>
              <a:round/>
              <a:headEnd/>
              <a:tailEnd/>
            </a:ln>
          </p:spPr>
          <p:txBody>
            <a:bodyPr/>
            <a:lstStyle/>
            <a:p>
              <a:endParaRPr lang="en-US"/>
            </a:p>
          </p:txBody>
        </p:sp>
        <p:sp>
          <p:nvSpPr>
            <p:cNvPr id="99422" name="Line 84"/>
            <p:cNvSpPr>
              <a:spLocks noChangeShapeType="1"/>
            </p:cNvSpPr>
            <p:nvPr/>
          </p:nvSpPr>
          <p:spPr bwMode="auto">
            <a:xfrm>
              <a:off x="1177" y="2755"/>
              <a:ext cx="124" cy="0"/>
            </a:xfrm>
            <a:prstGeom prst="line">
              <a:avLst/>
            </a:prstGeom>
            <a:noFill/>
            <a:ln w="9525">
              <a:solidFill>
                <a:schemeClr val="tx1"/>
              </a:solidFill>
              <a:round/>
              <a:headEnd/>
              <a:tailEnd/>
            </a:ln>
          </p:spPr>
          <p:txBody>
            <a:bodyPr/>
            <a:lstStyle/>
            <a:p>
              <a:endParaRPr lang="en-US"/>
            </a:p>
          </p:txBody>
        </p:sp>
        <p:sp>
          <p:nvSpPr>
            <p:cNvPr id="99423" name="Line 85"/>
            <p:cNvSpPr>
              <a:spLocks noChangeShapeType="1"/>
            </p:cNvSpPr>
            <p:nvPr/>
          </p:nvSpPr>
          <p:spPr bwMode="auto">
            <a:xfrm>
              <a:off x="1177" y="692"/>
              <a:ext cx="124" cy="0"/>
            </a:xfrm>
            <a:prstGeom prst="line">
              <a:avLst/>
            </a:prstGeom>
            <a:noFill/>
            <a:ln w="9525">
              <a:solidFill>
                <a:schemeClr val="tx1"/>
              </a:solidFill>
              <a:round/>
              <a:headEnd/>
              <a:tailEnd/>
            </a:ln>
          </p:spPr>
          <p:txBody>
            <a:bodyPr/>
            <a:lstStyle/>
            <a:p>
              <a:endParaRPr lang="en-US"/>
            </a:p>
          </p:txBody>
        </p:sp>
      </p:grpSp>
      <p:grpSp>
        <p:nvGrpSpPr>
          <p:cNvPr id="99335" name="Group 86"/>
          <p:cNvGrpSpPr>
            <a:grpSpLocks noChangeAspect="1"/>
          </p:cNvGrpSpPr>
          <p:nvPr/>
        </p:nvGrpSpPr>
        <p:grpSpPr bwMode="auto">
          <a:xfrm>
            <a:off x="4162425" y="2035175"/>
            <a:ext cx="130175" cy="123825"/>
            <a:chOff x="2376" y="1839"/>
            <a:chExt cx="80" cy="72"/>
          </a:xfrm>
        </p:grpSpPr>
        <p:sp>
          <p:nvSpPr>
            <p:cNvPr id="99414" name="Rectangle 87"/>
            <p:cNvSpPr>
              <a:spLocks noChangeAspect="1" noChangeArrowheads="1"/>
            </p:cNvSpPr>
            <p:nvPr/>
          </p:nvSpPr>
          <p:spPr bwMode="auto">
            <a:xfrm>
              <a:off x="2392" y="1871"/>
              <a:ext cx="1" cy="8"/>
            </a:xfrm>
            <a:prstGeom prst="rect">
              <a:avLst/>
            </a:prstGeom>
            <a:blipFill dpi="0" rotWithShape="0">
              <a:blip r:embed="rId3"/>
              <a:srcRect/>
              <a:tile tx="0" ty="0" sx="100000" sy="100000" flip="none" algn="tl"/>
            </a:blipFill>
            <a:ln w="9525">
              <a:noFill/>
              <a:miter lim="800000"/>
              <a:headEnd/>
              <a:tailEnd/>
            </a:ln>
          </p:spPr>
          <p:txBody>
            <a:bodyPr/>
            <a:lstStyle/>
            <a:p>
              <a:endParaRPr lang="en-US">
                <a:solidFill>
                  <a:srgbClr val="000000"/>
                </a:solidFill>
              </a:endParaRPr>
            </a:p>
          </p:txBody>
        </p:sp>
        <p:sp>
          <p:nvSpPr>
            <p:cNvPr id="99415" name="Rectangle 88"/>
            <p:cNvSpPr>
              <a:spLocks noChangeAspect="1" noChangeArrowheads="1"/>
            </p:cNvSpPr>
            <p:nvPr/>
          </p:nvSpPr>
          <p:spPr bwMode="auto">
            <a:xfrm>
              <a:off x="2448" y="1871"/>
              <a:ext cx="1" cy="8"/>
            </a:xfrm>
            <a:prstGeom prst="rect">
              <a:avLst/>
            </a:prstGeom>
            <a:blipFill dpi="0" rotWithShape="0">
              <a:blip r:embed="rId3"/>
              <a:srcRect/>
              <a:tile tx="0" ty="0" sx="100000" sy="100000" flip="none" algn="tl"/>
            </a:blipFill>
            <a:ln w="9525">
              <a:noFill/>
              <a:miter lim="800000"/>
              <a:headEnd/>
              <a:tailEnd/>
            </a:ln>
          </p:spPr>
          <p:txBody>
            <a:bodyPr/>
            <a:lstStyle/>
            <a:p>
              <a:endParaRPr lang="en-US">
                <a:solidFill>
                  <a:srgbClr val="000000"/>
                </a:solidFill>
              </a:endParaRPr>
            </a:p>
          </p:txBody>
        </p:sp>
        <p:sp>
          <p:nvSpPr>
            <p:cNvPr id="99416" name="Rectangle 89"/>
            <p:cNvSpPr>
              <a:spLocks noChangeAspect="1" noChangeArrowheads="1"/>
            </p:cNvSpPr>
            <p:nvPr/>
          </p:nvSpPr>
          <p:spPr bwMode="auto">
            <a:xfrm>
              <a:off x="2376" y="1839"/>
              <a:ext cx="72" cy="64"/>
            </a:xfrm>
            <a:prstGeom prst="rect">
              <a:avLst/>
            </a:prstGeom>
            <a:blipFill dpi="0" rotWithShape="0">
              <a:blip r:embed="rId4"/>
              <a:srcRect/>
              <a:tile tx="0" ty="0" sx="100000" sy="100000" flip="none" algn="tl"/>
            </a:blipFill>
            <a:ln w="9525">
              <a:noFill/>
              <a:miter lim="800000"/>
              <a:headEnd/>
              <a:tailEnd/>
            </a:ln>
          </p:spPr>
          <p:txBody>
            <a:bodyPr/>
            <a:lstStyle/>
            <a:p>
              <a:endParaRPr lang="en-US">
                <a:solidFill>
                  <a:srgbClr val="000000"/>
                </a:solidFill>
              </a:endParaRPr>
            </a:p>
          </p:txBody>
        </p:sp>
        <p:sp>
          <p:nvSpPr>
            <p:cNvPr id="99417" name="Rectangle 90"/>
            <p:cNvSpPr>
              <a:spLocks noChangeAspect="1" noChangeArrowheads="1"/>
            </p:cNvSpPr>
            <p:nvPr/>
          </p:nvSpPr>
          <p:spPr bwMode="auto">
            <a:xfrm>
              <a:off x="2376" y="1839"/>
              <a:ext cx="80" cy="8"/>
            </a:xfrm>
            <a:prstGeom prst="rect">
              <a:avLst/>
            </a:prstGeom>
            <a:blipFill dpi="0" rotWithShape="0">
              <a:blip r:embed="rId3"/>
              <a:srcRect/>
              <a:tile tx="0" ty="0" sx="100000" sy="100000" flip="none" algn="tl"/>
            </a:blipFill>
            <a:ln w="9525">
              <a:noFill/>
              <a:miter lim="800000"/>
              <a:headEnd/>
              <a:tailEnd/>
            </a:ln>
          </p:spPr>
          <p:txBody>
            <a:bodyPr/>
            <a:lstStyle/>
            <a:p>
              <a:endParaRPr lang="en-US">
                <a:solidFill>
                  <a:srgbClr val="000000"/>
                </a:solidFill>
              </a:endParaRPr>
            </a:p>
          </p:txBody>
        </p:sp>
        <p:sp>
          <p:nvSpPr>
            <p:cNvPr id="99418" name="Rectangle 91"/>
            <p:cNvSpPr>
              <a:spLocks noChangeAspect="1" noChangeArrowheads="1"/>
            </p:cNvSpPr>
            <p:nvPr/>
          </p:nvSpPr>
          <p:spPr bwMode="auto">
            <a:xfrm>
              <a:off x="2448" y="1839"/>
              <a:ext cx="8" cy="72"/>
            </a:xfrm>
            <a:prstGeom prst="rect">
              <a:avLst/>
            </a:prstGeom>
            <a:blipFill dpi="0" rotWithShape="0">
              <a:blip r:embed="rId3"/>
              <a:srcRect/>
              <a:tile tx="0" ty="0" sx="100000" sy="100000" flip="none" algn="tl"/>
            </a:blipFill>
            <a:ln w="9525">
              <a:noFill/>
              <a:miter lim="800000"/>
              <a:headEnd/>
              <a:tailEnd/>
            </a:ln>
          </p:spPr>
          <p:txBody>
            <a:bodyPr/>
            <a:lstStyle/>
            <a:p>
              <a:endParaRPr lang="en-US">
                <a:solidFill>
                  <a:srgbClr val="000000"/>
                </a:solidFill>
              </a:endParaRPr>
            </a:p>
          </p:txBody>
        </p:sp>
        <p:sp>
          <p:nvSpPr>
            <p:cNvPr id="99419" name="Rectangle 92"/>
            <p:cNvSpPr>
              <a:spLocks noChangeAspect="1" noChangeArrowheads="1"/>
            </p:cNvSpPr>
            <p:nvPr/>
          </p:nvSpPr>
          <p:spPr bwMode="auto">
            <a:xfrm>
              <a:off x="2376" y="1903"/>
              <a:ext cx="72" cy="8"/>
            </a:xfrm>
            <a:prstGeom prst="rect">
              <a:avLst/>
            </a:prstGeom>
            <a:blipFill dpi="0" rotWithShape="0">
              <a:blip r:embed="rId3"/>
              <a:srcRect/>
              <a:tile tx="0" ty="0" sx="100000" sy="100000" flip="none" algn="tl"/>
            </a:blipFill>
            <a:ln w="9525">
              <a:noFill/>
              <a:miter lim="800000"/>
              <a:headEnd/>
              <a:tailEnd/>
            </a:ln>
          </p:spPr>
          <p:txBody>
            <a:bodyPr/>
            <a:lstStyle/>
            <a:p>
              <a:endParaRPr lang="en-US">
                <a:solidFill>
                  <a:srgbClr val="000000"/>
                </a:solidFill>
              </a:endParaRPr>
            </a:p>
          </p:txBody>
        </p:sp>
        <p:sp>
          <p:nvSpPr>
            <p:cNvPr id="99420" name="Rectangle 93"/>
            <p:cNvSpPr>
              <a:spLocks noChangeAspect="1" noChangeArrowheads="1"/>
            </p:cNvSpPr>
            <p:nvPr/>
          </p:nvSpPr>
          <p:spPr bwMode="auto">
            <a:xfrm>
              <a:off x="2376" y="1839"/>
              <a:ext cx="8" cy="64"/>
            </a:xfrm>
            <a:prstGeom prst="rect">
              <a:avLst/>
            </a:prstGeom>
            <a:blipFill dpi="0" rotWithShape="0">
              <a:blip r:embed="rId3"/>
              <a:srcRect/>
              <a:tile tx="0" ty="0" sx="100000" sy="100000" flip="none" algn="tl"/>
            </a:blipFill>
            <a:ln w="9525">
              <a:noFill/>
              <a:miter lim="800000"/>
              <a:headEnd/>
              <a:tailEnd/>
            </a:ln>
          </p:spPr>
          <p:txBody>
            <a:bodyPr/>
            <a:lstStyle/>
            <a:p>
              <a:endParaRPr lang="en-US">
                <a:solidFill>
                  <a:srgbClr val="000000"/>
                </a:solidFill>
              </a:endParaRPr>
            </a:p>
          </p:txBody>
        </p:sp>
      </p:grpSp>
      <p:grpSp>
        <p:nvGrpSpPr>
          <p:cNvPr id="99336" name="Group 94"/>
          <p:cNvGrpSpPr>
            <a:grpSpLocks noChangeAspect="1"/>
          </p:cNvGrpSpPr>
          <p:nvPr/>
        </p:nvGrpSpPr>
        <p:grpSpPr bwMode="auto">
          <a:xfrm>
            <a:off x="5105400" y="1955800"/>
            <a:ext cx="254000" cy="254000"/>
            <a:chOff x="3016" y="2744"/>
            <a:chExt cx="156" cy="147"/>
          </a:xfrm>
        </p:grpSpPr>
        <p:sp>
          <p:nvSpPr>
            <p:cNvPr id="99408" name="AutoShape 95"/>
            <p:cNvSpPr>
              <a:spLocks noChangeAspect="1" noChangeArrowheads="1"/>
            </p:cNvSpPr>
            <p:nvPr/>
          </p:nvSpPr>
          <p:spPr bwMode="auto">
            <a:xfrm rot="5400000">
              <a:off x="3020" y="2740"/>
              <a:ext cx="147" cy="156"/>
            </a:xfrm>
            <a:prstGeom prst="flowChartExtract">
              <a:avLst/>
            </a:prstGeom>
            <a:noFill/>
            <a:ln w="9525">
              <a:solidFill>
                <a:schemeClr val="tx1"/>
              </a:solidFill>
              <a:miter lim="800000"/>
              <a:headEnd/>
              <a:tailEnd/>
            </a:ln>
          </p:spPr>
          <p:txBody>
            <a:bodyPr rot="10800000" vert="eaVert" wrap="none" anchor="ctr"/>
            <a:lstStyle/>
            <a:p>
              <a:endParaRPr lang="en-US">
                <a:solidFill>
                  <a:srgbClr val="000000"/>
                </a:solidFill>
              </a:endParaRPr>
            </a:p>
          </p:txBody>
        </p:sp>
        <p:grpSp>
          <p:nvGrpSpPr>
            <p:cNvPr id="99409" name="Group 96"/>
            <p:cNvGrpSpPr>
              <a:grpSpLocks noChangeAspect="1"/>
            </p:cNvGrpSpPr>
            <p:nvPr/>
          </p:nvGrpSpPr>
          <p:grpSpPr bwMode="auto">
            <a:xfrm>
              <a:off x="3027" y="2797"/>
              <a:ext cx="78" cy="50"/>
              <a:chOff x="3030" y="2975"/>
              <a:chExt cx="95" cy="42"/>
            </a:xfrm>
          </p:grpSpPr>
          <p:sp>
            <p:nvSpPr>
              <p:cNvPr id="99410" name="Line 97"/>
              <p:cNvSpPr>
                <a:spLocks noChangeAspect="1" noChangeShapeType="1"/>
              </p:cNvSpPr>
              <p:nvPr/>
            </p:nvSpPr>
            <p:spPr bwMode="auto">
              <a:xfrm>
                <a:off x="3080" y="2975"/>
                <a:ext cx="45" cy="0"/>
              </a:xfrm>
              <a:prstGeom prst="line">
                <a:avLst/>
              </a:prstGeom>
              <a:noFill/>
              <a:ln w="9525">
                <a:solidFill>
                  <a:schemeClr val="tx1"/>
                </a:solidFill>
                <a:round/>
                <a:headEnd/>
                <a:tailEnd/>
              </a:ln>
            </p:spPr>
            <p:txBody>
              <a:bodyPr/>
              <a:lstStyle/>
              <a:p>
                <a:endParaRPr lang="en-US"/>
              </a:p>
            </p:txBody>
          </p:sp>
          <p:sp>
            <p:nvSpPr>
              <p:cNvPr id="99411" name="Line 98"/>
              <p:cNvSpPr>
                <a:spLocks noChangeAspect="1" noChangeShapeType="1"/>
              </p:cNvSpPr>
              <p:nvPr/>
            </p:nvSpPr>
            <p:spPr bwMode="auto">
              <a:xfrm>
                <a:off x="3030" y="3017"/>
                <a:ext cx="45" cy="0"/>
              </a:xfrm>
              <a:prstGeom prst="line">
                <a:avLst/>
              </a:prstGeom>
              <a:noFill/>
              <a:ln w="9525">
                <a:solidFill>
                  <a:schemeClr val="tx1"/>
                </a:solidFill>
                <a:round/>
                <a:headEnd/>
                <a:tailEnd/>
              </a:ln>
            </p:spPr>
            <p:txBody>
              <a:bodyPr/>
              <a:lstStyle/>
              <a:p>
                <a:endParaRPr lang="en-US"/>
              </a:p>
            </p:txBody>
          </p:sp>
          <p:sp>
            <p:nvSpPr>
              <p:cNvPr id="99412" name="Line 99"/>
              <p:cNvSpPr>
                <a:spLocks noChangeAspect="1" noChangeShapeType="1"/>
              </p:cNvSpPr>
              <p:nvPr/>
            </p:nvSpPr>
            <p:spPr bwMode="auto">
              <a:xfrm flipV="1">
                <a:off x="3076" y="2977"/>
                <a:ext cx="32" cy="40"/>
              </a:xfrm>
              <a:prstGeom prst="line">
                <a:avLst/>
              </a:prstGeom>
              <a:noFill/>
              <a:ln w="9525">
                <a:solidFill>
                  <a:schemeClr val="tx1"/>
                </a:solidFill>
                <a:round/>
                <a:headEnd/>
                <a:tailEnd/>
              </a:ln>
            </p:spPr>
            <p:txBody>
              <a:bodyPr/>
              <a:lstStyle/>
              <a:p>
                <a:endParaRPr lang="en-US"/>
              </a:p>
            </p:txBody>
          </p:sp>
          <p:sp>
            <p:nvSpPr>
              <p:cNvPr id="99413" name="Line 100"/>
              <p:cNvSpPr>
                <a:spLocks noChangeAspect="1" noChangeShapeType="1"/>
              </p:cNvSpPr>
              <p:nvPr/>
            </p:nvSpPr>
            <p:spPr bwMode="auto">
              <a:xfrm flipV="1">
                <a:off x="3048" y="2976"/>
                <a:ext cx="32" cy="40"/>
              </a:xfrm>
              <a:prstGeom prst="line">
                <a:avLst/>
              </a:prstGeom>
              <a:noFill/>
              <a:ln w="9525">
                <a:solidFill>
                  <a:schemeClr val="tx1"/>
                </a:solidFill>
                <a:round/>
                <a:headEnd/>
                <a:tailEnd/>
              </a:ln>
            </p:spPr>
            <p:txBody>
              <a:bodyPr/>
              <a:lstStyle/>
              <a:p>
                <a:endParaRPr lang="en-US"/>
              </a:p>
            </p:txBody>
          </p:sp>
        </p:grpSp>
      </p:grpSp>
      <p:sp>
        <p:nvSpPr>
          <p:cNvPr id="56331" name="Rectangle 101"/>
          <p:cNvSpPr>
            <a:spLocks noChangeArrowheads="1"/>
          </p:cNvSpPr>
          <p:nvPr/>
        </p:nvSpPr>
        <p:spPr bwMode="auto">
          <a:xfrm>
            <a:off x="5705841" y="1959712"/>
            <a:ext cx="313615" cy="253619"/>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81266" tIns="40634" rIns="81266" bIns="40634" anchor="ctr"/>
          <a:lstStyle/>
          <a:p>
            <a:pPr algn="ctr" defTabSz="812800">
              <a:defRPr/>
            </a:pPr>
            <a:r>
              <a:rPr lang="en-US" sz="900">
                <a:solidFill>
                  <a:srgbClr val="FFFFFF"/>
                </a:solidFill>
              </a:rPr>
              <a:t>Filter</a:t>
            </a:r>
          </a:p>
        </p:txBody>
      </p:sp>
      <p:cxnSp>
        <p:nvCxnSpPr>
          <p:cNvPr id="99340" name="AutoShape 102"/>
          <p:cNvCxnSpPr>
            <a:cxnSpLocks noChangeShapeType="1"/>
            <a:stCxn id="99372" idx="0"/>
            <a:endCxn id="99416" idx="3"/>
          </p:cNvCxnSpPr>
          <p:nvPr/>
        </p:nvCxnSpPr>
        <p:spPr bwMode="auto">
          <a:xfrm flipH="1">
            <a:off x="4279900" y="2090738"/>
            <a:ext cx="333375" cy="0"/>
          </a:xfrm>
          <a:prstGeom prst="straightConnector1">
            <a:avLst/>
          </a:prstGeom>
          <a:noFill/>
          <a:ln w="9525">
            <a:solidFill>
              <a:schemeClr val="tx1"/>
            </a:solidFill>
            <a:round/>
            <a:headEnd/>
            <a:tailEnd/>
          </a:ln>
        </p:spPr>
      </p:cxnSp>
      <p:grpSp>
        <p:nvGrpSpPr>
          <p:cNvPr id="99341" name="Group 104"/>
          <p:cNvGrpSpPr>
            <a:grpSpLocks/>
          </p:cNvGrpSpPr>
          <p:nvPr/>
        </p:nvGrpSpPr>
        <p:grpSpPr bwMode="auto">
          <a:xfrm>
            <a:off x="4576763" y="1522413"/>
            <a:ext cx="68262" cy="561975"/>
            <a:chOff x="2659" y="1342"/>
            <a:chExt cx="56" cy="214"/>
          </a:xfrm>
        </p:grpSpPr>
        <p:grpSp>
          <p:nvGrpSpPr>
            <p:cNvPr id="99394" name="Group 105"/>
            <p:cNvGrpSpPr>
              <a:grpSpLocks/>
            </p:cNvGrpSpPr>
            <p:nvPr/>
          </p:nvGrpSpPr>
          <p:grpSpPr bwMode="auto">
            <a:xfrm>
              <a:off x="2661" y="1395"/>
              <a:ext cx="54" cy="35"/>
              <a:chOff x="2661" y="1395"/>
              <a:chExt cx="32" cy="42"/>
            </a:xfrm>
          </p:grpSpPr>
          <p:sp>
            <p:nvSpPr>
              <p:cNvPr id="99406" name="Line 106"/>
              <p:cNvSpPr>
                <a:spLocks noChangeShapeType="1"/>
              </p:cNvSpPr>
              <p:nvPr/>
            </p:nvSpPr>
            <p:spPr bwMode="auto">
              <a:xfrm flipV="1">
                <a:off x="2661" y="1417"/>
                <a:ext cx="32" cy="20"/>
              </a:xfrm>
              <a:prstGeom prst="line">
                <a:avLst/>
              </a:prstGeom>
              <a:noFill/>
              <a:ln w="9525">
                <a:solidFill>
                  <a:schemeClr val="tx1"/>
                </a:solidFill>
                <a:round/>
                <a:headEnd/>
                <a:tailEnd/>
              </a:ln>
            </p:spPr>
            <p:txBody>
              <a:bodyPr/>
              <a:lstStyle/>
              <a:p>
                <a:endParaRPr lang="en-US"/>
              </a:p>
            </p:txBody>
          </p:sp>
          <p:sp>
            <p:nvSpPr>
              <p:cNvPr id="99407" name="Line 107"/>
              <p:cNvSpPr>
                <a:spLocks noChangeShapeType="1"/>
              </p:cNvSpPr>
              <p:nvPr/>
            </p:nvSpPr>
            <p:spPr bwMode="auto">
              <a:xfrm>
                <a:off x="2661" y="1395"/>
                <a:ext cx="31" cy="21"/>
              </a:xfrm>
              <a:prstGeom prst="line">
                <a:avLst/>
              </a:prstGeom>
              <a:noFill/>
              <a:ln w="9525">
                <a:solidFill>
                  <a:schemeClr val="tx1"/>
                </a:solidFill>
                <a:round/>
                <a:headEnd/>
                <a:tailEnd/>
              </a:ln>
            </p:spPr>
            <p:txBody>
              <a:bodyPr/>
              <a:lstStyle/>
              <a:p>
                <a:endParaRPr lang="en-US"/>
              </a:p>
            </p:txBody>
          </p:sp>
        </p:grpSp>
        <p:grpSp>
          <p:nvGrpSpPr>
            <p:cNvPr id="99395" name="Group 108"/>
            <p:cNvGrpSpPr>
              <a:grpSpLocks/>
            </p:cNvGrpSpPr>
            <p:nvPr/>
          </p:nvGrpSpPr>
          <p:grpSpPr bwMode="auto">
            <a:xfrm>
              <a:off x="2661" y="1431"/>
              <a:ext cx="54" cy="36"/>
              <a:chOff x="2661" y="1395"/>
              <a:chExt cx="32" cy="42"/>
            </a:xfrm>
          </p:grpSpPr>
          <p:sp>
            <p:nvSpPr>
              <p:cNvPr id="99404" name="Line 109"/>
              <p:cNvSpPr>
                <a:spLocks noChangeShapeType="1"/>
              </p:cNvSpPr>
              <p:nvPr/>
            </p:nvSpPr>
            <p:spPr bwMode="auto">
              <a:xfrm flipV="1">
                <a:off x="2661" y="1417"/>
                <a:ext cx="32" cy="20"/>
              </a:xfrm>
              <a:prstGeom prst="line">
                <a:avLst/>
              </a:prstGeom>
              <a:noFill/>
              <a:ln w="9525">
                <a:solidFill>
                  <a:schemeClr val="tx1"/>
                </a:solidFill>
                <a:round/>
                <a:headEnd/>
                <a:tailEnd/>
              </a:ln>
            </p:spPr>
            <p:txBody>
              <a:bodyPr/>
              <a:lstStyle/>
              <a:p>
                <a:endParaRPr lang="en-US"/>
              </a:p>
            </p:txBody>
          </p:sp>
          <p:sp>
            <p:nvSpPr>
              <p:cNvPr id="99405" name="Line 110"/>
              <p:cNvSpPr>
                <a:spLocks noChangeShapeType="1"/>
              </p:cNvSpPr>
              <p:nvPr/>
            </p:nvSpPr>
            <p:spPr bwMode="auto">
              <a:xfrm>
                <a:off x="2661" y="1395"/>
                <a:ext cx="31" cy="21"/>
              </a:xfrm>
              <a:prstGeom prst="line">
                <a:avLst/>
              </a:prstGeom>
              <a:noFill/>
              <a:ln w="9525">
                <a:solidFill>
                  <a:schemeClr val="tx1"/>
                </a:solidFill>
                <a:round/>
                <a:headEnd/>
                <a:tailEnd/>
              </a:ln>
            </p:spPr>
            <p:txBody>
              <a:bodyPr/>
              <a:lstStyle/>
              <a:p>
                <a:endParaRPr lang="en-US"/>
              </a:p>
            </p:txBody>
          </p:sp>
        </p:grpSp>
        <p:grpSp>
          <p:nvGrpSpPr>
            <p:cNvPr id="99396" name="Group 111"/>
            <p:cNvGrpSpPr>
              <a:grpSpLocks/>
            </p:cNvGrpSpPr>
            <p:nvPr/>
          </p:nvGrpSpPr>
          <p:grpSpPr bwMode="auto">
            <a:xfrm>
              <a:off x="2661" y="1468"/>
              <a:ext cx="54" cy="35"/>
              <a:chOff x="2661" y="1395"/>
              <a:chExt cx="32" cy="42"/>
            </a:xfrm>
          </p:grpSpPr>
          <p:sp>
            <p:nvSpPr>
              <p:cNvPr id="99402" name="Line 112"/>
              <p:cNvSpPr>
                <a:spLocks noChangeShapeType="1"/>
              </p:cNvSpPr>
              <p:nvPr/>
            </p:nvSpPr>
            <p:spPr bwMode="auto">
              <a:xfrm flipV="1">
                <a:off x="2661" y="1417"/>
                <a:ext cx="32" cy="20"/>
              </a:xfrm>
              <a:prstGeom prst="line">
                <a:avLst/>
              </a:prstGeom>
              <a:noFill/>
              <a:ln w="9525">
                <a:solidFill>
                  <a:schemeClr val="tx1"/>
                </a:solidFill>
                <a:round/>
                <a:headEnd/>
                <a:tailEnd/>
              </a:ln>
            </p:spPr>
            <p:txBody>
              <a:bodyPr/>
              <a:lstStyle/>
              <a:p>
                <a:endParaRPr lang="en-US"/>
              </a:p>
            </p:txBody>
          </p:sp>
          <p:sp>
            <p:nvSpPr>
              <p:cNvPr id="99403" name="Line 113"/>
              <p:cNvSpPr>
                <a:spLocks noChangeShapeType="1"/>
              </p:cNvSpPr>
              <p:nvPr/>
            </p:nvSpPr>
            <p:spPr bwMode="auto">
              <a:xfrm>
                <a:off x="2661" y="1395"/>
                <a:ext cx="31" cy="21"/>
              </a:xfrm>
              <a:prstGeom prst="line">
                <a:avLst/>
              </a:prstGeom>
              <a:noFill/>
              <a:ln w="9525">
                <a:solidFill>
                  <a:schemeClr val="tx1"/>
                </a:solidFill>
                <a:round/>
                <a:headEnd/>
                <a:tailEnd/>
              </a:ln>
            </p:spPr>
            <p:txBody>
              <a:bodyPr/>
              <a:lstStyle/>
              <a:p>
                <a:endParaRPr lang="en-US"/>
              </a:p>
            </p:txBody>
          </p:sp>
        </p:grpSp>
        <p:sp>
          <p:nvSpPr>
            <p:cNvPr id="99397" name="Line 114"/>
            <p:cNvSpPr>
              <a:spLocks noChangeShapeType="1"/>
            </p:cNvSpPr>
            <p:nvPr/>
          </p:nvSpPr>
          <p:spPr bwMode="auto">
            <a:xfrm flipV="1">
              <a:off x="2661" y="1377"/>
              <a:ext cx="27" cy="17"/>
            </a:xfrm>
            <a:prstGeom prst="line">
              <a:avLst/>
            </a:prstGeom>
            <a:noFill/>
            <a:ln w="9525">
              <a:solidFill>
                <a:schemeClr val="tx1"/>
              </a:solidFill>
              <a:round/>
              <a:headEnd/>
              <a:tailEnd/>
            </a:ln>
          </p:spPr>
          <p:txBody>
            <a:bodyPr/>
            <a:lstStyle/>
            <a:p>
              <a:endParaRPr lang="en-US"/>
            </a:p>
          </p:txBody>
        </p:sp>
        <p:sp>
          <p:nvSpPr>
            <p:cNvPr id="99398" name="Line 115"/>
            <p:cNvSpPr>
              <a:spLocks noChangeShapeType="1"/>
            </p:cNvSpPr>
            <p:nvPr/>
          </p:nvSpPr>
          <p:spPr bwMode="auto">
            <a:xfrm>
              <a:off x="2659" y="1505"/>
              <a:ext cx="27" cy="18"/>
            </a:xfrm>
            <a:prstGeom prst="line">
              <a:avLst/>
            </a:prstGeom>
            <a:noFill/>
            <a:ln w="9525">
              <a:solidFill>
                <a:schemeClr val="tx1"/>
              </a:solidFill>
              <a:round/>
              <a:headEnd/>
              <a:tailEnd/>
            </a:ln>
          </p:spPr>
          <p:txBody>
            <a:bodyPr/>
            <a:lstStyle/>
            <a:p>
              <a:endParaRPr lang="en-US"/>
            </a:p>
          </p:txBody>
        </p:sp>
        <p:sp>
          <p:nvSpPr>
            <p:cNvPr id="99399" name="Line 116"/>
            <p:cNvSpPr>
              <a:spLocks noChangeShapeType="1"/>
            </p:cNvSpPr>
            <p:nvPr/>
          </p:nvSpPr>
          <p:spPr bwMode="auto">
            <a:xfrm flipV="1">
              <a:off x="2688" y="1344"/>
              <a:ext cx="0" cy="33"/>
            </a:xfrm>
            <a:prstGeom prst="line">
              <a:avLst/>
            </a:prstGeom>
            <a:noFill/>
            <a:ln w="9525">
              <a:solidFill>
                <a:schemeClr val="tx1"/>
              </a:solidFill>
              <a:round/>
              <a:headEnd/>
              <a:tailEnd/>
            </a:ln>
          </p:spPr>
          <p:txBody>
            <a:bodyPr/>
            <a:lstStyle/>
            <a:p>
              <a:endParaRPr lang="en-US"/>
            </a:p>
          </p:txBody>
        </p:sp>
        <p:sp>
          <p:nvSpPr>
            <p:cNvPr id="99400" name="Line 117"/>
            <p:cNvSpPr>
              <a:spLocks noChangeShapeType="1"/>
            </p:cNvSpPr>
            <p:nvPr/>
          </p:nvSpPr>
          <p:spPr bwMode="auto">
            <a:xfrm>
              <a:off x="2659" y="1342"/>
              <a:ext cx="56" cy="0"/>
            </a:xfrm>
            <a:prstGeom prst="line">
              <a:avLst/>
            </a:prstGeom>
            <a:noFill/>
            <a:ln w="9525">
              <a:solidFill>
                <a:schemeClr val="tx1"/>
              </a:solidFill>
              <a:round/>
              <a:headEnd/>
              <a:tailEnd/>
            </a:ln>
          </p:spPr>
          <p:txBody>
            <a:bodyPr/>
            <a:lstStyle/>
            <a:p>
              <a:endParaRPr lang="en-US"/>
            </a:p>
          </p:txBody>
        </p:sp>
        <p:sp>
          <p:nvSpPr>
            <p:cNvPr id="99401" name="Line 118"/>
            <p:cNvSpPr>
              <a:spLocks noChangeShapeType="1"/>
            </p:cNvSpPr>
            <p:nvPr/>
          </p:nvSpPr>
          <p:spPr bwMode="auto">
            <a:xfrm flipV="1">
              <a:off x="2686" y="1523"/>
              <a:ext cx="0" cy="33"/>
            </a:xfrm>
            <a:prstGeom prst="line">
              <a:avLst/>
            </a:prstGeom>
            <a:noFill/>
            <a:ln w="9525">
              <a:solidFill>
                <a:schemeClr val="tx1"/>
              </a:solidFill>
              <a:round/>
              <a:headEnd/>
              <a:tailEnd/>
            </a:ln>
          </p:spPr>
          <p:txBody>
            <a:bodyPr/>
            <a:lstStyle/>
            <a:p>
              <a:endParaRPr lang="en-US"/>
            </a:p>
          </p:txBody>
        </p:sp>
      </p:grpSp>
      <p:sp>
        <p:nvSpPr>
          <p:cNvPr id="99342" name="Rectangle 120"/>
          <p:cNvSpPr>
            <a:spLocks noChangeAspect="1" noChangeArrowheads="1"/>
          </p:cNvSpPr>
          <p:nvPr/>
        </p:nvSpPr>
        <p:spPr bwMode="auto">
          <a:xfrm>
            <a:off x="4459288" y="1311275"/>
            <a:ext cx="223837" cy="152400"/>
          </a:xfrm>
          <a:prstGeom prst="rect">
            <a:avLst/>
          </a:prstGeom>
          <a:noFill/>
          <a:ln w="9525">
            <a:noFill/>
            <a:miter lim="800000"/>
            <a:headEnd/>
            <a:tailEnd/>
          </a:ln>
        </p:spPr>
        <p:txBody>
          <a:bodyPr wrap="none" lIns="0" tIns="0" rIns="0" bIns="0">
            <a:spAutoFit/>
          </a:bodyPr>
          <a:lstStyle/>
          <a:p>
            <a:pPr defTabSz="812800"/>
            <a:r>
              <a:rPr lang="en-US" sz="1000">
                <a:solidFill>
                  <a:srgbClr val="000000"/>
                </a:solidFill>
              </a:rPr>
              <a:t>V</a:t>
            </a:r>
            <a:r>
              <a:rPr lang="en-US" sz="1000" baseline="-25000">
                <a:solidFill>
                  <a:srgbClr val="000000"/>
                </a:solidFill>
              </a:rPr>
              <a:t>DD</a:t>
            </a:r>
          </a:p>
        </p:txBody>
      </p:sp>
      <p:sp>
        <p:nvSpPr>
          <p:cNvPr id="99343" name="Rectangle 121"/>
          <p:cNvSpPr>
            <a:spLocks noChangeAspect="1" noChangeArrowheads="1"/>
          </p:cNvSpPr>
          <p:nvPr/>
        </p:nvSpPr>
        <p:spPr bwMode="auto">
          <a:xfrm>
            <a:off x="4689475" y="1668463"/>
            <a:ext cx="207963" cy="152400"/>
          </a:xfrm>
          <a:prstGeom prst="rect">
            <a:avLst/>
          </a:prstGeom>
          <a:noFill/>
          <a:ln w="9525">
            <a:noFill/>
            <a:miter lim="800000"/>
            <a:headEnd/>
            <a:tailEnd/>
          </a:ln>
        </p:spPr>
        <p:txBody>
          <a:bodyPr wrap="none" lIns="0" tIns="0" rIns="0" bIns="0">
            <a:spAutoFit/>
          </a:bodyPr>
          <a:lstStyle/>
          <a:p>
            <a:pPr defTabSz="812800"/>
            <a:r>
              <a:rPr lang="en-US" sz="1000">
                <a:solidFill>
                  <a:srgbClr val="000000"/>
                </a:solidFill>
              </a:rPr>
              <a:t>R</a:t>
            </a:r>
            <a:r>
              <a:rPr lang="en-US" sz="1000" baseline="-25000">
                <a:solidFill>
                  <a:srgbClr val="000000"/>
                </a:solidFill>
              </a:rPr>
              <a:t>PU</a:t>
            </a:r>
          </a:p>
        </p:txBody>
      </p:sp>
      <p:sp>
        <p:nvSpPr>
          <p:cNvPr id="99344" name="Line 122"/>
          <p:cNvSpPr>
            <a:spLocks noChangeShapeType="1"/>
          </p:cNvSpPr>
          <p:nvPr/>
        </p:nvSpPr>
        <p:spPr bwMode="auto">
          <a:xfrm>
            <a:off x="4608513" y="2084388"/>
            <a:ext cx="3175" cy="481012"/>
          </a:xfrm>
          <a:prstGeom prst="line">
            <a:avLst/>
          </a:prstGeom>
          <a:noFill/>
          <a:ln w="9525">
            <a:solidFill>
              <a:schemeClr val="tx1"/>
            </a:solidFill>
            <a:round/>
            <a:headEnd/>
            <a:tailEnd/>
          </a:ln>
        </p:spPr>
        <p:txBody>
          <a:bodyPr/>
          <a:lstStyle/>
          <a:p>
            <a:endParaRPr lang="en-US"/>
          </a:p>
        </p:txBody>
      </p:sp>
      <p:grpSp>
        <p:nvGrpSpPr>
          <p:cNvPr id="99345" name="Group 123"/>
          <p:cNvGrpSpPr>
            <a:grpSpLocks/>
          </p:cNvGrpSpPr>
          <p:nvPr/>
        </p:nvGrpSpPr>
        <p:grpSpPr bwMode="auto">
          <a:xfrm>
            <a:off x="4516438" y="2566988"/>
            <a:ext cx="249237" cy="506412"/>
            <a:chOff x="3284" y="3083"/>
            <a:chExt cx="185" cy="386"/>
          </a:xfrm>
        </p:grpSpPr>
        <p:sp>
          <p:nvSpPr>
            <p:cNvPr id="99383" name="Line 124"/>
            <p:cNvSpPr>
              <a:spLocks noChangeShapeType="1"/>
            </p:cNvSpPr>
            <p:nvPr/>
          </p:nvSpPr>
          <p:spPr bwMode="auto">
            <a:xfrm>
              <a:off x="3354" y="3083"/>
              <a:ext cx="79" cy="0"/>
            </a:xfrm>
            <a:prstGeom prst="line">
              <a:avLst/>
            </a:prstGeom>
            <a:noFill/>
            <a:ln w="9525">
              <a:solidFill>
                <a:schemeClr val="tx1"/>
              </a:solidFill>
              <a:round/>
              <a:headEnd/>
              <a:tailEnd/>
            </a:ln>
          </p:spPr>
          <p:txBody>
            <a:bodyPr/>
            <a:lstStyle/>
            <a:p>
              <a:endParaRPr lang="en-US"/>
            </a:p>
          </p:txBody>
        </p:sp>
        <p:sp>
          <p:nvSpPr>
            <p:cNvPr id="99384" name="Line 125"/>
            <p:cNvSpPr>
              <a:spLocks noChangeShapeType="1"/>
            </p:cNvSpPr>
            <p:nvPr/>
          </p:nvSpPr>
          <p:spPr bwMode="auto">
            <a:xfrm>
              <a:off x="3354" y="3259"/>
              <a:ext cx="79" cy="0"/>
            </a:xfrm>
            <a:prstGeom prst="line">
              <a:avLst/>
            </a:prstGeom>
            <a:noFill/>
            <a:ln w="9525">
              <a:solidFill>
                <a:schemeClr val="tx1"/>
              </a:solidFill>
              <a:round/>
              <a:headEnd/>
              <a:tailEnd/>
            </a:ln>
          </p:spPr>
          <p:txBody>
            <a:bodyPr/>
            <a:lstStyle/>
            <a:p>
              <a:endParaRPr lang="en-US"/>
            </a:p>
          </p:txBody>
        </p:sp>
        <p:sp>
          <p:nvSpPr>
            <p:cNvPr id="99385" name="Line 126"/>
            <p:cNvSpPr>
              <a:spLocks noChangeShapeType="1"/>
            </p:cNvSpPr>
            <p:nvPr/>
          </p:nvSpPr>
          <p:spPr bwMode="auto">
            <a:xfrm>
              <a:off x="3433" y="3083"/>
              <a:ext cx="0" cy="176"/>
            </a:xfrm>
            <a:prstGeom prst="line">
              <a:avLst/>
            </a:prstGeom>
            <a:noFill/>
            <a:ln w="9525">
              <a:solidFill>
                <a:schemeClr val="tx1"/>
              </a:solidFill>
              <a:round/>
              <a:headEnd/>
              <a:tailEnd/>
            </a:ln>
          </p:spPr>
          <p:txBody>
            <a:bodyPr/>
            <a:lstStyle/>
            <a:p>
              <a:endParaRPr lang="en-US"/>
            </a:p>
          </p:txBody>
        </p:sp>
        <p:sp>
          <p:nvSpPr>
            <p:cNvPr id="99386" name="Line 127"/>
            <p:cNvSpPr>
              <a:spLocks noChangeShapeType="1"/>
            </p:cNvSpPr>
            <p:nvPr/>
          </p:nvSpPr>
          <p:spPr bwMode="auto">
            <a:xfrm>
              <a:off x="3469" y="3083"/>
              <a:ext cx="0" cy="176"/>
            </a:xfrm>
            <a:prstGeom prst="line">
              <a:avLst/>
            </a:prstGeom>
            <a:noFill/>
            <a:ln w="9525">
              <a:solidFill>
                <a:schemeClr val="tx1"/>
              </a:solidFill>
              <a:round/>
              <a:headEnd/>
              <a:tailEnd/>
            </a:ln>
          </p:spPr>
          <p:txBody>
            <a:bodyPr/>
            <a:lstStyle/>
            <a:p>
              <a:endParaRPr lang="en-US"/>
            </a:p>
          </p:txBody>
        </p:sp>
        <p:sp>
          <p:nvSpPr>
            <p:cNvPr id="99387" name="Line 128"/>
            <p:cNvSpPr>
              <a:spLocks noChangeShapeType="1"/>
            </p:cNvSpPr>
            <p:nvPr/>
          </p:nvSpPr>
          <p:spPr bwMode="auto">
            <a:xfrm>
              <a:off x="3352" y="3259"/>
              <a:ext cx="0" cy="160"/>
            </a:xfrm>
            <a:prstGeom prst="line">
              <a:avLst/>
            </a:prstGeom>
            <a:noFill/>
            <a:ln w="9525">
              <a:solidFill>
                <a:schemeClr val="tx1"/>
              </a:solidFill>
              <a:round/>
              <a:headEnd/>
              <a:tailEnd/>
            </a:ln>
          </p:spPr>
          <p:txBody>
            <a:bodyPr/>
            <a:lstStyle/>
            <a:p>
              <a:endParaRPr lang="en-US"/>
            </a:p>
          </p:txBody>
        </p:sp>
        <p:grpSp>
          <p:nvGrpSpPr>
            <p:cNvPr id="99388" name="Group 129"/>
            <p:cNvGrpSpPr>
              <a:grpSpLocks/>
            </p:cNvGrpSpPr>
            <p:nvPr/>
          </p:nvGrpSpPr>
          <p:grpSpPr bwMode="auto">
            <a:xfrm>
              <a:off x="3284" y="3421"/>
              <a:ext cx="131" cy="48"/>
              <a:chOff x="2766" y="3371"/>
              <a:chExt cx="131" cy="48"/>
            </a:xfrm>
          </p:grpSpPr>
          <p:sp>
            <p:nvSpPr>
              <p:cNvPr id="99389" name="Line 130"/>
              <p:cNvSpPr>
                <a:spLocks noChangeShapeType="1"/>
              </p:cNvSpPr>
              <p:nvPr/>
            </p:nvSpPr>
            <p:spPr bwMode="auto">
              <a:xfrm>
                <a:off x="2778" y="3371"/>
                <a:ext cx="119" cy="0"/>
              </a:xfrm>
              <a:prstGeom prst="line">
                <a:avLst/>
              </a:prstGeom>
              <a:noFill/>
              <a:ln w="9525">
                <a:solidFill>
                  <a:schemeClr val="tx1"/>
                </a:solidFill>
                <a:round/>
                <a:headEnd/>
                <a:tailEnd/>
              </a:ln>
            </p:spPr>
            <p:txBody>
              <a:bodyPr/>
              <a:lstStyle/>
              <a:p>
                <a:endParaRPr lang="en-US"/>
              </a:p>
            </p:txBody>
          </p:sp>
          <p:sp>
            <p:nvSpPr>
              <p:cNvPr id="99390" name="Line 131"/>
              <p:cNvSpPr>
                <a:spLocks noChangeShapeType="1"/>
              </p:cNvSpPr>
              <p:nvPr/>
            </p:nvSpPr>
            <p:spPr bwMode="auto">
              <a:xfrm flipH="1">
                <a:off x="2874" y="3371"/>
                <a:ext cx="23" cy="48"/>
              </a:xfrm>
              <a:prstGeom prst="line">
                <a:avLst/>
              </a:prstGeom>
              <a:noFill/>
              <a:ln w="9525">
                <a:solidFill>
                  <a:schemeClr val="tx1"/>
                </a:solidFill>
                <a:round/>
                <a:headEnd/>
                <a:tailEnd/>
              </a:ln>
            </p:spPr>
            <p:txBody>
              <a:bodyPr/>
              <a:lstStyle/>
              <a:p>
                <a:endParaRPr lang="en-US"/>
              </a:p>
            </p:txBody>
          </p:sp>
          <p:sp>
            <p:nvSpPr>
              <p:cNvPr id="99391" name="Line 132"/>
              <p:cNvSpPr>
                <a:spLocks noChangeShapeType="1"/>
              </p:cNvSpPr>
              <p:nvPr/>
            </p:nvSpPr>
            <p:spPr bwMode="auto">
              <a:xfrm flipH="1">
                <a:off x="2838" y="3371"/>
                <a:ext cx="23" cy="48"/>
              </a:xfrm>
              <a:prstGeom prst="line">
                <a:avLst/>
              </a:prstGeom>
              <a:noFill/>
              <a:ln w="9525">
                <a:solidFill>
                  <a:schemeClr val="tx1"/>
                </a:solidFill>
                <a:round/>
                <a:headEnd/>
                <a:tailEnd/>
              </a:ln>
            </p:spPr>
            <p:txBody>
              <a:bodyPr/>
              <a:lstStyle/>
              <a:p>
                <a:endParaRPr lang="en-US"/>
              </a:p>
            </p:txBody>
          </p:sp>
          <p:sp>
            <p:nvSpPr>
              <p:cNvPr id="99392" name="Line 133"/>
              <p:cNvSpPr>
                <a:spLocks noChangeShapeType="1"/>
              </p:cNvSpPr>
              <p:nvPr/>
            </p:nvSpPr>
            <p:spPr bwMode="auto">
              <a:xfrm flipH="1">
                <a:off x="2802" y="3371"/>
                <a:ext cx="23" cy="48"/>
              </a:xfrm>
              <a:prstGeom prst="line">
                <a:avLst/>
              </a:prstGeom>
              <a:noFill/>
              <a:ln w="9525">
                <a:solidFill>
                  <a:schemeClr val="tx1"/>
                </a:solidFill>
                <a:round/>
                <a:headEnd/>
                <a:tailEnd/>
              </a:ln>
            </p:spPr>
            <p:txBody>
              <a:bodyPr/>
              <a:lstStyle/>
              <a:p>
                <a:endParaRPr lang="en-US"/>
              </a:p>
            </p:txBody>
          </p:sp>
          <p:sp>
            <p:nvSpPr>
              <p:cNvPr id="99393" name="Line 134"/>
              <p:cNvSpPr>
                <a:spLocks noChangeShapeType="1"/>
              </p:cNvSpPr>
              <p:nvPr/>
            </p:nvSpPr>
            <p:spPr bwMode="auto">
              <a:xfrm flipH="1">
                <a:off x="2766" y="3371"/>
                <a:ext cx="23" cy="48"/>
              </a:xfrm>
              <a:prstGeom prst="line">
                <a:avLst/>
              </a:prstGeom>
              <a:noFill/>
              <a:ln w="9525">
                <a:solidFill>
                  <a:schemeClr val="tx1"/>
                </a:solidFill>
                <a:round/>
                <a:headEnd/>
                <a:tailEnd/>
              </a:ln>
            </p:spPr>
            <p:txBody>
              <a:bodyPr/>
              <a:lstStyle/>
              <a:p>
                <a:endParaRPr lang="en-US"/>
              </a:p>
            </p:txBody>
          </p:sp>
        </p:grpSp>
      </p:grpSp>
      <p:sp>
        <p:nvSpPr>
          <p:cNvPr id="56339" name="Rectangle 136"/>
          <p:cNvSpPr>
            <a:spLocks noChangeArrowheads="1"/>
          </p:cNvSpPr>
          <p:nvPr/>
        </p:nvSpPr>
        <p:spPr bwMode="auto">
          <a:xfrm>
            <a:off x="5372191" y="2440287"/>
            <a:ext cx="738453" cy="478921"/>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15997" tIns="9597" rIns="15997" bIns="9597" anchor="ctr"/>
          <a:lstStyle/>
          <a:p>
            <a:pPr algn="ctr" defTabSz="812800">
              <a:defRPr/>
            </a:pPr>
            <a:r>
              <a:rPr lang="en-US" sz="800" dirty="0">
                <a:solidFill>
                  <a:srgbClr val="FFFFFF"/>
                </a:solidFill>
              </a:rPr>
              <a:t>PULSE</a:t>
            </a:r>
          </a:p>
          <a:p>
            <a:pPr algn="ctr" defTabSz="812800">
              <a:defRPr/>
            </a:pPr>
            <a:r>
              <a:rPr lang="en-US" sz="800" dirty="0">
                <a:solidFill>
                  <a:srgbClr val="FFFFFF"/>
                </a:solidFill>
              </a:rPr>
              <a:t>GENERATOR</a:t>
            </a:r>
          </a:p>
          <a:p>
            <a:pPr algn="ctr" defTabSz="812800">
              <a:defRPr/>
            </a:pPr>
            <a:r>
              <a:rPr lang="en-US" sz="800" dirty="0">
                <a:solidFill>
                  <a:srgbClr val="FFFFFF"/>
                </a:solidFill>
              </a:rPr>
              <a:t>(min 20µs)</a:t>
            </a:r>
          </a:p>
        </p:txBody>
      </p:sp>
      <p:sp>
        <p:nvSpPr>
          <p:cNvPr id="99349" name="Line 137"/>
          <p:cNvSpPr>
            <a:spLocks noChangeShapeType="1"/>
          </p:cNvSpPr>
          <p:nvPr/>
        </p:nvSpPr>
        <p:spPr bwMode="auto">
          <a:xfrm>
            <a:off x="4768850" y="2681288"/>
            <a:ext cx="603250" cy="0"/>
          </a:xfrm>
          <a:prstGeom prst="line">
            <a:avLst/>
          </a:prstGeom>
          <a:noFill/>
          <a:ln w="9525">
            <a:solidFill>
              <a:schemeClr val="tx1"/>
            </a:solidFill>
            <a:round/>
            <a:headEnd type="triangle" w="med" len="med"/>
            <a:tailEnd/>
          </a:ln>
        </p:spPr>
        <p:txBody>
          <a:bodyPr/>
          <a:lstStyle/>
          <a:p>
            <a:endParaRPr lang="en-US"/>
          </a:p>
        </p:txBody>
      </p:sp>
      <p:sp>
        <p:nvSpPr>
          <p:cNvPr id="99350" name="Line 138"/>
          <p:cNvSpPr>
            <a:spLocks noChangeShapeType="1"/>
          </p:cNvSpPr>
          <p:nvPr/>
        </p:nvSpPr>
        <p:spPr bwMode="auto">
          <a:xfrm>
            <a:off x="6832600" y="2273300"/>
            <a:ext cx="428625" cy="0"/>
          </a:xfrm>
          <a:prstGeom prst="line">
            <a:avLst/>
          </a:prstGeom>
          <a:noFill/>
          <a:ln w="9525">
            <a:solidFill>
              <a:schemeClr val="tx1"/>
            </a:solidFill>
            <a:round/>
            <a:headEnd/>
            <a:tailEnd/>
          </a:ln>
        </p:spPr>
        <p:txBody>
          <a:bodyPr/>
          <a:lstStyle/>
          <a:p>
            <a:endParaRPr lang="en-US"/>
          </a:p>
        </p:txBody>
      </p:sp>
      <p:sp>
        <p:nvSpPr>
          <p:cNvPr id="99351" name="Line 139"/>
          <p:cNvSpPr>
            <a:spLocks noChangeShapeType="1"/>
          </p:cNvSpPr>
          <p:nvPr/>
        </p:nvSpPr>
        <p:spPr bwMode="auto">
          <a:xfrm>
            <a:off x="6796088" y="2403475"/>
            <a:ext cx="463550" cy="0"/>
          </a:xfrm>
          <a:prstGeom prst="line">
            <a:avLst/>
          </a:prstGeom>
          <a:noFill/>
          <a:ln w="9525">
            <a:solidFill>
              <a:schemeClr val="tx1"/>
            </a:solidFill>
            <a:round/>
            <a:headEnd/>
            <a:tailEnd/>
          </a:ln>
        </p:spPr>
        <p:txBody>
          <a:bodyPr/>
          <a:lstStyle/>
          <a:p>
            <a:endParaRPr lang="en-US"/>
          </a:p>
        </p:txBody>
      </p:sp>
      <p:sp>
        <p:nvSpPr>
          <p:cNvPr id="99352" name="Line 140"/>
          <p:cNvSpPr>
            <a:spLocks noChangeShapeType="1"/>
          </p:cNvSpPr>
          <p:nvPr/>
        </p:nvSpPr>
        <p:spPr bwMode="auto">
          <a:xfrm>
            <a:off x="6788150" y="2536825"/>
            <a:ext cx="479425" cy="0"/>
          </a:xfrm>
          <a:prstGeom prst="line">
            <a:avLst/>
          </a:prstGeom>
          <a:noFill/>
          <a:ln w="9525">
            <a:solidFill>
              <a:schemeClr val="tx1"/>
            </a:solidFill>
            <a:round/>
            <a:headEnd/>
            <a:tailEnd/>
          </a:ln>
        </p:spPr>
        <p:txBody>
          <a:bodyPr/>
          <a:lstStyle/>
          <a:p>
            <a:endParaRPr lang="en-US"/>
          </a:p>
        </p:txBody>
      </p:sp>
      <p:sp>
        <p:nvSpPr>
          <p:cNvPr id="99353" name="Line 141"/>
          <p:cNvSpPr>
            <a:spLocks noChangeShapeType="1"/>
          </p:cNvSpPr>
          <p:nvPr/>
        </p:nvSpPr>
        <p:spPr bwMode="auto">
          <a:xfrm flipV="1">
            <a:off x="5983288" y="2087563"/>
            <a:ext cx="2103437" cy="0"/>
          </a:xfrm>
          <a:prstGeom prst="line">
            <a:avLst/>
          </a:prstGeom>
          <a:noFill/>
          <a:ln w="9525">
            <a:solidFill>
              <a:schemeClr val="tx1"/>
            </a:solidFill>
            <a:round/>
            <a:headEnd/>
            <a:tailEnd type="triangle" w="med" len="med"/>
          </a:ln>
        </p:spPr>
        <p:txBody>
          <a:bodyPr/>
          <a:lstStyle/>
          <a:p>
            <a:endParaRPr lang="en-US"/>
          </a:p>
        </p:txBody>
      </p:sp>
      <p:sp>
        <p:nvSpPr>
          <p:cNvPr id="99354" name="Text Box 142"/>
          <p:cNvSpPr txBox="1">
            <a:spLocks noChangeArrowheads="1"/>
          </p:cNvSpPr>
          <p:nvPr/>
        </p:nvSpPr>
        <p:spPr bwMode="auto">
          <a:xfrm>
            <a:off x="8075613" y="2016125"/>
            <a:ext cx="1068387" cy="155575"/>
          </a:xfrm>
          <a:prstGeom prst="rect">
            <a:avLst/>
          </a:prstGeom>
          <a:noFill/>
          <a:ln w="9525">
            <a:noFill/>
            <a:miter lim="800000"/>
            <a:headEnd/>
            <a:tailEnd/>
          </a:ln>
        </p:spPr>
        <p:txBody>
          <a:bodyPr lIns="81266" tIns="40634" rIns="81266" bIns="40634" anchor="ctr">
            <a:spAutoFit/>
          </a:bodyPr>
          <a:lstStyle/>
          <a:p>
            <a:pPr defTabSz="812800">
              <a:lnSpc>
                <a:spcPct val="60000"/>
              </a:lnSpc>
              <a:spcBef>
                <a:spcPct val="50000"/>
              </a:spcBef>
            </a:pPr>
            <a:r>
              <a:rPr lang="en-US" sz="800">
                <a:solidFill>
                  <a:srgbClr val="000000"/>
                </a:solidFill>
              </a:rPr>
              <a:t>SYSTEM RESET</a:t>
            </a:r>
          </a:p>
        </p:txBody>
      </p:sp>
      <p:sp>
        <p:nvSpPr>
          <p:cNvPr id="99355" name="Text Box 143"/>
          <p:cNvSpPr txBox="1">
            <a:spLocks noChangeArrowheads="1"/>
          </p:cNvSpPr>
          <p:nvPr/>
        </p:nvSpPr>
        <p:spPr bwMode="auto">
          <a:xfrm>
            <a:off x="3779838" y="2116138"/>
            <a:ext cx="330200" cy="188912"/>
          </a:xfrm>
          <a:prstGeom prst="rect">
            <a:avLst/>
          </a:prstGeom>
          <a:noFill/>
          <a:ln w="9525">
            <a:noFill/>
            <a:miter lim="800000"/>
            <a:headEnd/>
            <a:tailEnd/>
          </a:ln>
        </p:spPr>
        <p:txBody>
          <a:bodyPr lIns="81266" tIns="40634" rIns="0" bIns="40634">
            <a:spAutoFit/>
          </a:bodyPr>
          <a:lstStyle/>
          <a:p>
            <a:pPr algn="ctr" defTabSz="812800">
              <a:spcBef>
                <a:spcPct val="50000"/>
              </a:spcBef>
            </a:pPr>
            <a:r>
              <a:rPr lang="en-US" sz="700">
                <a:solidFill>
                  <a:srgbClr val="000000"/>
                </a:solidFill>
              </a:rPr>
              <a:t>NRST</a:t>
            </a:r>
          </a:p>
        </p:txBody>
      </p:sp>
      <p:sp>
        <p:nvSpPr>
          <p:cNvPr id="99356" name="Line 144"/>
          <p:cNvSpPr>
            <a:spLocks noChangeShapeType="1"/>
          </p:cNvSpPr>
          <p:nvPr/>
        </p:nvSpPr>
        <p:spPr bwMode="auto">
          <a:xfrm>
            <a:off x="3795713" y="2093913"/>
            <a:ext cx="366712" cy="0"/>
          </a:xfrm>
          <a:prstGeom prst="line">
            <a:avLst/>
          </a:prstGeom>
          <a:noFill/>
          <a:ln w="9525">
            <a:solidFill>
              <a:schemeClr val="tx1"/>
            </a:solidFill>
            <a:round/>
            <a:headEnd type="triangle" w="med" len="med"/>
            <a:tailEnd type="triangle" w="med" len="med"/>
          </a:ln>
        </p:spPr>
        <p:txBody>
          <a:bodyPr/>
          <a:lstStyle/>
          <a:p>
            <a:endParaRPr lang="en-US"/>
          </a:p>
        </p:txBody>
      </p:sp>
      <p:sp>
        <p:nvSpPr>
          <p:cNvPr id="99357" name="Line 145"/>
          <p:cNvSpPr>
            <a:spLocks noChangeShapeType="1"/>
          </p:cNvSpPr>
          <p:nvPr/>
        </p:nvSpPr>
        <p:spPr bwMode="auto">
          <a:xfrm>
            <a:off x="5348288" y="2081213"/>
            <a:ext cx="365125" cy="0"/>
          </a:xfrm>
          <a:prstGeom prst="line">
            <a:avLst/>
          </a:prstGeom>
          <a:noFill/>
          <a:ln w="9525">
            <a:solidFill>
              <a:schemeClr val="tx1"/>
            </a:solidFill>
            <a:round/>
            <a:headEnd/>
            <a:tailEnd/>
          </a:ln>
        </p:spPr>
        <p:txBody>
          <a:bodyPr/>
          <a:lstStyle/>
          <a:p>
            <a:endParaRPr lang="en-US"/>
          </a:p>
        </p:txBody>
      </p:sp>
      <p:sp>
        <p:nvSpPr>
          <p:cNvPr id="99358" name="Text Box 146"/>
          <p:cNvSpPr txBox="1">
            <a:spLocks noChangeArrowheads="1"/>
          </p:cNvSpPr>
          <p:nvPr/>
        </p:nvSpPr>
        <p:spPr bwMode="auto">
          <a:xfrm>
            <a:off x="7212013" y="2190750"/>
            <a:ext cx="804862" cy="122238"/>
          </a:xfrm>
          <a:prstGeom prst="rect">
            <a:avLst/>
          </a:prstGeom>
          <a:noFill/>
          <a:ln w="9525">
            <a:noFill/>
            <a:miter lim="800000"/>
            <a:headEnd/>
            <a:tailEnd/>
          </a:ln>
        </p:spPr>
        <p:txBody>
          <a:bodyPr lIns="81266" tIns="0" rIns="0" bIns="0" anchor="ctr">
            <a:spAutoFit/>
          </a:bodyPr>
          <a:lstStyle/>
          <a:p>
            <a:pPr defTabSz="812800">
              <a:spcBef>
                <a:spcPct val="50000"/>
              </a:spcBef>
            </a:pPr>
            <a:r>
              <a:rPr lang="en-US" sz="800">
                <a:solidFill>
                  <a:srgbClr val="000000"/>
                </a:solidFill>
              </a:rPr>
              <a:t>WWDG RESET</a:t>
            </a:r>
          </a:p>
        </p:txBody>
      </p:sp>
      <p:sp>
        <p:nvSpPr>
          <p:cNvPr id="99359" name="Text Box 147"/>
          <p:cNvSpPr txBox="1">
            <a:spLocks noChangeArrowheads="1"/>
          </p:cNvSpPr>
          <p:nvPr/>
        </p:nvSpPr>
        <p:spPr bwMode="auto">
          <a:xfrm>
            <a:off x="7212013" y="2335213"/>
            <a:ext cx="1177925" cy="122237"/>
          </a:xfrm>
          <a:prstGeom prst="rect">
            <a:avLst/>
          </a:prstGeom>
          <a:noFill/>
          <a:ln w="9525">
            <a:noFill/>
            <a:miter lim="800000"/>
            <a:headEnd/>
            <a:tailEnd/>
          </a:ln>
        </p:spPr>
        <p:txBody>
          <a:bodyPr lIns="81266" tIns="0" rIns="0" bIns="0" anchor="ctr">
            <a:spAutoFit/>
          </a:bodyPr>
          <a:lstStyle/>
          <a:p>
            <a:pPr defTabSz="812800">
              <a:spcBef>
                <a:spcPct val="50000"/>
              </a:spcBef>
            </a:pPr>
            <a:r>
              <a:rPr lang="en-US" sz="800">
                <a:solidFill>
                  <a:srgbClr val="000000"/>
                </a:solidFill>
              </a:rPr>
              <a:t>IWWDG RESET</a:t>
            </a:r>
          </a:p>
        </p:txBody>
      </p:sp>
      <p:sp>
        <p:nvSpPr>
          <p:cNvPr id="99360" name="Text Box 148"/>
          <p:cNvSpPr txBox="1">
            <a:spLocks noChangeArrowheads="1"/>
          </p:cNvSpPr>
          <p:nvPr/>
        </p:nvSpPr>
        <p:spPr bwMode="auto">
          <a:xfrm>
            <a:off x="7212013" y="2473325"/>
            <a:ext cx="1308100" cy="122238"/>
          </a:xfrm>
          <a:prstGeom prst="rect">
            <a:avLst/>
          </a:prstGeom>
          <a:noFill/>
          <a:ln w="9525">
            <a:noFill/>
            <a:miter lim="800000"/>
            <a:headEnd/>
            <a:tailEnd/>
          </a:ln>
        </p:spPr>
        <p:txBody>
          <a:bodyPr lIns="81266" tIns="0" rIns="0" bIns="0" anchor="ctr">
            <a:spAutoFit/>
          </a:bodyPr>
          <a:lstStyle/>
          <a:p>
            <a:pPr defTabSz="812800">
              <a:spcBef>
                <a:spcPct val="50000"/>
              </a:spcBef>
            </a:pPr>
            <a:r>
              <a:rPr lang="en-US" sz="800">
                <a:solidFill>
                  <a:srgbClr val="000000"/>
                </a:solidFill>
              </a:rPr>
              <a:t>Software RESET</a:t>
            </a:r>
          </a:p>
        </p:txBody>
      </p:sp>
      <p:sp>
        <p:nvSpPr>
          <p:cNvPr id="99361" name="Text Box 149"/>
          <p:cNvSpPr txBox="1">
            <a:spLocks noChangeArrowheads="1"/>
          </p:cNvSpPr>
          <p:nvPr/>
        </p:nvSpPr>
        <p:spPr bwMode="auto">
          <a:xfrm>
            <a:off x="7234238" y="2922588"/>
            <a:ext cx="1155700" cy="122237"/>
          </a:xfrm>
          <a:prstGeom prst="rect">
            <a:avLst/>
          </a:prstGeom>
          <a:noFill/>
          <a:ln w="9525">
            <a:noFill/>
            <a:miter lim="800000"/>
            <a:headEnd/>
            <a:tailEnd/>
          </a:ln>
        </p:spPr>
        <p:txBody>
          <a:bodyPr lIns="81266" tIns="0" rIns="0" bIns="0" anchor="ctr">
            <a:spAutoFit/>
          </a:bodyPr>
          <a:lstStyle/>
          <a:p>
            <a:pPr defTabSz="812800">
              <a:spcBef>
                <a:spcPct val="50000"/>
              </a:spcBef>
            </a:pPr>
            <a:r>
              <a:rPr lang="en-US" sz="800">
                <a:solidFill>
                  <a:srgbClr val="000000"/>
                </a:solidFill>
              </a:rPr>
              <a:t>Power RESET</a:t>
            </a:r>
          </a:p>
        </p:txBody>
      </p:sp>
      <p:sp>
        <p:nvSpPr>
          <p:cNvPr id="99362" name="Text Box 150"/>
          <p:cNvSpPr txBox="1">
            <a:spLocks noChangeArrowheads="1"/>
          </p:cNvSpPr>
          <p:nvPr/>
        </p:nvSpPr>
        <p:spPr bwMode="auto">
          <a:xfrm>
            <a:off x="7231063" y="2632075"/>
            <a:ext cx="1733550" cy="98425"/>
          </a:xfrm>
          <a:prstGeom prst="rect">
            <a:avLst/>
          </a:prstGeom>
          <a:noFill/>
          <a:ln w="9525">
            <a:noFill/>
            <a:miter lim="800000"/>
            <a:headEnd/>
            <a:tailEnd/>
          </a:ln>
        </p:spPr>
        <p:txBody>
          <a:bodyPr lIns="81266" tIns="0" rIns="0" bIns="0" anchor="ctr">
            <a:spAutoFit/>
          </a:bodyPr>
          <a:lstStyle/>
          <a:p>
            <a:pPr defTabSz="812800">
              <a:lnSpc>
                <a:spcPct val="80000"/>
              </a:lnSpc>
              <a:spcBef>
                <a:spcPct val="30000"/>
              </a:spcBef>
            </a:pPr>
            <a:r>
              <a:rPr lang="en-US" sz="800">
                <a:solidFill>
                  <a:srgbClr val="000000"/>
                </a:solidFill>
              </a:rPr>
              <a:t>Low power management RESET</a:t>
            </a:r>
          </a:p>
        </p:txBody>
      </p:sp>
      <p:sp>
        <p:nvSpPr>
          <p:cNvPr id="99363" name="Line 151"/>
          <p:cNvSpPr>
            <a:spLocks noChangeShapeType="1"/>
          </p:cNvSpPr>
          <p:nvPr/>
        </p:nvSpPr>
        <p:spPr bwMode="auto">
          <a:xfrm>
            <a:off x="6783388" y="2820988"/>
            <a:ext cx="511175" cy="0"/>
          </a:xfrm>
          <a:prstGeom prst="line">
            <a:avLst/>
          </a:prstGeom>
          <a:noFill/>
          <a:ln w="9525">
            <a:solidFill>
              <a:schemeClr val="tx1"/>
            </a:solidFill>
            <a:round/>
            <a:headEnd/>
            <a:tailEnd/>
          </a:ln>
        </p:spPr>
        <p:txBody>
          <a:bodyPr/>
          <a:lstStyle/>
          <a:p>
            <a:endParaRPr lang="en-US"/>
          </a:p>
        </p:txBody>
      </p:sp>
      <p:sp>
        <p:nvSpPr>
          <p:cNvPr id="99364" name="Line 152"/>
          <p:cNvSpPr>
            <a:spLocks noChangeShapeType="1"/>
          </p:cNvSpPr>
          <p:nvPr/>
        </p:nvSpPr>
        <p:spPr bwMode="auto">
          <a:xfrm>
            <a:off x="6748463" y="2684463"/>
            <a:ext cx="522287" cy="0"/>
          </a:xfrm>
          <a:prstGeom prst="line">
            <a:avLst/>
          </a:prstGeom>
          <a:noFill/>
          <a:ln w="9525">
            <a:solidFill>
              <a:schemeClr val="tx1"/>
            </a:solidFill>
            <a:round/>
            <a:headEnd/>
            <a:tailEnd/>
          </a:ln>
        </p:spPr>
        <p:txBody>
          <a:bodyPr/>
          <a:lstStyle/>
          <a:p>
            <a:endParaRPr lang="en-US"/>
          </a:p>
        </p:txBody>
      </p:sp>
      <p:sp>
        <p:nvSpPr>
          <p:cNvPr id="99365" name="Line 153"/>
          <p:cNvSpPr>
            <a:spLocks noChangeShapeType="1"/>
          </p:cNvSpPr>
          <p:nvPr/>
        </p:nvSpPr>
        <p:spPr bwMode="auto">
          <a:xfrm flipH="1">
            <a:off x="6110288" y="2682875"/>
            <a:ext cx="388937" cy="0"/>
          </a:xfrm>
          <a:prstGeom prst="line">
            <a:avLst/>
          </a:prstGeom>
          <a:noFill/>
          <a:ln w="9525">
            <a:solidFill>
              <a:schemeClr val="tx1"/>
            </a:solidFill>
            <a:miter lim="800000"/>
            <a:headEnd/>
            <a:tailEnd/>
          </a:ln>
        </p:spPr>
        <p:txBody>
          <a:bodyPr wrap="none"/>
          <a:lstStyle/>
          <a:p>
            <a:endParaRPr lang="en-US"/>
          </a:p>
        </p:txBody>
      </p:sp>
      <p:sp>
        <p:nvSpPr>
          <p:cNvPr id="99366" name="Text Box 154"/>
          <p:cNvSpPr txBox="1">
            <a:spLocks noChangeArrowheads="1"/>
          </p:cNvSpPr>
          <p:nvPr/>
        </p:nvSpPr>
        <p:spPr bwMode="auto">
          <a:xfrm>
            <a:off x="3694113" y="1754188"/>
            <a:ext cx="573087" cy="295275"/>
          </a:xfrm>
          <a:prstGeom prst="rect">
            <a:avLst/>
          </a:prstGeom>
          <a:noFill/>
          <a:ln w="9525">
            <a:noFill/>
            <a:miter lim="800000"/>
            <a:headEnd/>
            <a:tailEnd/>
          </a:ln>
        </p:spPr>
        <p:txBody>
          <a:bodyPr lIns="81266" tIns="40634" rIns="81266" bIns="40634">
            <a:spAutoFit/>
          </a:bodyPr>
          <a:lstStyle/>
          <a:p>
            <a:pPr algn="ctr" defTabSz="812800">
              <a:spcBef>
                <a:spcPct val="50000"/>
              </a:spcBef>
            </a:pPr>
            <a:r>
              <a:rPr lang="en-US" sz="700">
                <a:solidFill>
                  <a:srgbClr val="000000"/>
                </a:solidFill>
              </a:rPr>
              <a:t>External RESET</a:t>
            </a:r>
          </a:p>
        </p:txBody>
      </p:sp>
      <p:cxnSp>
        <p:nvCxnSpPr>
          <p:cNvPr id="99367" name="Shape 192"/>
          <p:cNvCxnSpPr>
            <a:cxnSpLocks noChangeShapeType="1"/>
            <a:endCxn id="99371" idx="1"/>
          </p:cNvCxnSpPr>
          <p:nvPr/>
        </p:nvCxnSpPr>
        <p:spPr bwMode="auto">
          <a:xfrm>
            <a:off x="8256588" y="3041650"/>
            <a:ext cx="249237" cy="236538"/>
          </a:xfrm>
          <a:prstGeom prst="bentConnector3">
            <a:avLst>
              <a:gd name="adj1" fmla="val 49681"/>
            </a:avLst>
          </a:prstGeom>
          <a:noFill/>
          <a:ln w="9525" algn="ctr">
            <a:solidFill>
              <a:schemeClr val="tx1"/>
            </a:solidFill>
            <a:round/>
            <a:headEnd/>
            <a:tailEnd/>
          </a:ln>
        </p:spPr>
      </p:cxnSp>
      <p:sp>
        <p:nvSpPr>
          <p:cNvPr id="99368" name="Text Box 150"/>
          <p:cNvSpPr txBox="1">
            <a:spLocks noChangeArrowheads="1"/>
          </p:cNvSpPr>
          <p:nvPr/>
        </p:nvSpPr>
        <p:spPr bwMode="auto">
          <a:xfrm>
            <a:off x="8482013" y="2911475"/>
            <a:ext cx="469900" cy="196850"/>
          </a:xfrm>
          <a:prstGeom prst="rect">
            <a:avLst/>
          </a:prstGeom>
          <a:noFill/>
          <a:ln w="9525">
            <a:noFill/>
            <a:miter lim="800000"/>
            <a:headEnd/>
            <a:tailEnd/>
          </a:ln>
        </p:spPr>
        <p:txBody>
          <a:bodyPr lIns="81266" tIns="0" rIns="0" bIns="0" anchor="ctr">
            <a:spAutoFit/>
          </a:bodyPr>
          <a:lstStyle/>
          <a:p>
            <a:pPr defTabSz="812800">
              <a:lnSpc>
                <a:spcPct val="80000"/>
              </a:lnSpc>
              <a:spcBef>
                <a:spcPct val="30000"/>
              </a:spcBef>
            </a:pPr>
            <a:r>
              <a:rPr lang="en-US" sz="800">
                <a:solidFill>
                  <a:srgbClr val="000000"/>
                </a:solidFill>
                <a:latin typeface="Arial" charset="0"/>
              </a:rPr>
              <a:t>Standby exit</a:t>
            </a:r>
          </a:p>
        </p:txBody>
      </p:sp>
      <p:sp>
        <p:nvSpPr>
          <p:cNvPr id="99369" name="Line 152"/>
          <p:cNvSpPr>
            <a:spLocks noChangeShapeType="1"/>
          </p:cNvSpPr>
          <p:nvPr/>
        </p:nvSpPr>
        <p:spPr bwMode="auto">
          <a:xfrm>
            <a:off x="8037513" y="2995613"/>
            <a:ext cx="152400" cy="0"/>
          </a:xfrm>
          <a:prstGeom prst="line">
            <a:avLst/>
          </a:prstGeom>
          <a:noFill/>
          <a:ln w="9525">
            <a:solidFill>
              <a:schemeClr val="tx1"/>
            </a:solidFill>
            <a:round/>
            <a:headEnd/>
            <a:tailEnd/>
          </a:ln>
        </p:spPr>
        <p:txBody>
          <a:bodyPr/>
          <a:lstStyle/>
          <a:p>
            <a:endParaRPr lang="en-US"/>
          </a:p>
        </p:txBody>
      </p:sp>
      <p:cxnSp>
        <p:nvCxnSpPr>
          <p:cNvPr id="99370" name="Straight Connector 207"/>
          <p:cNvCxnSpPr>
            <a:cxnSpLocks noChangeShapeType="1"/>
          </p:cNvCxnSpPr>
          <p:nvPr/>
        </p:nvCxnSpPr>
        <p:spPr bwMode="auto">
          <a:xfrm>
            <a:off x="8248650" y="2957513"/>
            <a:ext cx="247650" cy="0"/>
          </a:xfrm>
          <a:prstGeom prst="line">
            <a:avLst/>
          </a:prstGeom>
          <a:noFill/>
          <a:ln w="9525" algn="ctr">
            <a:solidFill>
              <a:schemeClr val="tx1"/>
            </a:solidFill>
            <a:round/>
            <a:headEnd/>
            <a:tailEnd/>
          </a:ln>
        </p:spPr>
      </p:cxnSp>
      <p:sp>
        <p:nvSpPr>
          <p:cNvPr id="99371" name="Text Box 150"/>
          <p:cNvSpPr txBox="1">
            <a:spLocks noChangeArrowheads="1"/>
          </p:cNvSpPr>
          <p:nvPr/>
        </p:nvSpPr>
        <p:spPr bwMode="auto">
          <a:xfrm>
            <a:off x="8505825" y="3228975"/>
            <a:ext cx="579438" cy="98425"/>
          </a:xfrm>
          <a:prstGeom prst="rect">
            <a:avLst/>
          </a:prstGeom>
          <a:noFill/>
          <a:ln w="9525">
            <a:noFill/>
            <a:miter lim="800000"/>
            <a:headEnd/>
            <a:tailEnd/>
          </a:ln>
        </p:spPr>
        <p:txBody>
          <a:bodyPr lIns="81266" tIns="0" rIns="0" bIns="0" anchor="ctr">
            <a:spAutoFit/>
          </a:bodyPr>
          <a:lstStyle/>
          <a:p>
            <a:pPr defTabSz="812800">
              <a:lnSpc>
                <a:spcPct val="80000"/>
              </a:lnSpc>
              <a:spcBef>
                <a:spcPct val="30000"/>
              </a:spcBef>
            </a:pPr>
            <a:r>
              <a:rPr lang="en-US" sz="800">
                <a:solidFill>
                  <a:srgbClr val="000000"/>
                </a:solidFill>
                <a:latin typeface="Arial" charset="0"/>
              </a:rPr>
              <a:t>POR/PDR </a:t>
            </a:r>
          </a:p>
        </p:txBody>
      </p:sp>
      <p:sp>
        <p:nvSpPr>
          <p:cNvPr id="99372" name="Line 277"/>
          <p:cNvSpPr>
            <a:spLocks noChangeShapeType="1"/>
          </p:cNvSpPr>
          <p:nvPr/>
        </p:nvSpPr>
        <p:spPr bwMode="auto">
          <a:xfrm>
            <a:off x="4613275" y="2090738"/>
            <a:ext cx="488950" cy="0"/>
          </a:xfrm>
          <a:prstGeom prst="line">
            <a:avLst/>
          </a:prstGeom>
          <a:noFill/>
          <a:ln w="9525">
            <a:solidFill>
              <a:schemeClr val="tx1"/>
            </a:solidFill>
            <a:round/>
            <a:headEnd type="oval" w="sm" len="sm"/>
            <a:tailEnd/>
          </a:ln>
        </p:spPr>
        <p:txBody>
          <a:bodyPr/>
          <a:lstStyle/>
          <a:p>
            <a:endParaRPr lang="en-US"/>
          </a:p>
        </p:txBody>
      </p:sp>
      <p:sp>
        <p:nvSpPr>
          <p:cNvPr id="99373" name="Line 152"/>
          <p:cNvSpPr>
            <a:spLocks noChangeShapeType="1"/>
          </p:cNvSpPr>
          <p:nvPr/>
        </p:nvSpPr>
        <p:spPr bwMode="auto">
          <a:xfrm>
            <a:off x="6873875" y="2990850"/>
            <a:ext cx="417513" cy="0"/>
          </a:xfrm>
          <a:prstGeom prst="line">
            <a:avLst/>
          </a:prstGeom>
          <a:noFill/>
          <a:ln w="9525">
            <a:solidFill>
              <a:schemeClr val="tx1"/>
            </a:solidFill>
            <a:round/>
            <a:headEnd/>
            <a:tailEnd/>
          </a:ln>
        </p:spPr>
        <p:txBody>
          <a:bodyPr/>
          <a:lstStyle/>
          <a:p>
            <a:endParaRPr lang="en-US"/>
          </a:p>
        </p:txBody>
      </p:sp>
      <p:sp>
        <p:nvSpPr>
          <p:cNvPr id="99374" name="Text Box 150"/>
          <p:cNvSpPr txBox="1">
            <a:spLocks noChangeArrowheads="1"/>
          </p:cNvSpPr>
          <p:nvPr/>
        </p:nvSpPr>
        <p:spPr bwMode="auto">
          <a:xfrm>
            <a:off x="7231063" y="2784475"/>
            <a:ext cx="1708150" cy="98425"/>
          </a:xfrm>
          <a:prstGeom prst="rect">
            <a:avLst/>
          </a:prstGeom>
          <a:noFill/>
          <a:ln w="9525">
            <a:noFill/>
            <a:miter lim="800000"/>
            <a:headEnd/>
            <a:tailEnd/>
          </a:ln>
        </p:spPr>
        <p:txBody>
          <a:bodyPr lIns="81266" tIns="0" rIns="0" bIns="0" anchor="ctr">
            <a:spAutoFit/>
          </a:bodyPr>
          <a:lstStyle/>
          <a:p>
            <a:pPr defTabSz="812800">
              <a:lnSpc>
                <a:spcPct val="80000"/>
              </a:lnSpc>
              <a:spcBef>
                <a:spcPct val="30000"/>
              </a:spcBef>
            </a:pPr>
            <a:r>
              <a:rPr lang="en-US" sz="800">
                <a:solidFill>
                  <a:srgbClr val="000000"/>
                </a:solidFill>
              </a:rPr>
              <a:t>Option byte loader RESET</a:t>
            </a:r>
          </a:p>
        </p:txBody>
      </p:sp>
      <p:sp>
        <p:nvSpPr>
          <p:cNvPr id="159" name="AutoShape 135"/>
          <p:cNvSpPr>
            <a:spLocks noChangeArrowheads="1"/>
          </p:cNvSpPr>
          <p:nvPr/>
        </p:nvSpPr>
        <p:spPr bwMode="auto">
          <a:xfrm>
            <a:off x="8186760" y="2924569"/>
            <a:ext cx="76067" cy="152326"/>
          </a:xfrm>
          <a:prstGeom prst="moon">
            <a:avLst>
              <a:gd name="adj" fmla="val 74361"/>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defRPr/>
            </a:pPr>
            <a:endParaRPr lang="en-US">
              <a:solidFill>
                <a:srgbClr val="FFFFFF"/>
              </a:solidFill>
            </a:endParaRPr>
          </a:p>
        </p:txBody>
      </p:sp>
      <p:sp>
        <p:nvSpPr>
          <p:cNvPr id="56338" name="AutoShape 135"/>
          <p:cNvSpPr>
            <a:spLocks noChangeArrowheads="1"/>
          </p:cNvSpPr>
          <p:nvPr/>
        </p:nvSpPr>
        <p:spPr bwMode="auto">
          <a:xfrm>
            <a:off x="6499205" y="2169569"/>
            <a:ext cx="427338" cy="985931"/>
          </a:xfrm>
          <a:prstGeom prst="moon">
            <a:avLst>
              <a:gd name="adj" fmla="val 74361"/>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defRPr/>
            </a:pPr>
            <a:endParaRPr lang="en-US">
              <a:solidFill>
                <a:srgbClr val="FFFFFF"/>
              </a:solidFill>
            </a:endParaRPr>
          </a:p>
        </p:txBody>
      </p:sp>
      <p:sp>
        <p:nvSpPr>
          <p:cNvPr id="99381" name="Line 98"/>
          <p:cNvSpPr>
            <a:spLocks noChangeShapeType="1"/>
          </p:cNvSpPr>
          <p:nvPr/>
        </p:nvSpPr>
        <p:spPr bwMode="auto">
          <a:xfrm flipV="1">
            <a:off x="6296025" y="1781175"/>
            <a:ext cx="0" cy="895350"/>
          </a:xfrm>
          <a:prstGeom prst="line">
            <a:avLst/>
          </a:prstGeom>
          <a:noFill/>
          <a:ln w="9525">
            <a:solidFill>
              <a:schemeClr val="tx1"/>
            </a:solidFill>
            <a:prstDash val="dash"/>
            <a:round/>
            <a:headEnd type="oval" w="sm" len="sm"/>
            <a:tailEnd/>
          </a:ln>
        </p:spPr>
        <p:txBody>
          <a:bodyPr/>
          <a:lstStyle/>
          <a:p>
            <a:endParaRPr lang="en-US"/>
          </a:p>
        </p:txBody>
      </p:sp>
      <p:sp>
        <p:nvSpPr>
          <p:cNvPr id="99382" name="Line 99"/>
          <p:cNvSpPr>
            <a:spLocks noChangeShapeType="1"/>
          </p:cNvSpPr>
          <p:nvPr/>
        </p:nvSpPr>
        <p:spPr bwMode="auto">
          <a:xfrm flipH="1">
            <a:off x="4981575" y="1781175"/>
            <a:ext cx="1314450" cy="0"/>
          </a:xfrm>
          <a:prstGeom prst="line">
            <a:avLst/>
          </a:prstGeom>
          <a:noFill/>
          <a:ln w="9525">
            <a:solidFill>
              <a:schemeClr val="tx1"/>
            </a:solidFill>
            <a:prstDash val="dash"/>
            <a:round/>
            <a:headEnd/>
            <a:tailEnd type="triangle" w="med" len="med"/>
          </a:ln>
        </p:spPr>
        <p:txBody>
          <a:bodyPr/>
          <a:lstStyle/>
          <a:p>
            <a:endParaRPr lang="en-US"/>
          </a:p>
        </p:txBody>
      </p:sp>
      <p:sp>
        <p:nvSpPr>
          <p:cNvPr id="88" name="Espace réservé du numéro de diapositive 10"/>
          <p:cNvSpPr>
            <a:spLocks noGrp="1"/>
          </p:cNvSpPr>
          <p:nvPr>
            <p:ph type="sldNum" sz="quarter" idx="12"/>
          </p:nvPr>
        </p:nvSpPr>
        <p:spPr>
          <a:xfrm>
            <a:off x="8617744" y="638712"/>
            <a:ext cx="544994" cy="198000"/>
          </a:xfrm>
        </p:spPr>
        <p:txBody>
          <a:bodyPr/>
          <a:lstStyle/>
          <a:p>
            <a:fld id="{5B31B9E4-8E4D-4C86-BFD7-412B282B373B}" type="slidenum">
              <a:rPr lang="fr-FR" smtClean="0"/>
              <a:pPr/>
              <a:t>77</a:t>
            </a:fld>
            <a:endParaRPr lang="fr-FR"/>
          </a:p>
        </p:txBody>
      </p:sp>
      <p:pic>
        <p:nvPicPr>
          <p:cNvPr id="89" name="Picture 88" descr="branding_STM32-F0.png"/>
          <p:cNvPicPr>
            <a:picLocks noChangeAspect="1"/>
          </p:cNvPicPr>
          <p:nvPr/>
        </p:nvPicPr>
        <p:blipFill>
          <a:blip r:embed="rId5"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380544692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DMA Features</a:t>
            </a:r>
            <a:endParaRPr lang="en-US" noProof="0"/>
          </a:p>
        </p:txBody>
      </p:sp>
      <p:sp>
        <p:nvSpPr>
          <p:cNvPr id="3" name="Content Placeholder 2"/>
          <p:cNvSpPr>
            <a:spLocks noGrp="1"/>
          </p:cNvSpPr>
          <p:nvPr>
            <p:ph idx="1"/>
          </p:nvPr>
        </p:nvSpPr>
        <p:spPr>
          <a:xfrm>
            <a:off x="457200" y="1277496"/>
            <a:ext cx="8229600" cy="4216539"/>
          </a:xfrm>
        </p:spPr>
        <p:txBody>
          <a:bodyPr/>
          <a:lstStyle/>
          <a:p>
            <a:pPr>
              <a:spcBef>
                <a:spcPts val="600"/>
              </a:spcBef>
            </a:pPr>
            <a:r>
              <a:rPr lang="en-US" sz="1800" noProof="0" dirty="0" smtClean="0">
                <a:solidFill>
                  <a:schemeClr val="accent2"/>
                </a:solidFill>
              </a:rPr>
              <a:t>5 </a:t>
            </a:r>
            <a:r>
              <a:rPr lang="en-US" sz="1800" noProof="0" dirty="0" smtClean="0"/>
              <a:t>independently configurable </a:t>
            </a:r>
            <a:r>
              <a:rPr lang="en-US" sz="1800" noProof="0" dirty="0" smtClean="0">
                <a:solidFill>
                  <a:schemeClr val="accent2"/>
                </a:solidFill>
              </a:rPr>
              <a:t>channels</a:t>
            </a:r>
            <a:r>
              <a:rPr lang="en-US" sz="1800" noProof="0" dirty="0" smtClean="0"/>
              <a:t> (requests)</a:t>
            </a:r>
          </a:p>
          <a:p>
            <a:pPr>
              <a:spcBef>
                <a:spcPts val="600"/>
              </a:spcBef>
            </a:pPr>
            <a:r>
              <a:rPr lang="en-US" sz="1800" noProof="0" dirty="0" smtClean="0"/>
              <a:t>4 levels of priority settable by software consisting of very high, high, medium, low</a:t>
            </a:r>
          </a:p>
          <a:p>
            <a:pPr>
              <a:spcBef>
                <a:spcPts val="600"/>
              </a:spcBef>
            </a:pPr>
            <a:r>
              <a:rPr lang="en-US" sz="1800" noProof="0" dirty="0" smtClean="0"/>
              <a:t>Independent source and destination transfer size (byte, half word, word)</a:t>
            </a:r>
          </a:p>
          <a:p>
            <a:pPr>
              <a:spcBef>
                <a:spcPts val="600"/>
              </a:spcBef>
            </a:pPr>
            <a:r>
              <a:rPr lang="en-US" sz="1800" noProof="0" dirty="0" smtClean="0"/>
              <a:t>Support for </a:t>
            </a:r>
            <a:r>
              <a:rPr lang="en-US" sz="1800" noProof="0" dirty="0" smtClean="0">
                <a:solidFill>
                  <a:schemeClr val="accent2"/>
                </a:solidFill>
              </a:rPr>
              <a:t>circular buffer </a:t>
            </a:r>
            <a:r>
              <a:rPr lang="en-US" sz="1800" noProof="0" dirty="0" smtClean="0"/>
              <a:t>management</a:t>
            </a:r>
          </a:p>
          <a:p>
            <a:pPr>
              <a:spcBef>
                <a:spcPts val="600"/>
              </a:spcBef>
            </a:pPr>
            <a:r>
              <a:rPr lang="en-US" sz="1800" noProof="0" dirty="0" smtClean="0"/>
              <a:t>3 event flags (DMA Half Transfer, DMA Transfer complete and DMA Transfer Error)</a:t>
            </a:r>
          </a:p>
          <a:p>
            <a:pPr>
              <a:spcBef>
                <a:spcPts val="600"/>
              </a:spcBef>
            </a:pPr>
            <a:r>
              <a:rPr lang="en-US" sz="1800" noProof="0" dirty="0" smtClean="0"/>
              <a:t>Peripheral-to-memory, memory-to-peripheral, peripheral-to-peripheral &amp; Memory-to-memory transfers</a:t>
            </a:r>
          </a:p>
          <a:p>
            <a:pPr>
              <a:spcBef>
                <a:spcPts val="600"/>
              </a:spcBef>
            </a:pPr>
            <a:r>
              <a:rPr lang="en-US" sz="1800" noProof="0" dirty="0" smtClean="0"/>
              <a:t>Access to </a:t>
            </a:r>
            <a:r>
              <a:rPr lang="en-US" sz="1800" noProof="0" dirty="0" smtClean="0">
                <a:solidFill>
                  <a:schemeClr val="accent2"/>
                </a:solidFill>
              </a:rPr>
              <a:t>Flash, SRAM, APB and AHB </a:t>
            </a:r>
            <a:r>
              <a:rPr lang="en-US" sz="1800" noProof="0" dirty="0" smtClean="0"/>
              <a:t>peripherals as source and destination</a:t>
            </a:r>
          </a:p>
          <a:p>
            <a:pPr>
              <a:spcBef>
                <a:spcPts val="600"/>
              </a:spcBef>
            </a:pPr>
            <a:r>
              <a:rPr lang="en-US" sz="1800" noProof="0" dirty="0" smtClean="0"/>
              <a:t>Programmable number of data to be transferred: up to </a:t>
            </a:r>
            <a:r>
              <a:rPr lang="en-US" sz="1800" noProof="0" dirty="0" smtClean="0">
                <a:solidFill>
                  <a:schemeClr val="accent2"/>
                </a:solidFill>
              </a:rPr>
              <a:t>65536 (16-bit counter)</a:t>
            </a:r>
            <a:endParaRPr lang="en-US" sz="1800" noProof="0" dirty="0">
              <a:solidFill>
                <a:schemeClr val="accent2"/>
              </a:solidFill>
            </a:endParaRPr>
          </a:p>
        </p:txBody>
      </p:sp>
      <p:sp>
        <p:nvSpPr>
          <p:cNvPr id="4" name="Slide Number Placeholder 3"/>
          <p:cNvSpPr>
            <a:spLocks noGrp="1"/>
          </p:cNvSpPr>
          <p:nvPr>
            <p:ph type="sldNum" sz="quarter" idx="12"/>
          </p:nvPr>
        </p:nvSpPr>
        <p:spPr/>
        <p:txBody>
          <a:bodyPr/>
          <a:lstStyle/>
          <a:p>
            <a:fld id="{5B31B9E4-8E4D-4C86-BFD7-412B282B373B}" type="slidenum">
              <a:rPr lang="fr-FR" smtClean="0"/>
              <a:pPr/>
              <a:t>78</a:t>
            </a:fld>
            <a:endParaRPr lang="fr-FR" dirty="0"/>
          </a:p>
        </p:txBody>
      </p:sp>
      <p:sp>
        <p:nvSpPr>
          <p:cNvPr id="5" name="Date Placeholder 4"/>
          <p:cNvSpPr>
            <a:spLocks noGrp="1"/>
          </p:cNvSpPr>
          <p:nvPr>
            <p:ph type="dt" sz="half" idx="4294967295"/>
          </p:nvPr>
        </p:nvSpPr>
        <p:spPr>
          <a:xfrm>
            <a:off x="8172400" y="6546249"/>
            <a:ext cx="519373" cy="123111"/>
          </a:xfrm>
          <a:prstGeom prst="rect">
            <a:avLst/>
          </a:prstGeom>
        </p:spPr>
        <p:txBody>
          <a:bodyPr/>
          <a:lstStyle/>
          <a:p>
            <a:fld id="{81F0E1B0-046B-4D45-BA0E-BD730EB46861}" type="datetime1">
              <a:rPr lang="en-GB" smtClean="0"/>
              <a:t>13/10/2015</a:t>
            </a:fld>
            <a:endParaRPr lang="fr-FR"/>
          </a:p>
        </p:txBody>
      </p:sp>
      <p:sp>
        <p:nvSpPr>
          <p:cNvPr id="6" name="Footer Placeholder 5"/>
          <p:cNvSpPr>
            <a:spLocks noGrp="1"/>
          </p:cNvSpPr>
          <p:nvPr>
            <p:ph type="ftr" sz="quarter" idx="4294967295"/>
          </p:nvPr>
        </p:nvSpPr>
        <p:spPr>
          <a:xfrm>
            <a:off x="4644008" y="6546249"/>
            <a:ext cx="3414585" cy="123111"/>
          </a:xfrm>
          <a:prstGeom prst="rect">
            <a:avLst/>
          </a:prstGeom>
        </p:spPr>
        <p:txBody>
          <a:bodyPr/>
          <a:lstStyle/>
          <a:p>
            <a:r>
              <a:rPr lang="en-US" noProof="0" smtClean="0"/>
              <a:t>STM32F0xx Training Day 1</a:t>
            </a:r>
            <a:endParaRPr lang="en-US" noProof="0"/>
          </a:p>
        </p:txBody>
      </p:sp>
    </p:spTree>
    <p:extLst>
      <p:ext uri="{BB962C8B-B14F-4D97-AF65-F5344CB8AC3E}">
        <p14:creationId xmlns:p14="http://schemas.microsoft.com/office/powerpoint/2010/main" val="4065186944"/>
      </p:ext>
    </p:extLst>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4294967295"/>
          </p:nvPr>
        </p:nvSpPr>
        <p:spPr>
          <a:xfrm>
            <a:off x="6415088" y="6116638"/>
            <a:ext cx="6096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i="1">
                <a:solidFill>
                  <a:schemeClr val="tx1"/>
                </a:solidFill>
                <a:latin typeface="Verdana" pitchFamily="34" charset="0"/>
                <a:ea typeface="ＭＳ Ｐゴシック" charset="-128"/>
              </a:defRPr>
            </a:lvl1pPr>
            <a:lvl2pPr marL="742950" indent="-285750">
              <a:defRPr sz="1200" i="1">
                <a:solidFill>
                  <a:schemeClr val="tx1"/>
                </a:solidFill>
                <a:latin typeface="Verdana" pitchFamily="34" charset="0"/>
                <a:ea typeface="ＭＳ Ｐゴシック" charset="-128"/>
              </a:defRPr>
            </a:lvl2pPr>
            <a:lvl3pPr marL="1143000" indent="-228600">
              <a:defRPr sz="1200" i="1">
                <a:solidFill>
                  <a:schemeClr val="tx1"/>
                </a:solidFill>
                <a:latin typeface="Verdana" pitchFamily="34" charset="0"/>
                <a:ea typeface="ＭＳ Ｐゴシック" charset="-128"/>
              </a:defRPr>
            </a:lvl3pPr>
            <a:lvl4pPr marL="1600200" indent="-228600">
              <a:defRPr sz="1200" i="1">
                <a:solidFill>
                  <a:schemeClr val="tx1"/>
                </a:solidFill>
                <a:latin typeface="Verdana" pitchFamily="34" charset="0"/>
                <a:ea typeface="ＭＳ Ｐゴシック" charset="-128"/>
              </a:defRPr>
            </a:lvl4pPr>
            <a:lvl5pPr marL="2057400" indent="-228600">
              <a:defRPr sz="1200" i="1">
                <a:solidFill>
                  <a:schemeClr val="tx1"/>
                </a:solidFill>
                <a:latin typeface="Verdana" pitchFamily="34" charset="0"/>
                <a:ea typeface="ＭＳ Ｐゴシック" charset="-128"/>
              </a:defRPr>
            </a:lvl5pPr>
            <a:lvl6pPr marL="2514600" indent="-228600" algn="ctr"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eaLnBrk="0" fontAlgn="base" hangingPunct="0">
              <a:spcBef>
                <a:spcPct val="0"/>
              </a:spcBef>
              <a:spcAft>
                <a:spcPct val="0"/>
              </a:spcAft>
              <a:defRPr sz="1200" i="1">
                <a:solidFill>
                  <a:schemeClr val="tx1"/>
                </a:solidFill>
                <a:latin typeface="Verdana" pitchFamily="34" charset="0"/>
                <a:ea typeface="ＭＳ Ｐゴシック" charset="-128"/>
              </a:defRPr>
            </a:lvl9pPr>
          </a:lstStyle>
          <a:p>
            <a:fld id="{4216C2BB-5BFC-44E1-8B79-B51D4208C9D1}" type="slidenum">
              <a:rPr lang="en-US" sz="1100" i="0" smtClean="0">
                <a:solidFill>
                  <a:schemeClr val="bg1"/>
                </a:solidFill>
              </a:rPr>
              <a:pPr/>
              <a:t>79</a:t>
            </a:fld>
            <a:endParaRPr lang="en-US" sz="1100" i="0" smtClean="0">
              <a:solidFill>
                <a:schemeClr val="bg1"/>
              </a:solidFill>
            </a:endParaRPr>
          </a:p>
        </p:txBody>
      </p:sp>
      <p:sp>
        <p:nvSpPr>
          <p:cNvPr id="32771" name="Rectangle 2"/>
          <p:cNvSpPr>
            <a:spLocks noGrp="1" noChangeArrowheads="1"/>
          </p:cNvSpPr>
          <p:nvPr>
            <p:ph type="title"/>
          </p:nvPr>
        </p:nvSpPr>
        <p:spPr/>
        <p:txBody>
          <a:bodyPr/>
          <a:lstStyle/>
          <a:p>
            <a:pPr eaLnBrk="1" hangingPunct="1"/>
            <a:r>
              <a:rPr lang="en-US" dirty="0" smtClean="0"/>
              <a:t>DMA Latency: 1 transfer</a:t>
            </a:r>
          </a:p>
        </p:txBody>
      </p:sp>
      <p:sp>
        <p:nvSpPr>
          <p:cNvPr id="32772" name="Line 4"/>
          <p:cNvSpPr>
            <a:spLocks noChangeShapeType="1"/>
          </p:cNvSpPr>
          <p:nvPr/>
        </p:nvSpPr>
        <p:spPr bwMode="auto">
          <a:xfrm>
            <a:off x="592138" y="2271713"/>
            <a:ext cx="8096250" cy="0"/>
          </a:xfrm>
          <a:prstGeom prst="line">
            <a:avLst/>
          </a:prstGeom>
          <a:noFill/>
          <a:ln w="38100">
            <a:solidFill>
              <a:srgbClr val="000080"/>
            </a:solidFill>
            <a:round/>
            <a:headEn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2773" name="AutoShape 5"/>
          <p:cNvSpPr>
            <a:spLocks noChangeArrowheads="1"/>
          </p:cNvSpPr>
          <p:nvPr/>
        </p:nvSpPr>
        <p:spPr bwMode="auto">
          <a:xfrm>
            <a:off x="582613" y="2430463"/>
            <a:ext cx="1585912" cy="754062"/>
          </a:xfrm>
          <a:prstGeom prst="flowChartAlternateProcess">
            <a:avLst/>
          </a:prstGeom>
          <a:solidFill>
            <a:srgbClr val="CC99FF">
              <a:alpha val="20000"/>
            </a:srgbClr>
          </a:solidFill>
          <a:ln w="22225">
            <a:solidFill>
              <a:srgbClr val="800080"/>
            </a:solidFill>
            <a:miter lim="800000"/>
            <a:headEnd/>
            <a:tailEnd/>
          </a:ln>
        </p:spPr>
        <p:txBody>
          <a:bodyPr lIns="86436" tIns="43217" rIns="86436" bIns="43217" anchor="ctr" anchorCtr="1"/>
          <a:lstStyle/>
          <a:p>
            <a:pPr defTabSz="865188" eaLnBrk="1" hangingPunct="1">
              <a:lnSpc>
                <a:spcPct val="110000"/>
              </a:lnSpc>
              <a:spcBef>
                <a:spcPct val="50000"/>
              </a:spcBef>
            </a:pPr>
            <a:endParaRPr lang="en-US" sz="900" b="1" i="0" dirty="0">
              <a:solidFill>
                <a:srgbClr val="000000"/>
              </a:solidFill>
              <a:latin typeface="Arial" charset="0"/>
            </a:endParaRPr>
          </a:p>
          <a:p>
            <a:pPr defTabSz="865188" eaLnBrk="1" hangingPunct="1">
              <a:lnSpc>
                <a:spcPct val="110000"/>
              </a:lnSpc>
              <a:spcBef>
                <a:spcPct val="50000"/>
              </a:spcBef>
            </a:pPr>
            <a:r>
              <a:rPr lang="en-US" sz="900" b="1" i="0" dirty="0">
                <a:solidFill>
                  <a:srgbClr val="000000"/>
                </a:solidFill>
                <a:latin typeface="Arial" charset="0"/>
              </a:rPr>
              <a:t>Request1 sample &amp; arbitration phase</a:t>
            </a:r>
          </a:p>
          <a:p>
            <a:pPr defTabSz="865188" eaLnBrk="1" hangingPunct="1">
              <a:lnSpc>
                <a:spcPct val="110000"/>
              </a:lnSpc>
              <a:spcBef>
                <a:spcPct val="50000"/>
              </a:spcBef>
            </a:pPr>
            <a:endParaRPr lang="en-US" sz="900" b="1" i="0" dirty="0">
              <a:solidFill>
                <a:srgbClr val="000000"/>
              </a:solidFill>
              <a:latin typeface="Arial" charset="0"/>
            </a:endParaRPr>
          </a:p>
        </p:txBody>
      </p:sp>
      <p:sp>
        <p:nvSpPr>
          <p:cNvPr id="32774" name="AutoShape 6"/>
          <p:cNvSpPr>
            <a:spLocks noChangeArrowheads="1"/>
          </p:cNvSpPr>
          <p:nvPr/>
        </p:nvSpPr>
        <p:spPr bwMode="auto">
          <a:xfrm>
            <a:off x="3825875" y="2419350"/>
            <a:ext cx="1581150" cy="752475"/>
          </a:xfrm>
          <a:prstGeom prst="flowChartAlternateProcess">
            <a:avLst/>
          </a:prstGeom>
          <a:gradFill rotWithShape="1">
            <a:gsLst>
              <a:gs pos="0">
                <a:srgbClr val="99CCFF"/>
              </a:gs>
              <a:gs pos="100000">
                <a:srgbClr val="84B0DC"/>
              </a:gs>
            </a:gsLst>
            <a:path path="shape">
              <a:fillToRect l="50000" t="50000" r="50000" b="50000"/>
            </a:path>
          </a:gradFill>
          <a:ln w="22225">
            <a:solidFill>
              <a:srgbClr val="000080"/>
            </a:solidFill>
            <a:miter lim="800000"/>
            <a:headEnd/>
            <a:tailEnd/>
          </a:ln>
        </p:spPr>
        <p:txBody>
          <a:bodyPr lIns="22396" tIns="0" rIns="22396" bIns="0" anchor="ctr" anchorCtr="1"/>
          <a:lstStyle/>
          <a:p>
            <a:pPr defTabSz="865188" eaLnBrk="1" hangingPunct="1">
              <a:lnSpc>
                <a:spcPct val="110000"/>
              </a:lnSpc>
              <a:spcBef>
                <a:spcPct val="50000"/>
              </a:spcBef>
            </a:pPr>
            <a:r>
              <a:rPr lang="en-US" sz="900" b="1" i="0">
                <a:solidFill>
                  <a:srgbClr val="000000"/>
                </a:solidFill>
                <a:latin typeface="Arial" charset="0"/>
              </a:rPr>
              <a:t>Bus access</a:t>
            </a:r>
          </a:p>
        </p:txBody>
      </p:sp>
      <p:sp>
        <p:nvSpPr>
          <p:cNvPr id="32775" name="AutoShape 7"/>
          <p:cNvSpPr>
            <a:spLocks noChangeArrowheads="1"/>
          </p:cNvSpPr>
          <p:nvPr/>
        </p:nvSpPr>
        <p:spPr bwMode="auto">
          <a:xfrm>
            <a:off x="2203450" y="2419350"/>
            <a:ext cx="1584325" cy="752475"/>
          </a:xfrm>
          <a:prstGeom prst="flowChartAlternateProcess">
            <a:avLst/>
          </a:prstGeom>
          <a:solidFill>
            <a:schemeClr val="accent2">
              <a:alpha val="20000"/>
            </a:schemeClr>
          </a:solidFill>
          <a:ln w="22225">
            <a:solidFill>
              <a:schemeClr val="accent2"/>
            </a:solidFill>
            <a:miter lim="800000"/>
            <a:headEnd/>
            <a:tailEnd/>
          </a:ln>
        </p:spPr>
        <p:txBody>
          <a:bodyPr lIns="86436" tIns="43217" rIns="86436" bIns="43217" anchor="ctr" anchorCtr="1"/>
          <a:lstStyle/>
          <a:p>
            <a:pPr defTabSz="865188" eaLnBrk="1" hangingPunct="1">
              <a:lnSpc>
                <a:spcPct val="110000"/>
              </a:lnSpc>
              <a:spcBef>
                <a:spcPct val="50000"/>
              </a:spcBef>
            </a:pPr>
            <a:r>
              <a:rPr lang="en-US" sz="900" b="1" i="0" dirty="0">
                <a:solidFill>
                  <a:srgbClr val="000000"/>
                </a:solidFill>
                <a:latin typeface="Arial" charset="0"/>
              </a:rPr>
              <a:t>Address computation</a:t>
            </a:r>
          </a:p>
        </p:txBody>
      </p:sp>
      <p:sp>
        <p:nvSpPr>
          <p:cNvPr id="32776" name="AutoShape 8"/>
          <p:cNvSpPr>
            <a:spLocks noChangeArrowheads="1"/>
          </p:cNvSpPr>
          <p:nvPr/>
        </p:nvSpPr>
        <p:spPr bwMode="auto">
          <a:xfrm>
            <a:off x="5443538" y="2419350"/>
            <a:ext cx="1625600" cy="752475"/>
          </a:xfrm>
          <a:prstGeom prst="flowChartAlternateProcess">
            <a:avLst/>
          </a:prstGeom>
          <a:gradFill rotWithShape="1">
            <a:gsLst>
              <a:gs pos="0">
                <a:srgbClr val="8A8AE2"/>
              </a:gs>
              <a:gs pos="100000">
                <a:srgbClr val="3333CC">
                  <a:alpha val="50000"/>
                </a:srgbClr>
              </a:gs>
            </a:gsLst>
            <a:path path="shape">
              <a:fillToRect l="50000" t="50000" r="50000" b="50000"/>
            </a:path>
          </a:gradFill>
          <a:ln w="22225">
            <a:solidFill>
              <a:srgbClr val="000080"/>
            </a:solidFill>
            <a:miter lim="800000"/>
            <a:headEnd/>
            <a:tailEnd/>
          </a:ln>
        </p:spPr>
        <p:txBody>
          <a:bodyPr lIns="22396" tIns="0" rIns="22396" bIns="0" anchor="ctr" anchorCtr="1"/>
          <a:lstStyle/>
          <a:p>
            <a:pPr algn="l" defTabSz="865188" eaLnBrk="1" hangingPunct="1">
              <a:lnSpc>
                <a:spcPct val="90000"/>
              </a:lnSpc>
              <a:spcBef>
                <a:spcPct val="50000"/>
              </a:spcBef>
            </a:pPr>
            <a:r>
              <a:rPr lang="en-US" sz="900" b="1" i="0">
                <a:solidFill>
                  <a:srgbClr val="000000"/>
                </a:solidFill>
                <a:latin typeface="Arial" charset="0"/>
              </a:rPr>
              <a:t>Acknowledgement phase</a:t>
            </a:r>
          </a:p>
        </p:txBody>
      </p:sp>
      <p:sp>
        <p:nvSpPr>
          <p:cNvPr id="32777" name="Text Box 9"/>
          <p:cNvSpPr txBox="1">
            <a:spLocks noChangeArrowheads="1"/>
          </p:cNvSpPr>
          <p:nvPr/>
        </p:nvSpPr>
        <p:spPr bwMode="auto">
          <a:xfrm>
            <a:off x="889000" y="1847850"/>
            <a:ext cx="9763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36" tIns="43217" rIns="86436" bIns="43217">
            <a:spAutoFit/>
          </a:bodyPr>
          <a:lstStyle>
            <a:lvl1pPr defTabSz="865188">
              <a:defRPr sz="1200" i="1">
                <a:solidFill>
                  <a:schemeClr val="tx1"/>
                </a:solidFill>
                <a:latin typeface="Verdana" pitchFamily="34" charset="0"/>
                <a:ea typeface="ＭＳ Ｐゴシック" charset="-128"/>
              </a:defRPr>
            </a:lvl1pPr>
            <a:lvl2pPr marL="742950" indent="-285750" defTabSz="865188">
              <a:defRPr sz="1200" i="1">
                <a:solidFill>
                  <a:schemeClr val="tx1"/>
                </a:solidFill>
                <a:latin typeface="Verdana" pitchFamily="34" charset="0"/>
                <a:ea typeface="ＭＳ Ｐゴシック" charset="-128"/>
              </a:defRPr>
            </a:lvl2pPr>
            <a:lvl3pPr marL="1143000" indent="-228600" defTabSz="865188">
              <a:defRPr sz="1200" i="1">
                <a:solidFill>
                  <a:schemeClr val="tx1"/>
                </a:solidFill>
                <a:latin typeface="Verdana" pitchFamily="34" charset="0"/>
                <a:ea typeface="ＭＳ Ｐゴシック" charset="-128"/>
              </a:defRPr>
            </a:lvl3pPr>
            <a:lvl4pPr marL="1600200" indent="-228600" defTabSz="865188">
              <a:defRPr sz="1200" i="1">
                <a:solidFill>
                  <a:schemeClr val="tx1"/>
                </a:solidFill>
                <a:latin typeface="Verdana" pitchFamily="34" charset="0"/>
                <a:ea typeface="ＭＳ Ｐゴシック" charset="-128"/>
              </a:defRPr>
            </a:lvl4pPr>
            <a:lvl5pPr marL="2057400" indent="-228600" defTabSz="865188">
              <a:defRPr sz="1200" i="1">
                <a:solidFill>
                  <a:schemeClr val="tx1"/>
                </a:solidFill>
                <a:latin typeface="Verdana" pitchFamily="34" charset="0"/>
                <a:ea typeface="ＭＳ Ｐゴシック" charset="-128"/>
              </a:defRPr>
            </a:lvl5pPr>
            <a:lvl6pPr marL="25146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9pPr>
          </a:lstStyle>
          <a:p>
            <a:pPr algn="l" eaLnBrk="1" hangingPunct="1">
              <a:spcBef>
                <a:spcPct val="50000"/>
              </a:spcBef>
            </a:pPr>
            <a:r>
              <a:rPr lang="en-US" sz="1600" i="0">
                <a:solidFill>
                  <a:srgbClr val="800080"/>
                </a:solidFill>
                <a:latin typeface="Arial" charset="0"/>
              </a:rPr>
              <a:t>1 cycle</a:t>
            </a:r>
          </a:p>
        </p:txBody>
      </p:sp>
      <p:sp>
        <p:nvSpPr>
          <p:cNvPr id="32778" name="Text Box 10"/>
          <p:cNvSpPr txBox="1">
            <a:spLocks noChangeArrowheads="1"/>
          </p:cNvSpPr>
          <p:nvPr/>
        </p:nvSpPr>
        <p:spPr bwMode="auto">
          <a:xfrm>
            <a:off x="2441575" y="1847850"/>
            <a:ext cx="1098550" cy="33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36" tIns="43217" rIns="86436" bIns="43217">
            <a:spAutoFit/>
          </a:bodyPr>
          <a:lstStyle>
            <a:lvl1pPr defTabSz="865188">
              <a:defRPr sz="1200" i="1">
                <a:solidFill>
                  <a:schemeClr val="tx1"/>
                </a:solidFill>
                <a:latin typeface="Verdana" pitchFamily="34" charset="0"/>
                <a:ea typeface="ＭＳ Ｐゴシック" charset="-128"/>
              </a:defRPr>
            </a:lvl1pPr>
            <a:lvl2pPr marL="742950" indent="-285750" defTabSz="865188">
              <a:defRPr sz="1200" i="1">
                <a:solidFill>
                  <a:schemeClr val="tx1"/>
                </a:solidFill>
                <a:latin typeface="Verdana" pitchFamily="34" charset="0"/>
                <a:ea typeface="ＭＳ Ｐゴシック" charset="-128"/>
              </a:defRPr>
            </a:lvl2pPr>
            <a:lvl3pPr marL="1143000" indent="-228600" defTabSz="865188">
              <a:defRPr sz="1200" i="1">
                <a:solidFill>
                  <a:schemeClr val="tx1"/>
                </a:solidFill>
                <a:latin typeface="Verdana" pitchFamily="34" charset="0"/>
                <a:ea typeface="ＭＳ Ｐゴシック" charset="-128"/>
              </a:defRPr>
            </a:lvl3pPr>
            <a:lvl4pPr marL="1600200" indent="-228600" defTabSz="865188">
              <a:defRPr sz="1200" i="1">
                <a:solidFill>
                  <a:schemeClr val="tx1"/>
                </a:solidFill>
                <a:latin typeface="Verdana" pitchFamily="34" charset="0"/>
                <a:ea typeface="ＭＳ Ｐゴシック" charset="-128"/>
              </a:defRPr>
            </a:lvl4pPr>
            <a:lvl5pPr marL="2057400" indent="-228600" defTabSz="865188">
              <a:defRPr sz="1200" i="1">
                <a:solidFill>
                  <a:schemeClr val="tx1"/>
                </a:solidFill>
                <a:latin typeface="Verdana" pitchFamily="34" charset="0"/>
                <a:ea typeface="ＭＳ Ｐゴシック" charset="-128"/>
              </a:defRPr>
            </a:lvl5pPr>
            <a:lvl6pPr marL="25146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9pPr>
          </a:lstStyle>
          <a:p>
            <a:pPr algn="l" eaLnBrk="1" hangingPunct="1">
              <a:spcBef>
                <a:spcPct val="50000"/>
              </a:spcBef>
            </a:pPr>
            <a:r>
              <a:rPr lang="en-US" sz="1600" i="0" dirty="0">
                <a:solidFill>
                  <a:schemeClr val="accent1"/>
                </a:solidFill>
                <a:latin typeface="Arial" charset="0"/>
              </a:rPr>
              <a:t>1 cycle</a:t>
            </a:r>
          </a:p>
        </p:txBody>
      </p:sp>
      <p:sp>
        <p:nvSpPr>
          <p:cNvPr id="32779" name="Text Box 11"/>
          <p:cNvSpPr txBox="1">
            <a:spLocks noChangeArrowheads="1"/>
          </p:cNvSpPr>
          <p:nvPr/>
        </p:nvSpPr>
        <p:spPr bwMode="auto">
          <a:xfrm>
            <a:off x="4117975" y="1847850"/>
            <a:ext cx="976313" cy="33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36" tIns="43217" rIns="86436" bIns="43217">
            <a:spAutoFit/>
          </a:bodyPr>
          <a:lstStyle>
            <a:lvl1pPr defTabSz="865188">
              <a:defRPr sz="1200" i="1">
                <a:solidFill>
                  <a:schemeClr val="tx1"/>
                </a:solidFill>
                <a:latin typeface="Verdana" pitchFamily="34" charset="0"/>
                <a:ea typeface="ＭＳ Ｐゴシック" charset="-128"/>
              </a:defRPr>
            </a:lvl1pPr>
            <a:lvl2pPr marL="742950" indent="-285750" defTabSz="865188">
              <a:defRPr sz="1200" i="1">
                <a:solidFill>
                  <a:schemeClr val="tx1"/>
                </a:solidFill>
                <a:latin typeface="Verdana" pitchFamily="34" charset="0"/>
                <a:ea typeface="ＭＳ Ｐゴシック" charset="-128"/>
              </a:defRPr>
            </a:lvl2pPr>
            <a:lvl3pPr marL="1143000" indent="-228600" defTabSz="865188">
              <a:defRPr sz="1200" i="1">
                <a:solidFill>
                  <a:schemeClr val="tx1"/>
                </a:solidFill>
                <a:latin typeface="Verdana" pitchFamily="34" charset="0"/>
                <a:ea typeface="ＭＳ Ｐゴシック" charset="-128"/>
              </a:defRPr>
            </a:lvl3pPr>
            <a:lvl4pPr marL="1600200" indent="-228600" defTabSz="865188">
              <a:defRPr sz="1200" i="1">
                <a:solidFill>
                  <a:schemeClr val="tx1"/>
                </a:solidFill>
                <a:latin typeface="Verdana" pitchFamily="34" charset="0"/>
                <a:ea typeface="ＭＳ Ｐゴシック" charset="-128"/>
              </a:defRPr>
            </a:lvl4pPr>
            <a:lvl5pPr marL="2057400" indent="-228600" defTabSz="865188">
              <a:defRPr sz="1200" i="1">
                <a:solidFill>
                  <a:schemeClr val="tx1"/>
                </a:solidFill>
                <a:latin typeface="Verdana" pitchFamily="34" charset="0"/>
                <a:ea typeface="ＭＳ Ｐゴシック" charset="-128"/>
              </a:defRPr>
            </a:lvl5pPr>
            <a:lvl6pPr marL="25146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9pPr>
          </a:lstStyle>
          <a:p>
            <a:pPr algn="l" eaLnBrk="1" hangingPunct="1">
              <a:spcBef>
                <a:spcPct val="50000"/>
              </a:spcBef>
            </a:pPr>
            <a:r>
              <a:rPr lang="en-US" sz="1600" i="0" dirty="0">
                <a:solidFill>
                  <a:srgbClr val="0066CC"/>
                </a:solidFill>
                <a:latin typeface="Arial" charset="0"/>
              </a:rPr>
              <a:t>2</a:t>
            </a:r>
            <a:r>
              <a:rPr lang="en-US" sz="1600" i="0" dirty="0" smtClean="0">
                <a:solidFill>
                  <a:srgbClr val="0066CC"/>
                </a:solidFill>
                <a:latin typeface="Arial" charset="0"/>
              </a:rPr>
              <a:t> </a:t>
            </a:r>
            <a:r>
              <a:rPr lang="en-US" sz="1600" i="0" dirty="0">
                <a:solidFill>
                  <a:srgbClr val="0066CC"/>
                </a:solidFill>
                <a:latin typeface="Arial" charset="0"/>
              </a:rPr>
              <a:t>cycles</a:t>
            </a:r>
            <a:endParaRPr lang="en-US" sz="1600" i="0" dirty="0">
              <a:solidFill>
                <a:schemeClr val="hlink"/>
              </a:solidFill>
              <a:latin typeface="Arial" charset="0"/>
            </a:endParaRPr>
          </a:p>
        </p:txBody>
      </p:sp>
      <p:sp>
        <p:nvSpPr>
          <p:cNvPr id="32780" name="Text Box 12"/>
          <p:cNvSpPr txBox="1">
            <a:spLocks noChangeArrowheads="1"/>
          </p:cNvSpPr>
          <p:nvPr/>
        </p:nvSpPr>
        <p:spPr bwMode="auto">
          <a:xfrm>
            <a:off x="5643563" y="1847850"/>
            <a:ext cx="10985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36" tIns="43217" rIns="86436" bIns="43217">
            <a:spAutoFit/>
          </a:bodyPr>
          <a:lstStyle>
            <a:lvl1pPr defTabSz="865188">
              <a:defRPr sz="1200" i="1">
                <a:solidFill>
                  <a:schemeClr val="tx1"/>
                </a:solidFill>
                <a:latin typeface="Verdana" pitchFamily="34" charset="0"/>
                <a:ea typeface="ＭＳ Ｐゴシック" charset="-128"/>
              </a:defRPr>
            </a:lvl1pPr>
            <a:lvl2pPr marL="742950" indent="-285750" defTabSz="865188">
              <a:defRPr sz="1200" i="1">
                <a:solidFill>
                  <a:schemeClr val="tx1"/>
                </a:solidFill>
                <a:latin typeface="Verdana" pitchFamily="34" charset="0"/>
                <a:ea typeface="ＭＳ Ｐゴシック" charset="-128"/>
              </a:defRPr>
            </a:lvl2pPr>
            <a:lvl3pPr marL="1143000" indent="-228600" defTabSz="865188">
              <a:defRPr sz="1200" i="1">
                <a:solidFill>
                  <a:schemeClr val="tx1"/>
                </a:solidFill>
                <a:latin typeface="Verdana" pitchFamily="34" charset="0"/>
                <a:ea typeface="ＭＳ Ｐゴシック" charset="-128"/>
              </a:defRPr>
            </a:lvl3pPr>
            <a:lvl4pPr marL="1600200" indent="-228600" defTabSz="865188">
              <a:defRPr sz="1200" i="1">
                <a:solidFill>
                  <a:schemeClr val="tx1"/>
                </a:solidFill>
                <a:latin typeface="Verdana" pitchFamily="34" charset="0"/>
                <a:ea typeface="ＭＳ Ｐゴシック" charset="-128"/>
              </a:defRPr>
            </a:lvl4pPr>
            <a:lvl5pPr marL="2057400" indent="-228600" defTabSz="865188">
              <a:defRPr sz="1200" i="1">
                <a:solidFill>
                  <a:schemeClr val="tx1"/>
                </a:solidFill>
                <a:latin typeface="Verdana" pitchFamily="34" charset="0"/>
                <a:ea typeface="ＭＳ Ｐゴシック" charset="-128"/>
              </a:defRPr>
            </a:lvl5pPr>
            <a:lvl6pPr marL="25146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9pPr>
          </a:lstStyle>
          <a:p>
            <a:pPr algn="l" eaLnBrk="1" hangingPunct="1">
              <a:spcBef>
                <a:spcPct val="50000"/>
              </a:spcBef>
            </a:pPr>
            <a:r>
              <a:rPr lang="en-US" sz="1600" i="0">
                <a:solidFill>
                  <a:srgbClr val="6600FF"/>
                </a:solidFill>
                <a:latin typeface="Arial" charset="0"/>
              </a:rPr>
              <a:t>1 cycle</a:t>
            </a:r>
          </a:p>
        </p:txBody>
      </p:sp>
      <p:sp>
        <p:nvSpPr>
          <p:cNvPr id="32781" name="Line 13"/>
          <p:cNvSpPr>
            <a:spLocks noChangeShapeType="1"/>
          </p:cNvSpPr>
          <p:nvPr/>
        </p:nvSpPr>
        <p:spPr bwMode="auto">
          <a:xfrm>
            <a:off x="306388" y="1425575"/>
            <a:ext cx="276225" cy="822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2782" name="Text Box 14"/>
          <p:cNvSpPr txBox="1">
            <a:spLocks noChangeArrowheads="1"/>
          </p:cNvSpPr>
          <p:nvPr/>
        </p:nvSpPr>
        <p:spPr bwMode="auto">
          <a:xfrm>
            <a:off x="57150" y="1150938"/>
            <a:ext cx="11572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436" tIns="43217" rIns="86436" bIns="43217"/>
          <a:lstStyle>
            <a:lvl1pPr defTabSz="865188">
              <a:defRPr sz="1200" i="1">
                <a:solidFill>
                  <a:schemeClr val="tx1"/>
                </a:solidFill>
                <a:latin typeface="Verdana" pitchFamily="34" charset="0"/>
                <a:ea typeface="ＭＳ Ｐゴシック" charset="-128"/>
              </a:defRPr>
            </a:lvl1pPr>
            <a:lvl2pPr marL="742950" indent="-285750" defTabSz="865188">
              <a:defRPr sz="1200" i="1">
                <a:solidFill>
                  <a:schemeClr val="tx1"/>
                </a:solidFill>
                <a:latin typeface="Verdana" pitchFamily="34" charset="0"/>
                <a:ea typeface="ＭＳ Ｐゴシック" charset="-128"/>
              </a:defRPr>
            </a:lvl2pPr>
            <a:lvl3pPr marL="1143000" indent="-228600" defTabSz="865188">
              <a:defRPr sz="1200" i="1">
                <a:solidFill>
                  <a:schemeClr val="tx1"/>
                </a:solidFill>
                <a:latin typeface="Verdana" pitchFamily="34" charset="0"/>
                <a:ea typeface="ＭＳ Ｐゴシック" charset="-128"/>
              </a:defRPr>
            </a:lvl3pPr>
            <a:lvl4pPr marL="1600200" indent="-228600" defTabSz="865188">
              <a:defRPr sz="1200" i="1">
                <a:solidFill>
                  <a:schemeClr val="tx1"/>
                </a:solidFill>
                <a:latin typeface="Verdana" pitchFamily="34" charset="0"/>
                <a:ea typeface="ＭＳ Ｐゴシック" charset="-128"/>
              </a:defRPr>
            </a:lvl4pPr>
            <a:lvl5pPr marL="2057400" indent="-228600" defTabSz="865188">
              <a:defRPr sz="1200" i="1">
                <a:solidFill>
                  <a:schemeClr val="tx1"/>
                </a:solidFill>
                <a:latin typeface="Verdana" pitchFamily="34" charset="0"/>
                <a:ea typeface="ＭＳ Ｐゴシック" charset="-128"/>
              </a:defRPr>
            </a:lvl5pPr>
            <a:lvl6pPr marL="25146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9pPr>
          </a:lstStyle>
          <a:p>
            <a:pPr eaLnBrk="1" hangingPunct="1">
              <a:spcBef>
                <a:spcPct val="50000"/>
              </a:spcBef>
            </a:pPr>
            <a:r>
              <a:rPr lang="en-US" sz="1100" b="1" i="0">
                <a:solidFill>
                  <a:srgbClr val="000000"/>
                </a:solidFill>
              </a:rPr>
              <a:t>Request 1</a:t>
            </a:r>
          </a:p>
        </p:txBody>
      </p:sp>
      <p:sp>
        <p:nvSpPr>
          <p:cNvPr id="32783" name="Line 15"/>
          <p:cNvSpPr>
            <a:spLocks noChangeShapeType="1"/>
          </p:cNvSpPr>
          <p:nvPr/>
        </p:nvSpPr>
        <p:spPr bwMode="auto">
          <a:xfrm>
            <a:off x="2178050" y="2171700"/>
            <a:ext cx="0" cy="204788"/>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2784" name="Line 16"/>
          <p:cNvSpPr>
            <a:spLocks noChangeShapeType="1"/>
          </p:cNvSpPr>
          <p:nvPr/>
        </p:nvSpPr>
        <p:spPr bwMode="auto">
          <a:xfrm>
            <a:off x="3794125" y="2171700"/>
            <a:ext cx="0" cy="204788"/>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2785" name="Line 17"/>
          <p:cNvSpPr>
            <a:spLocks noChangeShapeType="1"/>
          </p:cNvSpPr>
          <p:nvPr/>
        </p:nvSpPr>
        <p:spPr bwMode="auto">
          <a:xfrm>
            <a:off x="5427663" y="2171700"/>
            <a:ext cx="0" cy="204788"/>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2786" name="Text Box 18"/>
          <p:cNvSpPr txBox="1">
            <a:spLocks noChangeArrowheads="1"/>
          </p:cNvSpPr>
          <p:nvPr/>
        </p:nvSpPr>
        <p:spPr bwMode="auto">
          <a:xfrm>
            <a:off x="1865313" y="3436938"/>
            <a:ext cx="571658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436" tIns="43217" rIns="86436" bIns="43217"/>
          <a:lstStyle>
            <a:lvl1pPr defTabSz="865188">
              <a:defRPr sz="1200" i="1">
                <a:solidFill>
                  <a:schemeClr val="tx1"/>
                </a:solidFill>
                <a:latin typeface="Verdana" pitchFamily="34" charset="0"/>
                <a:ea typeface="ＭＳ Ｐゴシック" charset="-128"/>
              </a:defRPr>
            </a:lvl1pPr>
            <a:lvl2pPr marL="742950" indent="-285750" defTabSz="865188">
              <a:defRPr sz="1200" i="1">
                <a:solidFill>
                  <a:schemeClr val="tx1"/>
                </a:solidFill>
                <a:latin typeface="Verdana" pitchFamily="34" charset="0"/>
                <a:ea typeface="ＭＳ Ｐゴシック" charset="-128"/>
              </a:defRPr>
            </a:lvl2pPr>
            <a:lvl3pPr marL="1143000" indent="-228600" defTabSz="865188">
              <a:defRPr sz="1200" i="1">
                <a:solidFill>
                  <a:schemeClr val="tx1"/>
                </a:solidFill>
                <a:latin typeface="Verdana" pitchFamily="34" charset="0"/>
                <a:ea typeface="ＭＳ Ｐゴシック" charset="-128"/>
              </a:defRPr>
            </a:lvl3pPr>
            <a:lvl4pPr marL="1600200" indent="-228600" defTabSz="865188">
              <a:defRPr sz="1200" i="1">
                <a:solidFill>
                  <a:schemeClr val="tx1"/>
                </a:solidFill>
                <a:latin typeface="Verdana" pitchFamily="34" charset="0"/>
                <a:ea typeface="ＭＳ Ｐゴシック" charset="-128"/>
              </a:defRPr>
            </a:lvl4pPr>
            <a:lvl5pPr marL="2057400" indent="-228600" defTabSz="865188">
              <a:defRPr sz="1200" i="1">
                <a:solidFill>
                  <a:schemeClr val="tx1"/>
                </a:solidFill>
                <a:latin typeface="Verdana" pitchFamily="34" charset="0"/>
                <a:ea typeface="ＭＳ Ｐゴシック" charset="-128"/>
              </a:defRPr>
            </a:lvl5pPr>
            <a:lvl6pPr marL="25146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9pPr>
          </a:lstStyle>
          <a:p>
            <a:pPr algn="l" eaLnBrk="1" hangingPunct="1">
              <a:spcBef>
                <a:spcPct val="50000"/>
              </a:spcBef>
            </a:pPr>
            <a:r>
              <a:rPr lang="en-US" sz="1800" b="1" i="0" dirty="0">
                <a:solidFill>
                  <a:schemeClr val="accent1"/>
                </a:solidFill>
              </a:rPr>
              <a:t>5</a:t>
            </a:r>
            <a:r>
              <a:rPr lang="en-US" sz="1800" b="1" i="0" dirty="0" smtClean="0">
                <a:solidFill>
                  <a:schemeClr val="accent1"/>
                </a:solidFill>
              </a:rPr>
              <a:t> </a:t>
            </a:r>
            <a:r>
              <a:rPr lang="en-US" sz="1800" b="1" i="0" dirty="0">
                <a:solidFill>
                  <a:schemeClr val="accent1"/>
                </a:solidFill>
              </a:rPr>
              <a:t>cycles for each </a:t>
            </a:r>
            <a:r>
              <a:rPr lang="en-US" sz="1800" b="1" i="0" dirty="0" smtClean="0">
                <a:solidFill>
                  <a:schemeClr val="accent1"/>
                </a:solidFill>
              </a:rPr>
              <a:t>request in better case </a:t>
            </a:r>
          </a:p>
          <a:p>
            <a:pPr algn="l" eaLnBrk="1" hangingPunct="1">
              <a:spcBef>
                <a:spcPct val="50000"/>
              </a:spcBef>
            </a:pPr>
            <a:r>
              <a:rPr lang="en-US" sz="1100" b="1" i="0" dirty="0" smtClean="0">
                <a:solidFill>
                  <a:schemeClr val="accent1"/>
                </a:solidFill>
              </a:rPr>
              <a:t>(</a:t>
            </a:r>
            <a:r>
              <a:rPr lang="en-US" sz="1100" b="1" i="0" dirty="0">
                <a:solidFill>
                  <a:schemeClr val="accent1"/>
                </a:solidFill>
              </a:rPr>
              <a:t>source and destination on </a:t>
            </a:r>
            <a:r>
              <a:rPr lang="en-US" sz="1100" b="1" i="0" dirty="0" smtClean="0">
                <a:solidFill>
                  <a:schemeClr val="accent1"/>
                </a:solidFill>
              </a:rPr>
              <a:t>AHB with the CPU not running)</a:t>
            </a:r>
            <a:endParaRPr lang="en-US" sz="1100" b="1" i="0" dirty="0">
              <a:solidFill>
                <a:schemeClr val="accent1"/>
              </a:solidFill>
            </a:endParaRPr>
          </a:p>
        </p:txBody>
      </p:sp>
      <p:sp>
        <p:nvSpPr>
          <p:cNvPr id="32787" name="AutoShape 19"/>
          <p:cNvSpPr>
            <a:spLocks noChangeArrowheads="1"/>
          </p:cNvSpPr>
          <p:nvPr/>
        </p:nvSpPr>
        <p:spPr bwMode="auto">
          <a:xfrm>
            <a:off x="7105650" y="2419350"/>
            <a:ext cx="1585913" cy="752475"/>
          </a:xfrm>
          <a:prstGeom prst="flowChartAlternateProcess">
            <a:avLst/>
          </a:prstGeom>
          <a:solidFill>
            <a:srgbClr val="CC99FF">
              <a:alpha val="20000"/>
            </a:srgbClr>
          </a:solidFill>
          <a:ln w="22225">
            <a:solidFill>
              <a:srgbClr val="800080"/>
            </a:solidFill>
            <a:miter lim="800000"/>
            <a:headEnd/>
            <a:tailEnd/>
          </a:ln>
        </p:spPr>
        <p:txBody>
          <a:bodyPr lIns="86436" tIns="43217" rIns="86436" bIns="43217" anchor="ctr" anchorCtr="1"/>
          <a:lstStyle/>
          <a:p>
            <a:pPr defTabSz="865188" eaLnBrk="1" hangingPunct="1">
              <a:lnSpc>
                <a:spcPct val="110000"/>
              </a:lnSpc>
              <a:spcBef>
                <a:spcPct val="50000"/>
              </a:spcBef>
            </a:pPr>
            <a:endParaRPr lang="en-US" sz="900" b="1" i="0">
              <a:solidFill>
                <a:srgbClr val="000000"/>
              </a:solidFill>
              <a:latin typeface="Arial" charset="0"/>
            </a:endParaRPr>
          </a:p>
          <a:p>
            <a:pPr defTabSz="865188" eaLnBrk="1" hangingPunct="1">
              <a:lnSpc>
                <a:spcPct val="110000"/>
              </a:lnSpc>
              <a:spcBef>
                <a:spcPct val="50000"/>
              </a:spcBef>
            </a:pPr>
            <a:r>
              <a:rPr lang="en-US" sz="900" b="1" i="0">
                <a:solidFill>
                  <a:srgbClr val="000000"/>
                </a:solidFill>
                <a:latin typeface="Arial" charset="0"/>
              </a:rPr>
              <a:t>Request2 sample &amp; arbitration phase</a:t>
            </a:r>
          </a:p>
          <a:p>
            <a:pPr defTabSz="865188" eaLnBrk="1" hangingPunct="1">
              <a:lnSpc>
                <a:spcPct val="110000"/>
              </a:lnSpc>
              <a:spcBef>
                <a:spcPct val="50000"/>
              </a:spcBef>
            </a:pPr>
            <a:endParaRPr lang="en-US" sz="900" b="1" i="0">
              <a:solidFill>
                <a:srgbClr val="000000"/>
              </a:solidFill>
              <a:latin typeface="Arial" charset="0"/>
            </a:endParaRPr>
          </a:p>
        </p:txBody>
      </p:sp>
      <p:sp>
        <p:nvSpPr>
          <p:cNvPr id="32788" name="Line 20"/>
          <p:cNvSpPr>
            <a:spLocks noChangeShapeType="1"/>
          </p:cNvSpPr>
          <p:nvPr/>
        </p:nvSpPr>
        <p:spPr bwMode="auto">
          <a:xfrm>
            <a:off x="7092950" y="2157413"/>
            <a:ext cx="0" cy="206375"/>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2789" name="Line 21"/>
          <p:cNvSpPr>
            <a:spLocks noChangeShapeType="1"/>
          </p:cNvSpPr>
          <p:nvPr/>
        </p:nvSpPr>
        <p:spPr bwMode="auto">
          <a:xfrm>
            <a:off x="6791325" y="1425575"/>
            <a:ext cx="277813" cy="822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7256" tIns="48628" rIns="97256" bIns="48628">
            <a:spAutoFit/>
          </a:bodyPr>
          <a:lstStyle/>
          <a:p>
            <a:endParaRPr lang="en-US"/>
          </a:p>
        </p:txBody>
      </p:sp>
      <p:sp>
        <p:nvSpPr>
          <p:cNvPr id="32790" name="Text Box 22"/>
          <p:cNvSpPr txBox="1">
            <a:spLocks noChangeArrowheads="1"/>
          </p:cNvSpPr>
          <p:nvPr/>
        </p:nvSpPr>
        <p:spPr bwMode="auto">
          <a:xfrm>
            <a:off x="6211888" y="1150938"/>
            <a:ext cx="1157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436" tIns="43217" rIns="86436" bIns="43217"/>
          <a:lstStyle>
            <a:lvl1pPr defTabSz="865188">
              <a:defRPr sz="1200" i="1">
                <a:solidFill>
                  <a:schemeClr val="tx1"/>
                </a:solidFill>
                <a:latin typeface="Verdana" pitchFamily="34" charset="0"/>
                <a:ea typeface="ＭＳ Ｐゴシック" charset="-128"/>
              </a:defRPr>
            </a:lvl1pPr>
            <a:lvl2pPr marL="742950" indent="-285750" defTabSz="865188">
              <a:defRPr sz="1200" i="1">
                <a:solidFill>
                  <a:schemeClr val="tx1"/>
                </a:solidFill>
                <a:latin typeface="Verdana" pitchFamily="34" charset="0"/>
                <a:ea typeface="ＭＳ Ｐゴシック" charset="-128"/>
              </a:defRPr>
            </a:lvl2pPr>
            <a:lvl3pPr marL="1143000" indent="-228600" defTabSz="865188">
              <a:defRPr sz="1200" i="1">
                <a:solidFill>
                  <a:schemeClr val="tx1"/>
                </a:solidFill>
                <a:latin typeface="Verdana" pitchFamily="34" charset="0"/>
                <a:ea typeface="ＭＳ Ｐゴシック" charset="-128"/>
              </a:defRPr>
            </a:lvl3pPr>
            <a:lvl4pPr marL="1600200" indent="-228600" defTabSz="865188">
              <a:defRPr sz="1200" i="1">
                <a:solidFill>
                  <a:schemeClr val="tx1"/>
                </a:solidFill>
                <a:latin typeface="Verdana" pitchFamily="34" charset="0"/>
                <a:ea typeface="ＭＳ Ｐゴシック" charset="-128"/>
              </a:defRPr>
            </a:lvl4pPr>
            <a:lvl5pPr marL="2057400" indent="-228600" defTabSz="865188">
              <a:defRPr sz="1200" i="1">
                <a:solidFill>
                  <a:schemeClr val="tx1"/>
                </a:solidFill>
                <a:latin typeface="Verdana" pitchFamily="34" charset="0"/>
                <a:ea typeface="ＭＳ Ｐゴシック" charset="-128"/>
              </a:defRPr>
            </a:lvl5pPr>
            <a:lvl6pPr marL="25146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9pPr>
          </a:lstStyle>
          <a:p>
            <a:pPr eaLnBrk="1" hangingPunct="1">
              <a:spcBef>
                <a:spcPct val="50000"/>
              </a:spcBef>
            </a:pPr>
            <a:r>
              <a:rPr lang="en-US" sz="1100" b="1" i="0">
                <a:solidFill>
                  <a:srgbClr val="000000"/>
                </a:solidFill>
              </a:rPr>
              <a:t>Request 2</a:t>
            </a:r>
          </a:p>
        </p:txBody>
      </p:sp>
      <p:sp>
        <p:nvSpPr>
          <p:cNvPr id="32791" name="Rectangle 23"/>
          <p:cNvSpPr>
            <a:spLocks noChangeArrowheads="1"/>
          </p:cNvSpPr>
          <p:nvPr/>
        </p:nvSpPr>
        <p:spPr bwMode="auto">
          <a:xfrm>
            <a:off x="457200" y="3781425"/>
            <a:ext cx="8405813" cy="122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36" tIns="43217" rIns="86436" bIns="43217">
            <a:spAutoFit/>
          </a:bodyPr>
          <a:lstStyle/>
          <a:p>
            <a:pPr marL="406400" indent="-406400" algn="l" defTabSz="865188" eaLnBrk="1" hangingPunct="1">
              <a:spcBef>
                <a:spcPct val="50000"/>
              </a:spcBef>
              <a:buClr>
                <a:schemeClr val="accent2"/>
              </a:buClr>
              <a:buSzPct val="80000"/>
              <a:buFont typeface="Wingdings" pitchFamily="2" charset="2"/>
              <a:buChar char="ü"/>
            </a:pPr>
            <a:endParaRPr lang="en-US" sz="1100" i="0" dirty="0" smtClean="0"/>
          </a:p>
          <a:p>
            <a:pPr marL="285750" indent="-285750" algn="l" defTabSz="865188" eaLnBrk="1" hangingPunct="1">
              <a:spcBef>
                <a:spcPct val="50000"/>
              </a:spcBef>
              <a:buClr>
                <a:schemeClr val="accent1"/>
              </a:buClr>
              <a:buSzPct val="120000"/>
              <a:buFont typeface="Arial" pitchFamily="34" charset="0"/>
              <a:buChar char="•"/>
            </a:pPr>
            <a:r>
              <a:rPr lang="en-US" sz="1400" dirty="0" smtClean="0">
                <a:solidFill>
                  <a:schemeClr val="accent4"/>
                </a:solidFill>
                <a:latin typeface="Arial" pitchFamily="34" charset="0"/>
                <a:cs typeface="Arial" pitchFamily="34" charset="0"/>
              </a:rPr>
              <a:t>Then different parameters can impact the bus access and add delay cycles to the default value:</a:t>
            </a:r>
          </a:p>
          <a:p>
            <a:pPr marL="285750" indent="-285750" algn="l" defTabSz="865188" eaLnBrk="1" hangingPunct="1">
              <a:spcBef>
                <a:spcPct val="50000"/>
              </a:spcBef>
              <a:buClr>
                <a:schemeClr val="accent1"/>
              </a:buClr>
              <a:buSzPct val="120000"/>
              <a:buFont typeface="Arial" pitchFamily="34" charset="0"/>
              <a:buChar char="•"/>
            </a:pPr>
            <a:endParaRPr lang="en-US" sz="1400" dirty="0" smtClean="0">
              <a:solidFill>
                <a:schemeClr val="accent4"/>
              </a:solidFill>
              <a:latin typeface="Arial" pitchFamily="34" charset="0"/>
              <a:cs typeface="Arial" pitchFamily="34" charset="0"/>
            </a:endParaRPr>
          </a:p>
          <a:p>
            <a:pPr marL="742950" lvl="1" indent="-285750" defTabSz="865188">
              <a:spcBef>
                <a:spcPct val="50000"/>
              </a:spcBef>
              <a:buClr>
                <a:schemeClr val="accent1"/>
              </a:buClr>
              <a:buSzPct val="120000"/>
              <a:buFont typeface="Arial" pitchFamily="34" charset="0"/>
              <a:buChar char="•"/>
            </a:pPr>
            <a:endParaRPr lang="en-US" sz="1400" dirty="0">
              <a:solidFill>
                <a:schemeClr val="accent4"/>
              </a:solidFill>
              <a:latin typeface="Arial" pitchFamily="34" charset="0"/>
              <a:cs typeface="Arial" pitchFamily="34" charset="0"/>
            </a:endParaRPr>
          </a:p>
        </p:txBody>
      </p:sp>
      <p:sp>
        <p:nvSpPr>
          <p:cNvPr id="32792" name="Line 24"/>
          <p:cNvSpPr>
            <a:spLocks noChangeShapeType="1"/>
          </p:cNvSpPr>
          <p:nvPr/>
        </p:nvSpPr>
        <p:spPr bwMode="auto">
          <a:xfrm flipV="1">
            <a:off x="579438" y="1847850"/>
            <a:ext cx="0" cy="1589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2793" name="Line 25"/>
          <p:cNvSpPr>
            <a:spLocks noChangeShapeType="1"/>
          </p:cNvSpPr>
          <p:nvPr/>
        </p:nvSpPr>
        <p:spPr bwMode="auto">
          <a:xfrm flipV="1">
            <a:off x="7089775" y="1847850"/>
            <a:ext cx="0" cy="15890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graphicFrame>
        <p:nvGraphicFramePr>
          <p:cNvPr id="2" name="Table 1"/>
          <p:cNvGraphicFramePr>
            <a:graphicFrameLocks noGrp="1"/>
          </p:cNvGraphicFramePr>
          <p:nvPr>
            <p:extLst/>
          </p:nvPr>
        </p:nvGraphicFramePr>
        <p:xfrm>
          <a:off x="902096" y="4495800"/>
          <a:ext cx="7643019" cy="2006349"/>
        </p:xfrm>
        <a:graphic>
          <a:graphicData uri="http://schemas.openxmlformats.org/drawingml/2006/table">
            <a:tbl>
              <a:tblPr firstRow="1" bandRow="1">
                <a:tableStyleId>{5C22544A-7EE6-4342-B048-85BDC9FD1C3A}</a:tableStyleId>
              </a:tblPr>
              <a:tblGrid>
                <a:gridCol w="2309020"/>
                <a:gridCol w="1512490"/>
                <a:gridCol w="1535510"/>
                <a:gridCol w="2285999"/>
              </a:tblGrid>
              <a:tr h="668783">
                <a:tc rowSpan="2">
                  <a:txBody>
                    <a:bodyPr/>
                    <a:lstStyle/>
                    <a:p>
                      <a:pPr algn="ctr"/>
                      <a:r>
                        <a:rPr lang="en-US" sz="1200" dirty="0" smtClean="0"/>
                        <a:t>If the CPU is running</a:t>
                      </a:r>
                      <a:endParaRPr lang="en-US" sz="1200" dirty="0"/>
                    </a:p>
                  </a:txBody>
                  <a:tcPr anchor="ctr"/>
                </a:tc>
                <a:tc gridSpan="2">
                  <a:txBody>
                    <a:bodyPr/>
                    <a:lstStyle/>
                    <a:p>
                      <a:pPr algn="ctr"/>
                      <a:r>
                        <a:rPr lang="en-US" sz="1200" smtClean="0"/>
                        <a:t>If source or destination is an</a:t>
                      </a:r>
                      <a:r>
                        <a:rPr lang="en-US" sz="1200" baseline="0" smtClean="0"/>
                        <a:t> </a:t>
                      </a:r>
                      <a:r>
                        <a:rPr lang="en-US" sz="1200" smtClean="0"/>
                        <a:t>APB Peripheral, it introduce a bridge latency.</a:t>
                      </a:r>
                      <a:endParaRPr lang="en-US" sz="1200" dirty="0"/>
                    </a:p>
                  </a:txBody>
                  <a:tcPr anchor="ctr"/>
                </a:tc>
                <a:tc hMerge="1">
                  <a:txBody>
                    <a:bodyPr/>
                    <a:lstStyle/>
                    <a:p>
                      <a:endParaRPr lang="en-US" dirty="0"/>
                    </a:p>
                  </a:txBody>
                  <a:tcPr/>
                </a:tc>
                <a:tc rowSpan="2">
                  <a:txBody>
                    <a:bodyPr/>
                    <a:lstStyle/>
                    <a:p>
                      <a:pPr algn="ctr"/>
                      <a:r>
                        <a:rPr lang="en-US" sz="1200" dirty="0" smtClean="0"/>
                        <a:t>If CPU is competing</a:t>
                      </a:r>
                      <a:r>
                        <a:rPr lang="en-US" sz="1200" baseline="0" dirty="0" smtClean="0"/>
                        <a:t> with DMA to access the APB Peripheral.</a:t>
                      </a:r>
                    </a:p>
                    <a:p>
                      <a:pPr algn="ctr"/>
                      <a:r>
                        <a:rPr lang="en-US" sz="1200" baseline="0" dirty="0" smtClean="0"/>
                        <a:t>(AHB frequency bigger than APB)</a:t>
                      </a:r>
                    </a:p>
                    <a:p>
                      <a:pPr algn="ctr"/>
                      <a:endParaRPr lang="en-US" sz="1200" dirty="0"/>
                    </a:p>
                  </a:txBody>
                  <a:tcPr anchor="ctr"/>
                </a:tc>
              </a:tr>
              <a:tr h="668783">
                <a:tc vMerge="1">
                  <a:txBody>
                    <a:bodyPr/>
                    <a:lstStyle/>
                    <a:p>
                      <a:endParaRPr lang="en-US" dirty="0"/>
                    </a:p>
                  </a:txBody>
                  <a:tcPr/>
                </a:tc>
                <a:tc>
                  <a:txBody>
                    <a:bodyPr/>
                    <a:lstStyle/>
                    <a:p>
                      <a:pPr algn="ctr"/>
                      <a:r>
                        <a:rPr lang="en-US" sz="1100" dirty="0" smtClean="0"/>
                        <a:t>AHB</a:t>
                      </a:r>
                      <a:r>
                        <a:rPr lang="en-US" sz="1100" baseline="0" dirty="0" smtClean="0"/>
                        <a:t> and </a:t>
                      </a:r>
                      <a:r>
                        <a:rPr lang="en-US" sz="1100" dirty="0" smtClean="0"/>
                        <a:t>APB are same frequency</a:t>
                      </a:r>
                      <a:endParaRPr lang="en-US" sz="1100" dirty="0"/>
                    </a:p>
                  </a:txBody>
                  <a:tcPr anchor="ctr"/>
                </a:tc>
                <a:tc>
                  <a:txBody>
                    <a:bodyPr/>
                    <a:lstStyle/>
                    <a:p>
                      <a:pPr algn="ctr"/>
                      <a:r>
                        <a:rPr lang="en-US" sz="1100" dirty="0" smtClean="0"/>
                        <a:t>APB</a:t>
                      </a:r>
                      <a:r>
                        <a:rPr lang="en-US" sz="1100" baseline="0" dirty="0" smtClean="0"/>
                        <a:t> frequency is the half of AHB frequency</a:t>
                      </a:r>
                      <a:endParaRPr lang="en-US" sz="1100" dirty="0"/>
                    </a:p>
                  </a:txBody>
                  <a:tcPr anchor="ctr"/>
                </a:tc>
                <a:tc vMerge="1">
                  <a:txBody>
                    <a:bodyPr/>
                    <a:lstStyle/>
                    <a:p>
                      <a:endParaRPr lang="en-US" dirty="0"/>
                    </a:p>
                  </a:txBody>
                  <a:tcPr/>
                </a:tc>
              </a:tr>
              <a:tr h="668783">
                <a:tc>
                  <a:txBody>
                    <a:bodyPr/>
                    <a:lstStyle/>
                    <a:p>
                      <a:pPr algn="ctr"/>
                      <a:r>
                        <a:rPr lang="en-US" dirty="0" smtClean="0"/>
                        <a:t>+ 2 cycles</a:t>
                      </a:r>
                      <a:endParaRPr lang="en-US" dirty="0"/>
                    </a:p>
                  </a:txBody>
                  <a:tcPr anchor="ctr"/>
                </a:tc>
                <a:tc>
                  <a:txBody>
                    <a:bodyPr/>
                    <a:lstStyle/>
                    <a:p>
                      <a:pPr algn="ctr"/>
                      <a:r>
                        <a:rPr lang="en-US" dirty="0" smtClean="0"/>
                        <a:t>+3 cycles</a:t>
                      </a:r>
                      <a:endParaRPr lang="en-US" dirty="0"/>
                    </a:p>
                  </a:txBody>
                  <a:tcPr anchor="ctr"/>
                </a:tc>
                <a:tc>
                  <a:txBody>
                    <a:bodyPr/>
                    <a:lstStyle/>
                    <a:p>
                      <a:pPr algn="ctr"/>
                      <a:r>
                        <a:rPr lang="en-US" dirty="0" smtClean="0"/>
                        <a:t>+5-6 cycles</a:t>
                      </a:r>
                      <a:endParaRPr lang="en-US" dirty="0"/>
                    </a:p>
                  </a:txBody>
                  <a:tcPr anchor="ctr"/>
                </a:tc>
                <a:tc>
                  <a:txBody>
                    <a:bodyPr/>
                    <a:lstStyle/>
                    <a:p>
                      <a:pPr algn="ctr"/>
                      <a:r>
                        <a:rPr lang="en-US" dirty="0" smtClean="0"/>
                        <a:t>+4 cycles</a:t>
                      </a:r>
                      <a:endParaRPr lang="en-US" dirty="0"/>
                    </a:p>
                  </a:txBody>
                  <a:tcPr anchor="ctr"/>
                </a:tc>
              </a:tr>
            </a:tbl>
          </a:graphicData>
        </a:graphic>
      </p:graphicFrame>
      <p:sp>
        <p:nvSpPr>
          <p:cNvPr id="3" name="Date Placeholder 2"/>
          <p:cNvSpPr>
            <a:spLocks noGrp="1"/>
          </p:cNvSpPr>
          <p:nvPr>
            <p:ph type="dt" sz="half" idx="4294967295"/>
          </p:nvPr>
        </p:nvSpPr>
        <p:spPr>
          <a:xfrm>
            <a:off x="8172400" y="6546249"/>
            <a:ext cx="519373" cy="123111"/>
          </a:xfrm>
          <a:prstGeom prst="rect">
            <a:avLst/>
          </a:prstGeom>
        </p:spPr>
        <p:txBody>
          <a:bodyPr/>
          <a:lstStyle/>
          <a:p>
            <a:fld id="{2DA92D40-08A2-4C3D-BB9F-6DDF1D7D894E}" type="datetime1">
              <a:rPr lang="en-GB" smtClean="0"/>
              <a:t>13/10/2015</a:t>
            </a:fld>
            <a:endParaRPr lang="fr-FR"/>
          </a:p>
        </p:txBody>
      </p:sp>
      <p:sp>
        <p:nvSpPr>
          <p:cNvPr id="4" name="Footer Placeholder 3"/>
          <p:cNvSpPr>
            <a:spLocks noGrp="1"/>
          </p:cNvSpPr>
          <p:nvPr>
            <p:ph type="ftr" sz="quarter" idx="4294967295"/>
          </p:nvPr>
        </p:nvSpPr>
        <p:spPr>
          <a:xfrm>
            <a:off x="4644008" y="6546249"/>
            <a:ext cx="3414585" cy="123111"/>
          </a:xfrm>
          <a:prstGeom prst="rect">
            <a:avLst/>
          </a:prstGeom>
        </p:spPr>
        <p:txBody>
          <a:bodyPr/>
          <a:lstStyle/>
          <a:p>
            <a:r>
              <a:rPr lang="en-US" noProof="0" smtClean="0"/>
              <a:t>STM32F0xx Training Day 1</a:t>
            </a:r>
            <a:endParaRPr lang="en-US" noProof="0"/>
          </a:p>
        </p:txBody>
      </p:sp>
    </p:spTree>
    <p:extLst>
      <p:ext uri="{BB962C8B-B14F-4D97-AF65-F5344CB8AC3E}">
        <p14:creationId xmlns:p14="http://schemas.microsoft.com/office/powerpoint/2010/main" val="3347319885"/>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31B9E4-8E4D-4C86-BFD7-412B282B373B}" type="slidenum">
              <a:rPr lang="fr-FR" smtClean="0"/>
              <a:pPr/>
              <a:t>8</a:t>
            </a:fld>
            <a:endParaRPr lang="fr-FR" dirty="0"/>
          </a:p>
        </p:txBody>
      </p:sp>
      <p:sp>
        <p:nvSpPr>
          <p:cNvPr id="11" name="Title 1"/>
          <p:cNvSpPr txBox="1">
            <a:spLocks/>
          </p:cNvSpPr>
          <p:nvPr/>
        </p:nvSpPr>
        <p:spPr>
          <a:xfrm>
            <a:off x="457200" y="116632"/>
            <a:ext cx="8075240" cy="1143000"/>
          </a:xfrm>
          <a:prstGeom prst="rect">
            <a:avLst/>
          </a:prstGeom>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a:lstStyle>
          <a:p>
            <a:r>
              <a:rPr lang="en-US" sz="3300" dirty="0" smtClean="0">
                <a:latin typeface="+mj-lt"/>
              </a:rPr>
              <a:t>STM32 ODE</a:t>
            </a:r>
          </a:p>
          <a:p>
            <a:r>
              <a:rPr lang="en-US" sz="2900" dirty="0" smtClean="0"/>
              <a:t>STM32 X-</a:t>
            </a:r>
            <a:r>
              <a:rPr lang="en-US" sz="2900" dirty="0" err="1" smtClean="0"/>
              <a:t>Nucleo</a:t>
            </a:r>
            <a:r>
              <a:rPr lang="en-US" sz="2900" dirty="0" smtClean="0"/>
              <a:t> Portfolio</a:t>
            </a:r>
            <a:endParaRPr lang="en-US" sz="2900" dirty="0">
              <a:latin typeface="+mj-lt"/>
            </a:endParaRPr>
          </a:p>
        </p:txBody>
      </p:sp>
      <p:sp>
        <p:nvSpPr>
          <p:cNvPr id="10" name="Rounded Rectangle 9"/>
          <p:cNvSpPr/>
          <p:nvPr/>
        </p:nvSpPr>
        <p:spPr>
          <a:xfrm>
            <a:off x="152400" y="1272866"/>
            <a:ext cx="8915400" cy="2232334"/>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07" tIns="135053" rIns="68607" rtlCol="0" anchor="t"/>
          <a:lstStyle/>
          <a:p>
            <a:pPr>
              <a:spcBef>
                <a:spcPts val="450"/>
              </a:spcBef>
              <a:buClr>
                <a:schemeClr val="accent2"/>
              </a:buClr>
            </a:pPr>
            <a:endParaRPr lang="en-US" sz="1200" dirty="0" smtClean="0">
              <a:solidFill>
                <a:schemeClr val="tx2"/>
              </a:solidFill>
              <a:cs typeface="Arial" pitchFamily="34" charset="0"/>
            </a:endParaRPr>
          </a:p>
        </p:txBody>
      </p:sp>
      <p:sp>
        <p:nvSpPr>
          <p:cNvPr id="12" name="Rounded Rectangle 11"/>
          <p:cNvSpPr/>
          <p:nvPr/>
        </p:nvSpPr>
        <p:spPr>
          <a:xfrm>
            <a:off x="427748" y="1143000"/>
            <a:ext cx="4444209" cy="442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Motor Control Expansion Boards</a:t>
            </a:r>
            <a:endParaRPr lang="en-US" b="1" dirty="0"/>
          </a:p>
        </p:txBody>
      </p:sp>
      <p:sp>
        <p:nvSpPr>
          <p:cNvPr id="14" name="Rectangle 13"/>
          <p:cNvSpPr/>
          <p:nvPr/>
        </p:nvSpPr>
        <p:spPr>
          <a:xfrm>
            <a:off x="158262" y="3611620"/>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Stepper Motors</a:t>
            </a:r>
            <a:endParaRPr lang="en-US" dirty="0"/>
          </a:p>
        </p:txBody>
      </p:sp>
      <p:sp>
        <p:nvSpPr>
          <p:cNvPr id="15" name="Rectangle 14"/>
          <p:cNvSpPr/>
          <p:nvPr/>
        </p:nvSpPr>
        <p:spPr>
          <a:xfrm>
            <a:off x="164124" y="3994623"/>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Brush DC</a:t>
            </a:r>
            <a:endParaRPr lang="en-US" dirty="0"/>
          </a:p>
        </p:txBody>
      </p:sp>
      <p:sp>
        <p:nvSpPr>
          <p:cNvPr id="17" name="Rectangle 16"/>
          <p:cNvSpPr/>
          <p:nvPr/>
        </p:nvSpPr>
        <p:spPr>
          <a:xfrm>
            <a:off x="165142" y="4398725"/>
            <a:ext cx="2632143"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NFC</a:t>
            </a:r>
            <a:endParaRPr lang="en-US" dirty="0"/>
          </a:p>
        </p:txBody>
      </p:sp>
      <p:graphicFrame>
        <p:nvGraphicFramePr>
          <p:cNvPr id="16" name="Table 15"/>
          <p:cNvGraphicFramePr>
            <a:graphicFrameLocks noGrp="1"/>
          </p:cNvGraphicFramePr>
          <p:nvPr>
            <p:extLst/>
          </p:nvPr>
        </p:nvGraphicFramePr>
        <p:xfrm>
          <a:off x="304801" y="1676400"/>
          <a:ext cx="8686800" cy="1686106"/>
        </p:xfrm>
        <a:graphic>
          <a:graphicData uri="http://schemas.openxmlformats.org/drawingml/2006/table">
            <a:tbl>
              <a:tblPr>
                <a:effectLst>
                  <a:innerShdw blurRad="63500" dist="50800" dir="13500000">
                    <a:prstClr val="black">
                      <a:alpha val="50000"/>
                    </a:prstClr>
                  </a:innerShdw>
                </a:effectLst>
              </a:tblPr>
              <a:tblGrid>
                <a:gridCol w="1307157"/>
                <a:gridCol w="674042"/>
                <a:gridCol w="1676400"/>
                <a:gridCol w="5029201"/>
              </a:tblGrid>
              <a:tr h="164185">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2"/>
                        </a:rPr>
                        <a:t>X-NUCLEO-IHM01A1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a:solidFill>
                            <a:schemeClr val="tx2"/>
                          </a:solidFill>
                          <a:effectLst/>
                          <a:latin typeface="Calibri" panose="020F0502020204030204" pitchFamily="34" charset="0"/>
                        </a:rPr>
                        <a:t>L6474PD</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Stepper motor driver expansion board based on L6474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3"/>
                        </a:rPr>
                        <a:t>X-NUCLEO-IHM03A1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powerSTEP01</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High power stepper motor driver expansion board based on powerSTEP01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4"/>
                        </a:rPr>
                        <a:t>X-NUCLEO-IHM04A1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L6206</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Dual brush DC motor driver expansion board based on L6206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5"/>
                        </a:rPr>
                        <a:t>X-NUCLEO-IHM05A1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L6208</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Bipolar stepper motor driver expansion board based on L6208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8" name="Table 17"/>
          <p:cNvGraphicFramePr>
            <a:graphicFrameLocks noGrp="1"/>
          </p:cNvGraphicFramePr>
          <p:nvPr>
            <p:extLst/>
          </p:nvPr>
        </p:nvGraphicFramePr>
        <p:xfrm>
          <a:off x="304800" y="5334000"/>
          <a:ext cx="8686800" cy="700990"/>
        </p:xfrm>
        <a:graphic>
          <a:graphicData uri="http://schemas.openxmlformats.org/drawingml/2006/table">
            <a:tbl>
              <a:tblPr>
                <a:effectLst>
                  <a:innerShdw blurRad="63500" dist="50800" dir="13500000">
                    <a:prstClr val="black">
                      <a:alpha val="50000"/>
                    </a:prstClr>
                  </a:innerShdw>
                </a:effectLst>
              </a:tblPr>
              <a:tblGrid>
                <a:gridCol w="1307157"/>
                <a:gridCol w="674042"/>
                <a:gridCol w="1676400"/>
                <a:gridCol w="5029201"/>
              </a:tblGrid>
              <a:tr h="296418">
                <a:tc>
                  <a:txBody>
                    <a:bodyPr/>
                    <a:lstStyle/>
                    <a:p>
                      <a:pPr algn="ctr" fontAlgn="ctr"/>
                      <a:r>
                        <a:rPr lang="en-US" sz="1200" b="1" i="0" u="none" strike="noStrike" dirty="0">
                          <a:solidFill>
                            <a:srgbClr val="000000"/>
                          </a:solidFill>
                          <a:effectLst/>
                          <a:latin typeface="Calibri" panose="020F0502020204030204" pitchFamily="34" charset="0"/>
                        </a:rPr>
                        <a:t>Part Number</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Marketing Status</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Core Product</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200" b="1" i="0" u="none" strike="noStrike" dirty="0">
                          <a:solidFill>
                            <a:srgbClr val="000000"/>
                          </a:solidFill>
                          <a:effectLst/>
                          <a:latin typeface="Calibri" panose="020F0502020204030204" pitchFamily="34" charset="0"/>
                        </a:rPr>
                        <a:t>General Description</a:t>
                      </a:r>
                    </a:p>
                  </a:txBody>
                  <a:tcPr marL="6858" marR="6858" marT="68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28372">
                <a:tc>
                  <a:txBody>
                    <a:bodyPr/>
                    <a:lstStyle/>
                    <a:p>
                      <a:pPr algn="ctr" fontAlgn="b"/>
                      <a:r>
                        <a:rPr lang="en-US" sz="1000" b="0" i="0" u="none" strike="noStrike" dirty="0">
                          <a:solidFill>
                            <a:schemeClr val="tx2"/>
                          </a:solidFill>
                          <a:effectLst/>
                          <a:latin typeface="Calibri" panose="020F0502020204030204" pitchFamily="34" charset="0"/>
                          <a:hlinkClick r:id="rId6"/>
                        </a:rPr>
                        <a:t>X-NUCLEO-PLC01A1</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00" b="0" i="0" u="none" strike="noStrike">
                          <a:solidFill>
                            <a:schemeClr val="tx2"/>
                          </a:solidFill>
                          <a:effectLst/>
                          <a:latin typeface="Calibri" panose="020F0502020204030204" pitchFamily="34" charset="0"/>
                        </a:rPr>
                        <a:t>Active</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CLT01-38SQ7;VNI8200XP</a:t>
                      </a: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i="0" u="none" strike="noStrike" dirty="0">
                          <a:solidFill>
                            <a:schemeClr val="tx2"/>
                          </a:solidFill>
                          <a:effectLst/>
                          <a:latin typeface="Calibri" panose="020F0502020204030204" pitchFamily="34" charset="0"/>
                        </a:rPr>
                        <a:t>Industrial input/output expansion board based on VNI8200XP and CLT01-38SQ7 for STM32 </a:t>
                      </a:r>
                      <a:r>
                        <a:rPr lang="en-US" sz="1000" b="0" i="0" u="none" strike="noStrike" dirty="0" err="1">
                          <a:solidFill>
                            <a:schemeClr val="tx2"/>
                          </a:solidFill>
                          <a:effectLst/>
                          <a:latin typeface="Calibri" panose="020F0502020204030204" pitchFamily="34" charset="0"/>
                        </a:rPr>
                        <a:t>Nucleo</a:t>
                      </a:r>
                      <a:endParaRPr lang="en-US" sz="1000" b="0" i="0" u="none" strike="noStrike" dirty="0">
                        <a:solidFill>
                          <a:schemeClr val="tx2"/>
                        </a:solidFill>
                        <a:effectLst/>
                        <a:latin typeface="Calibri" panose="020F0502020204030204" pitchFamily="34" charset="0"/>
                      </a:endParaRPr>
                    </a:p>
                  </a:txBody>
                  <a:tcPr marL="6858" marR="6858" marT="685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9" name="Rounded Rectangle 18"/>
          <p:cNvSpPr/>
          <p:nvPr/>
        </p:nvSpPr>
        <p:spPr>
          <a:xfrm>
            <a:off x="152400" y="5181600"/>
            <a:ext cx="8915400" cy="1066800"/>
          </a:xfrm>
          <a:prstGeom prst="roundRect">
            <a:avLst>
              <a:gd name="adj" fmla="val 5584"/>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607" tIns="135053" rIns="68607" rtlCol="0" anchor="t"/>
          <a:lstStyle/>
          <a:p>
            <a:pPr>
              <a:spcBef>
                <a:spcPts val="450"/>
              </a:spcBef>
              <a:buClr>
                <a:schemeClr val="accent2"/>
              </a:buClr>
            </a:pPr>
            <a:endParaRPr lang="en-US" sz="1200" dirty="0" smtClean="0">
              <a:solidFill>
                <a:schemeClr val="tx2"/>
              </a:solidFill>
              <a:cs typeface="Arial" pitchFamily="34" charset="0"/>
            </a:endParaRPr>
          </a:p>
        </p:txBody>
      </p:sp>
      <p:sp>
        <p:nvSpPr>
          <p:cNvPr id="20" name="Rounded Rectangle 19"/>
          <p:cNvSpPr/>
          <p:nvPr/>
        </p:nvSpPr>
        <p:spPr>
          <a:xfrm>
            <a:off x="427748" y="4814966"/>
            <a:ext cx="4444209" cy="44283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Input-Output Expansion Boards</a:t>
            </a:r>
            <a:endParaRPr lang="en-US" b="1" dirty="0"/>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flipV="1">
            <a:off x="7941956" y="3718331"/>
            <a:ext cx="995512" cy="901059"/>
          </a:xfrm>
          <a:prstGeom prst="rect">
            <a:avLst/>
          </a:prstGeom>
        </p:spPr>
      </p:pic>
      <p:pic>
        <p:nvPicPr>
          <p:cNvPr id="21" name="Picture 20"/>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124200" y="3629007"/>
            <a:ext cx="1110928" cy="1002642"/>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0644" y="3651739"/>
            <a:ext cx="1123950" cy="1004088"/>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6292374" y="3693674"/>
            <a:ext cx="1052511" cy="906697"/>
          </a:xfrm>
          <a:prstGeom prst="rect">
            <a:avLst/>
          </a:prstGeom>
        </p:spPr>
      </p:pic>
    </p:spTree>
    <p:extLst>
      <p:ext uri="{BB962C8B-B14F-4D97-AF65-F5344CB8AC3E}">
        <p14:creationId xmlns:p14="http://schemas.microsoft.com/office/powerpoint/2010/main" val="2839446887"/>
      </p:ext>
    </p:extLst>
  </p:cSld>
  <p:clrMapOvr>
    <a:masterClrMapping/>
  </p:clrMapOvr>
  <p:transition spd="slow">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4294967295"/>
          </p:nvPr>
        </p:nvSpPr>
        <p:spPr>
          <a:xfrm>
            <a:off x="6415088" y="6116638"/>
            <a:ext cx="6096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i="1">
                <a:solidFill>
                  <a:schemeClr val="tx1"/>
                </a:solidFill>
                <a:latin typeface="Verdana" pitchFamily="34" charset="0"/>
                <a:ea typeface="ＭＳ Ｐゴシック" charset="-128"/>
              </a:defRPr>
            </a:lvl1pPr>
            <a:lvl2pPr marL="742950" indent="-285750">
              <a:defRPr sz="1200" i="1">
                <a:solidFill>
                  <a:schemeClr val="tx1"/>
                </a:solidFill>
                <a:latin typeface="Verdana" pitchFamily="34" charset="0"/>
                <a:ea typeface="ＭＳ Ｐゴシック" charset="-128"/>
              </a:defRPr>
            </a:lvl2pPr>
            <a:lvl3pPr marL="1143000" indent="-228600">
              <a:defRPr sz="1200" i="1">
                <a:solidFill>
                  <a:schemeClr val="tx1"/>
                </a:solidFill>
                <a:latin typeface="Verdana" pitchFamily="34" charset="0"/>
                <a:ea typeface="ＭＳ Ｐゴシック" charset="-128"/>
              </a:defRPr>
            </a:lvl3pPr>
            <a:lvl4pPr marL="1600200" indent="-228600">
              <a:defRPr sz="1200" i="1">
                <a:solidFill>
                  <a:schemeClr val="tx1"/>
                </a:solidFill>
                <a:latin typeface="Verdana" pitchFamily="34" charset="0"/>
                <a:ea typeface="ＭＳ Ｐゴシック" charset="-128"/>
              </a:defRPr>
            </a:lvl4pPr>
            <a:lvl5pPr marL="2057400" indent="-228600">
              <a:defRPr sz="1200" i="1">
                <a:solidFill>
                  <a:schemeClr val="tx1"/>
                </a:solidFill>
                <a:latin typeface="Verdana" pitchFamily="34" charset="0"/>
                <a:ea typeface="ＭＳ Ｐゴシック" charset="-128"/>
              </a:defRPr>
            </a:lvl5pPr>
            <a:lvl6pPr marL="2514600" indent="-228600" algn="ctr"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eaLnBrk="0" fontAlgn="base" hangingPunct="0">
              <a:spcBef>
                <a:spcPct val="0"/>
              </a:spcBef>
              <a:spcAft>
                <a:spcPct val="0"/>
              </a:spcAft>
              <a:defRPr sz="1200" i="1">
                <a:solidFill>
                  <a:schemeClr val="tx1"/>
                </a:solidFill>
                <a:latin typeface="Verdana" pitchFamily="34" charset="0"/>
                <a:ea typeface="ＭＳ Ｐゴシック" charset="-128"/>
              </a:defRPr>
            </a:lvl9pPr>
          </a:lstStyle>
          <a:p>
            <a:fld id="{0F96DFEE-AD03-4241-B975-A28F3BB8B585}" type="slidenum">
              <a:rPr lang="en-US" sz="1100" i="0" smtClean="0">
                <a:solidFill>
                  <a:schemeClr val="bg1"/>
                </a:solidFill>
              </a:rPr>
              <a:pPr/>
              <a:t>80</a:t>
            </a:fld>
            <a:endParaRPr lang="en-US" sz="1100" i="0" smtClean="0">
              <a:solidFill>
                <a:schemeClr val="bg1"/>
              </a:solidFill>
            </a:endParaRPr>
          </a:p>
        </p:txBody>
      </p:sp>
      <p:sp>
        <p:nvSpPr>
          <p:cNvPr id="33795" name="Rectangle 2"/>
          <p:cNvSpPr>
            <a:spLocks noGrp="1" noChangeArrowheads="1"/>
          </p:cNvSpPr>
          <p:nvPr>
            <p:ph type="title"/>
          </p:nvPr>
        </p:nvSpPr>
        <p:spPr/>
        <p:txBody>
          <a:bodyPr/>
          <a:lstStyle/>
          <a:p>
            <a:pPr eaLnBrk="1" hangingPunct="1"/>
            <a:r>
              <a:rPr lang="en-US" smtClean="0"/>
              <a:t>DMA Latency: 2 transfers</a:t>
            </a:r>
          </a:p>
        </p:txBody>
      </p:sp>
      <p:sp>
        <p:nvSpPr>
          <p:cNvPr id="33796" name="Rectangle 3"/>
          <p:cNvSpPr>
            <a:spLocks noChangeArrowheads="1"/>
          </p:cNvSpPr>
          <p:nvPr/>
        </p:nvSpPr>
        <p:spPr bwMode="auto">
          <a:xfrm>
            <a:off x="314325" y="1009650"/>
            <a:ext cx="8570913" cy="57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36" tIns="43217" rIns="86436" bIns="43217">
            <a:spAutoFit/>
          </a:bodyPr>
          <a:lstStyle/>
          <a:p>
            <a:pPr marL="285750" indent="-285750" algn="l" defTabSz="865188" eaLnBrk="1" hangingPunct="1">
              <a:lnSpc>
                <a:spcPct val="130000"/>
              </a:lnSpc>
              <a:spcBef>
                <a:spcPct val="20000"/>
              </a:spcBef>
              <a:buClr>
                <a:schemeClr val="accent1"/>
              </a:buClr>
              <a:buSzPct val="120000"/>
              <a:buFont typeface="Arial" pitchFamily="34" charset="0"/>
              <a:buChar char="•"/>
            </a:pPr>
            <a:r>
              <a:rPr lang="en-US" sz="1400" i="0" dirty="0" smtClean="0">
                <a:solidFill>
                  <a:srgbClr val="000000"/>
                </a:solidFill>
              </a:rPr>
              <a:t>To </a:t>
            </a:r>
            <a:r>
              <a:rPr lang="en-US" sz="1400" i="0" dirty="0">
                <a:solidFill>
                  <a:srgbClr val="000000"/>
                </a:solidFill>
              </a:rPr>
              <a:t>improve the DMA performances, a new request can be served while the previous one is running : if a request is active and other ones are pending, the new request sample &amp; arbitration phase is performed during AHB bus access of the current request. The winning request AHB bus access will start immediately after the end of the current request‘s AHB Bus access</a:t>
            </a:r>
            <a:r>
              <a:rPr lang="en-US" sz="1400" i="0" dirty="0" smtClean="0">
                <a:solidFill>
                  <a:srgbClr val="000000"/>
                </a:solidFill>
              </a:rPr>
              <a:t>.</a:t>
            </a: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dirty="0" smtClean="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dirty="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i="0" dirty="0" smtClean="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dirty="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i="0" dirty="0" smtClean="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dirty="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i="0" dirty="0" smtClean="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dirty="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i="0" dirty="0" smtClean="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dirty="0">
              <a:solidFill>
                <a:srgbClr val="000000"/>
              </a:solidFill>
            </a:endParaRPr>
          </a:p>
          <a:p>
            <a:pPr marL="0" lvl="1" defTabSz="865188">
              <a:lnSpc>
                <a:spcPct val="130000"/>
              </a:lnSpc>
              <a:spcBef>
                <a:spcPct val="20000"/>
              </a:spcBef>
              <a:buClr>
                <a:schemeClr val="accent1"/>
              </a:buClr>
              <a:buSzPct val="120000"/>
            </a:pPr>
            <a:endParaRPr lang="en-US" sz="1400" dirty="0" smtClean="0">
              <a:solidFill>
                <a:srgbClr val="000000"/>
              </a:solidFill>
            </a:endParaRPr>
          </a:p>
          <a:p>
            <a:pPr marL="285750" lvl="1" indent="-285750" defTabSz="865188">
              <a:lnSpc>
                <a:spcPct val="130000"/>
              </a:lnSpc>
              <a:spcBef>
                <a:spcPct val="20000"/>
              </a:spcBef>
              <a:buClr>
                <a:schemeClr val="accent1"/>
              </a:buClr>
              <a:buSzPct val="120000"/>
              <a:buFont typeface="Arial" pitchFamily="34" charset="0"/>
              <a:buChar char="•"/>
            </a:pPr>
            <a:r>
              <a:rPr lang="en-US" sz="1400" dirty="0" smtClean="0">
                <a:solidFill>
                  <a:srgbClr val="000000"/>
                </a:solidFill>
              </a:rPr>
              <a:t>if </a:t>
            </a:r>
            <a:r>
              <a:rPr lang="en-US" sz="1400" dirty="0">
                <a:solidFill>
                  <a:srgbClr val="000000"/>
                </a:solidFill>
              </a:rPr>
              <a:t>source or destination is on APB, the transfer will take more cycles (+ 2 cycles for APB:AHB = 1:1)</a:t>
            </a:r>
          </a:p>
          <a:p>
            <a:pPr marL="285750" indent="-285750" algn="l" defTabSz="865188" eaLnBrk="1" hangingPunct="1">
              <a:lnSpc>
                <a:spcPct val="130000"/>
              </a:lnSpc>
              <a:spcBef>
                <a:spcPct val="20000"/>
              </a:spcBef>
              <a:buClr>
                <a:schemeClr val="accent1"/>
              </a:buClr>
              <a:buSzPct val="120000"/>
              <a:buFont typeface="Arial" pitchFamily="34" charset="0"/>
              <a:buChar char="•"/>
            </a:pPr>
            <a:endParaRPr lang="en-US" sz="1400" i="0" dirty="0" smtClean="0">
              <a:solidFill>
                <a:srgbClr val="000000"/>
              </a:solidFill>
            </a:endParaRPr>
          </a:p>
          <a:p>
            <a:pPr algn="l" defTabSz="865188" eaLnBrk="1" hangingPunct="1">
              <a:lnSpc>
                <a:spcPct val="130000"/>
              </a:lnSpc>
              <a:spcBef>
                <a:spcPct val="20000"/>
              </a:spcBef>
            </a:pPr>
            <a:endParaRPr lang="en-US" sz="1400" i="0" dirty="0">
              <a:solidFill>
                <a:srgbClr val="000000"/>
              </a:solidFill>
            </a:endParaRPr>
          </a:p>
        </p:txBody>
      </p:sp>
      <p:sp>
        <p:nvSpPr>
          <p:cNvPr id="1864708" name="Text Box 4"/>
          <p:cNvSpPr txBox="1">
            <a:spLocks noChangeArrowheads="1"/>
          </p:cNvSpPr>
          <p:nvPr/>
        </p:nvSpPr>
        <p:spPr bwMode="auto">
          <a:xfrm>
            <a:off x="47625" y="2827338"/>
            <a:ext cx="554038" cy="239712"/>
          </a:xfrm>
          <a:prstGeom prst="rect">
            <a:avLst/>
          </a:prstGeom>
          <a:noFill/>
          <a:ln w="9525">
            <a:noFill/>
            <a:miter lim="800000"/>
            <a:headEnd/>
            <a:tailEnd/>
          </a:ln>
          <a:effectLst/>
        </p:spPr>
        <p:txBody>
          <a:bodyPr lIns="86436" tIns="43217" rIns="86436" bIns="43217">
            <a:spAutoFit/>
          </a:bodyPr>
          <a:lstStyle/>
          <a:p>
            <a:pPr algn="l" defTabSz="865188" eaLnBrk="1" hangingPunct="1">
              <a:spcBef>
                <a:spcPct val="50000"/>
              </a:spcBef>
              <a:defRPr/>
            </a:pPr>
            <a:r>
              <a:rPr lang="en-US" sz="900" b="1" i="0">
                <a:solidFill>
                  <a:schemeClr val="accent2"/>
                </a:solidFill>
                <a:effectLst>
                  <a:outerShdw blurRad="38100" dist="38100" dir="2700000" algn="tl">
                    <a:srgbClr val="C0C0C0"/>
                  </a:outerShdw>
                </a:effectLst>
                <a:latin typeface="Arial" pitchFamily="34" charset="0"/>
              </a:rPr>
              <a:t>HCLK</a:t>
            </a:r>
          </a:p>
        </p:txBody>
      </p:sp>
      <p:sp>
        <p:nvSpPr>
          <p:cNvPr id="1864709" name="Text Box 5"/>
          <p:cNvSpPr txBox="1">
            <a:spLocks noChangeArrowheads="1"/>
          </p:cNvSpPr>
          <p:nvPr/>
        </p:nvSpPr>
        <p:spPr bwMode="auto">
          <a:xfrm>
            <a:off x="11113" y="3744913"/>
            <a:ext cx="654050" cy="238125"/>
          </a:xfrm>
          <a:prstGeom prst="rect">
            <a:avLst/>
          </a:prstGeom>
          <a:noFill/>
          <a:ln w="9525">
            <a:noFill/>
            <a:miter lim="800000"/>
            <a:headEnd/>
            <a:tailEnd/>
          </a:ln>
          <a:effectLst/>
        </p:spPr>
        <p:txBody>
          <a:bodyPr lIns="86436" tIns="43217" rIns="86436" bIns="43217">
            <a:spAutoFit/>
          </a:bodyPr>
          <a:lstStyle/>
          <a:p>
            <a:pPr algn="l" defTabSz="865188" eaLnBrk="1" hangingPunct="1">
              <a:spcBef>
                <a:spcPct val="50000"/>
              </a:spcBef>
              <a:defRPr/>
            </a:pPr>
            <a:r>
              <a:rPr lang="en-US" sz="900" b="1" i="0">
                <a:solidFill>
                  <a:schemeClr val="accent2"/>
                </a:solidFill>
                <a:effectLst>
                  <a:outerShdw blurRad="38100" dist="38100" dir="2700000" algn="tl">
                    <a:srgbClr val="C0C0C0"/>
                  </a:outerShdw>
                </a:effectLst>
                <a:latin typeface="Arial" pitchFamily="34" charset="0"/>
              </a:rPr>
              <a:t>Ch. 1</a:t>
            </a:r>
          </a:p>
        </p:txBody>
      </p:sp>
      <p:sp>
        <p:nvSpPr>
          <p:cNvPr id="33799" name="Line 6"/>
          <p:cNvSpPr>
            <a:spLocks noChangeShapeType="1"/>
          </p:cNvSpPr>
          <p:nvPr/>
        </p:nvSpPr>
        <p:spPr bwMode="auto">
          <a:xfrm flipV="1">
            <a:off x="1111250" y="2725738"/>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0" name="Line 7"/>
          <p:cNvSpPr>
            <a:spLocks noChangeShapeType="1"/>
          </p:cNvSpPr>
          <p:nvPr/>
        </p:nvSpPr>
        <p:spPr bwMode="auto">
          <a:xfrm>
            <a:off x="1111250" y="2724150"/>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1" name="Line 8"/>
          <p:cNvSpPr>
            <a:spLocks noChangeShapeType="1"/>
          </p:cNvSpPr>
          <p:nvPr/>
        </p:nvSpPr>
        <p:spPr bwMode="auto">
          <a:xfrm flipV="1">
            <a:off x="1384300" y="2724150"/>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2" name="Line 9"/>
          <p:cNvSpPr>
            <a:spLocks noChangeShapeType="1"/>
          </p:cNvSpPr>
          <p:nvPr/>
        </p:nvSpPr>
        <p:spPr bwMode="auto">
          <a:xfrm>
            <a:off x="1384300" y="3160713"/>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3" name="Line 10"/>
          <p:cNvSpPr>
            <a:spLocks noChangeShapeType="1"/>
          </p:cNvSpPr>
          <p:nvPr/>
        </p:nvSpPr>
        <p:spPr bwMode="auto">
          <a:xfrm flipV="1">
            <a:off x="1655763" y="2720975"/>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4" name="Line 11"/>
          <p:cNvSpPr>
            <a:spLocks noChangeShapeType="1"/>
          </p:cNvSpPr>
          <p:nvPr/>
        </p:nvSpPr>
        <p:spPr bwMode="auto">
          <a:xfrm>
            <a:off x="1655763" y="2720975"/>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5" name="Line 12"/>
          <p:cNvSpPr>
            <a:spLocks noChangeShapeType="1"/>
          </p:cNvSpPr>
          <p:nvPr/>
        </p:nvSpPr>
        <p:spPr bwMode="auto">
          <a:xfrm flipV="1">
            <a:off x="1931988" y="2720975"/>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6" name="Line 13"/>
          <p:cNvSpPr>
            <a:spLocks noChangeShapeType="1"/>
          </p:cNvSpPr>
          <p:nvPr/>
        </p:nvSpPr>
        <p:spPr bwMode="auto">
          <a:xfrm>
            <a:off x="1931988" y="3154363"/>
            <a:ext cx="271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7" name="Line 14"/>
          <p:cNvSpPr>
            <a:spLocks noChangeShapeType="1"/>
          </p:cNvSpPr>
          <p:nvPr/>
        </p:nvSpPr>
        <p:spPr bwMode="auto">
          <a:xfrm flipV="1">
            <a:off x="2203450" y="2705100"/>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8" name="Line 15"/>
          <p:cNvSpPr>
            <a:spLocks noChangeShapeType="1"/>
          </p:cNvSpPr>
          <p:nvPr/>
        </p:nvSpPr>
        <p:spPr bwMode="auto">
          <a:xfrm>
            <a:off x="2203450" y="2705100"/>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09" name="Line 16"/>
          <p:cNvSpPr>
            <a:spLocks noChangeShapeType="1"/>
          </p:cNvSpPr>
          <p:nvPr/>
        </p:nvSpPr>
        <p:spPr bwMode="auto">
          <a:xfrm flipV="1">
            <a:off x="2474913" y="2705100"/>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0" name="Line 17"/>
          <p:cNvSpPr>
            <a:spLocks noChangeShapeType="1"/>
          </p:cNvSpPr>
          <p:nvPr/>
        </p:nvSpPr>
        <p:spPr bwMode="auto">
          <a:xfrm>
            <a:off x="2474913" y="3138488"/>
            <a:ext cx="271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1" name="Line 18"/>
          <p:cNvSpPr>
            <a:spLocks noChangeShapeType="1"/>
          </p:cNvSpPr>
          <p:nvPr/>
        </p:nvSpPr>
        <p:spPr bwMode="auto">
          <a:xfrm flipV="1">
            <a:off x="2746375" y="2703513"/>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2" name="Line 19"/>
          <p:cNvSpPr>
            <a:spLocks noChangeShapeType="1"/>
          </p:cNvSpPr>
          <p:nvPr/>
        </p:nvSpPr>
        <p:spPr bwMode="auto">
          <a:xfrm>
            <a:off x="2746375" y="2703513"/>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3" name="Line 20"/>
          <p:cNvSpPr>
            <a:spLocks noChangeShapeType="1"/>
          </p:cNvSpPr>
          <p:nvPr/>
        </p:nvSpPr>
        <p:spPr bwMode="auto">
          <a:xfrm flipV="1">
            <a:off x="3019425" y="2703513"/>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4" name="Line 21"/>
          <p:cNvSpPr>
            <a:spLocks noChangeShapeType="1"/>
          </p:cNvSpPr>
          <p:nvPr/>
        </p:nvSpPr>
        <p:spPr bwMode="auto">
          <a:xfrm>
            <a:off x="3019425" y="3138488"/>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5" name="Line 22"/>
          <p:cNvSpPr>
            <a:spLocks noChangeShapeType="1"/>
          </p:cNvSpPr>
          <p:nvPr/>
        </p:nvSpPr>
        <p:spPr bwMode="auto">
          <a:xfrm flipV="1">
            <a:off x="568325" y="2725738"/>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6" name="Line 23"/>
          <p:cNvSpPr>
            <a:spLocks noChangeShapeType="1"/>
          </p:cNvSpPr>
          <p:nvPr/>
        </p:nvSpPr>
        <p:spPr bwMode="auto">
          <a:xfrm>
            <a:off x="568325" y="2725738"/>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7" name="Line 24"/>
          <p:cNvSpPr>
            <a:spLocks noChangeShapeType="1"/>
          </p:cNvSpPr>
          <p:nvPr/>
        </p:nvSpPr>
        <p:spPr bwMode="auto">
          <a:xfrm flipV="1">
            <a:off x="841375" y="2725738"/>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8" name="Line 25"/>
          <p:cNvSpPr>
            <a:spLocks noChangeShapeType="1"/>
          </p:cNvSpPr>
          <p:nvPr/>
        </p:nvSpPr>
        <p:spPr bwMode="auto">
          <a:xfrm>
            <a:off x="841375" y="3162300"/>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19" name="Line 26"/>
          <p:cNvSpPr>
            <a:spLocks noChangeShapeType="1"/>
          </p:cNvSpPr>
          <p:nvPr/>
        </p:nvSpPr>
        <p:spPr bwMode="auto">
          <a:xfrm flipV="1">
            <a:off x="3289300" y="2701925"/>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0" name="Line 27"/>
          <p:cNvSpPr>
            <a:spLocks noChangeShapeType="1"/>
          </p:cNvSpPr>
          <p:nvPr/>
        </p:nvSpPr>
        <p:spPr bwMode="auto">
          <a:xfrm>
            <a:off x="3289300" y="2701925"/>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1" name="Line 28"/>
          <p:cNvSpPr>
            <a:spLocks noChangeShapeType="1"/>
          </p:cNvSpPr>
          <p:nvPr/>
        </p:nvSpPr>
        <p:spPr bwMode="auto">
          <a:xfrm flipV="1">
            <a:off x="3562350" y="2701925"/>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2" name="Line 29"/>
          <p:cNvSpPr>
            <a:spLocks noChangeShapeType="1"/>
          </p:cNvSpPr>
          <p:nvPr/>
        </p:nvSpPr>
        <p:spPr bwMode="auto">
          <a:xfrm>
            <a:off x="3562350" y="3136900"/>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3" name="Line 30"/>
          <p:cNvSpPr>
            <a:spLocks noChangeShapeType="1"/>
          </p:cNvSpPr>
          <p:nvPr/>
        </p:nvSpPr>
        <p:spPr bwMode="auto">
          <a:xfrm flipV="1">
            <a:off x="3833813" y="2700338"/>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4" name="Line 31"/>
          <p:cNvSpPr>
            <a:spLocks noChangeShapeType="1"/>
          </p:cNvSpPr>
          <p:nvPr/>
        </p:nvSpPr>
        <p:spPr bwMode="auto">
          <a:xfrm>
            <a:off x="3833813" y="2700338"/>
            <a:ext cx="271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5" name="Line 32"/>
          <p:cNvSpPr>
            <a:spLocks noChangeShapeType="1"/>
          </p:cNvSpPr>
          <p:nvPr/>
        </p:nvSpPr>
        <p:spPr bwMode="auto">
          <a:xfrm flipV="1">
            <a:off x="4105275" y="2700338"/>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6" name="Line 33"/>
          <p:cNvSpPr>
            <a:spLocks noChangeShapeType="1"/>
          </p:cNvSpPr>
          <p:nvPr/>
        </p:nvSpPr>
        <p:spPr bwMode="auto">
          <a:xfrm>
            <a:off x="4105275" y="3135313"/>
            <a:ext cx="27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7" name="Line 34"/>
          <p:cNvSpPr>
            <a:spLocks noChangeShapeType="1"/>
          </p:cNvSpPr>
          <p:nvPr/>
        </p:nvSpPr>
        <p:spPr bwMode="auto">
          <a:xfrm>
            <a:off x="568325" y="2879725"/>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8" name="Line 35"/>
          <p:cNvSpPr>
            <a:spLocks noChangeShapeType="1"/>
          </p:cNvSpPr>
          <p:nvPr/>
        </p:nvSpPr>
        <p:spPr bwMode="auto">
          <a:xfrm flipV="1">
            <a:off x="4381500" y="2698750"/>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29" name="Line 36"/>
          <p:cNvSpPr>
            <a:spLocks noChangeShapeType="1"/>
          </p:cNvSpPr>
          <p:nvPr/>
        </p:nvSpPr>
        <p:spPr bwMode="auto">
          <a:xfrm>
            <a:off x="4381500" y="2698750"/>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0" name="Line 37"/>
          <p:cNvSpPr>
            <a:spLocks noChangeShapeType="1"/>
          </p:cNvSpPr>
          <p:nvPr/>
        </p:nvSpPr>
        <p:spPr bwMode="auto">
          <a:xfrm flipV="1">
            <a:off x="4654550" y="2698750"/>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1" name="Line 38"/>
          <p:cNvSpPr>
            <a:spLocks noChangeShapeType="1"/>
          </p:cNvSpPr>
          <p:nvPr/>
        </p:nvSpPr>
        <p:spPr bwMode="auto">
          <a:xfrm>
            <a:off x="4654550" y="3133725"/>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2" name="Line 39"/>
          <p:cNvSpPr>
            <a:spLocks noChangeShapeType="1"/>
          </p:cNvSpPr>
          <p:nvPr/>
        </p:nvSpPr>
        <p:spPr bwMode="auto">
          <a:xfrm flipV="1">
            <a:off x="4926013" y="2697163"/>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3" name="Line 40"/>
          <p:cNvSpPr>
            <a:spLocks noChangeShapeType="1"/>
          </p:cNvSpPr>
          <p:nvPr/>
        </p:nvSpPr>
        <p:spPr bwMode="auto">
          <a:xfrm>
            <a:off x="4926013" y="2697163"/>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4" name="Line 41"/>
          <p:cNvSpPr>
            <a:spLocks noChangeShapeType="1"/>
          </p:cNvSpPr>
          <p:nvPr/>
        </p:nvSpPr>
        <p:spPr bwMode="auto">
          <a:xfrm flipV="1">
            <a:off x="5197475" y="2697163"/>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5" name="Line 42"/>
          <p:cNvSpPr>
            <a:spLocks noChangeShapeType="1"/>
          </p:cNvSpPr>
          <p:nvPr/>
        </p:nvSpPr>
        <p:spPr bwMode="auto">
          <a:xfrm>
            <a:off x="5197475" y="3132138"/>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6" name="Line 43"/>
          <p:cNvSpPr>
            <a:spLocks noChangeShapeType="1"/>
          </p:cNvSpPr>
          <p:nvPr/>
        </p:nvSpPr>
        <p:spPr bwMode="auto">
          <a:xfrm flipV="1">
            <a:off x="5473700" y="2698750"/>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7" name="Line 44"/>
          <p:cNvSpPr>
            <a:spLocks noChangeShapeType="1"/>
          </p:cNvSpPr>
          <p:nvPr/>
        </p:nvSpPr>
        <p:spPr bwMode="auto">
          <a:xfrm>
            <a:off x="5473700" y="2698750"/>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8" name="Line 45"/>
          <p:cNvSpPr>
            <a:spLocks noChangeShapeType="1"/>
          </p:cNvSpPr>
          <p:nvPr/>
        </p:nvSpPr>
        <p:spPr bwMode="auto">
          <a:xfrm flipV="1">
            <a:off x="5746750" y="2698750"/>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39" name="Line 46"/>
          <p:cNvSpPr>
            <a:spLocks noChangeShapeType="1"/>
          </p:cNvSpPr>
          <p:nvPr/>
        </p:nvSpPr>
        <p:spPr bwMode="auto">
          <a:xfrm>
            <a:off x="5746750" y="3144838"/>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40" name="Line 47"/>
          <p:cNvSpPr>
            <a:spLocks noChangeShapeType="1"/>
          </p:cNvSpPr>
          <p:nvPr/>
        </p:nvSpPr>
        <p:spPr bwMode="auto">
          <a:xfrm flipV="1">
            <a:off x="6018213" y="2697163"/>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41" name="Line 48"/>
          <p:cNvSpPr>
            <a:spLocks noChangeShapeType="1"/>
          </p:cNvSpPr>
          <p:nvPr/>
        </p:nvSpPr>
        <p:spPr bwMode="auto">
          <a:xfrm>
            <a:off x="6027738" y="2682875"/>
            <a:ext cx="271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42" name="Line 49"/>
          <p:cNvSpPr>
            <a:spLocks noChangeShapeType="1"/>
          </p:cNvSpPr>
          <p:nvPr/>
        </p:nvSpPr>
        <p:spPr bwMode="auto">
          <a:xfrm flipV="1">
            <a:off x="6289675" y="2697163"/>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43" name="Line 50"/>
          <p:cNvSpPr>
            <a:spLocks noChangeShapeType="1"/>
          </p:cNvSpPr>
          <p:nvPr/>
        </p:nvSpPr>
        <p:spPr bwMode="auto">
          <a:xfrm>
            <a:off x="6289675" y="3132138"/>
            <a:ext cx="27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44" name="Line 51"/>
          <p:cNvSpPr>
            <a:spLocks noChangeShapeType="1"/>
          </p:cNvSpPr>
          <p:nvPr/>
        </p:nvSpPr>
        <p:spPr bwMode="auto">
          <a:xfrm flipV="1">
            <a:off x="6570663" y="2697163"/>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45" name="Line 52"/>
          <p:cNvSpPr>
            <a:spLocks noChangeShapeType="1"/>
          </p:cNvSpPr>
          <p:nvPr/>
        </p:nvSpPr>
        <p:spPr bwMode="auto">
          <a:xfrm>
            <a:off x="6570663" y="2697163"/>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46" name="Line 53"/>
          <p:cNvSpPr>
            <a:spLocks noChangeShapeType="1"/>
          </p:cNvSpPr>
          <p:nvPr/>
        </p:nvSpPr>
        <p:spPr bwMode="auto">
          <a:xfrm flipV="1">
            <a:off x="6842125" y="2697163"/>
            <a:ext cx="0"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47" name="Line 54"/>
          <p:cNvSpPr>
            <a:spLocks noChangeShapeType="1"/>
          </p:cNvSpPr>
          <p:nvPr/>
        </p:nvSpPr>
        <p:spPr bwMode="auto">
          <a:xfrm>
            <a:off x="6842125" y="3132138"/>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48" name="AutoShape 55"/>
          <p:cNvSpPr>
            <a:spLocks noChangeArrowheads="1"/>
          </p:cNvSpPr>
          <p:nvPr/>
        </p:nvSpPr>
        <p:spPr bwMode="auto">
          <a:xfrm>
            <a:off x="6027738" y="3559175"/>
            <a:ext cx="542925" cy="706438"/>
          </a:xfrm>
          <a:prstGeom prst="flowChartAlternateProcess">
            <a:avLst/>
          </a:prstGeom>
          <a:solidFill>
            <a:srgbClr val="CC99FF">
              <a:alpha val="20000"/>
            </a:srgbClr>
          </a:solidFill>
          <a:ln w="22225">
            <a:solidFill>
              <a:srgbClr val="800080"/>
            </a:solidFill>
            <a:miter lim="800000"/>
            <a:headEnd/>
            <a:tailEnd/>
          </a:ln>
        </p:spPr>
        <p:txBody>
          <a:bodyPr lIns="86436" tIns="43217" rIns="86436" bIns="43217" anchor="ctr" anchorCtr="1"/>
          <a:lstStyle/>
          <a:p>
            <a:pPr defTabSz="865188" eaLnBrk="1" hangingPunct="1">
              <a:lnSpc>
                <a:spcPct val="110000"/>
              </a:lnSpc>
              <a:spcBef>
                <a:spcPct val="50000"/>
              </a:spcBef>
            </a:pPr>
            <a:endParaRPr lang="en-US" sz="900" b="1" i="0">
              <a:solidFill>
                <a:srgbClr val="000000"/>
              </a:solidFill>
              <a:latin typeface="Arial" charset="0"/>
            </a:endParaRPr>
          </a:p>
          <a:p>
            <a:pPr defTabSz="865188" eaLnBrk="1" hangingPunct="1">
              <a:lnSpc>
                <a:spcPct val="110000"/>
              </a:lnSpc>
              <a:spcBef>
                <a:spcPct val="50000"/>
              </a:spcBef>
            </a:pPr>
            <a:r>
              <a:rPr lang="en-US" sz="600" b="1" i="0">
                <a:solidFill>
                  <a:srgbClr val="000000"/>
                </a:solidFill>
                <a:latin typeface="Arial" charset="0"/>
              </a:rPr>
              <a:t>Request  sample &amp; arb. phase</a:t>
            </a:r>
          </a:p>
          <a:p>
            <a:pPr defTabSz="865188" eaLnBrk="1" hangingPunct="1">
              <a:lnSpc>
                <a:spcPct val="110000"/>
              </a:lnSpc>
              <a:spcBef>
                <a:spcPct val="50000"/>
              </a:spcBef>
            </a:pPr>
            <a:endParaRPr lang="en-US" sz="600" b="1" i="0">
              <a:solidFill>
                <a:srgbClr val="000000"/>
              </a:solidFill>
              <a:latin typeface="Arial" charset="0"/>
            </a:endParaRPr>
          </a:p>
        </p:txBody>
      </p:sp>
      <p:sp>
        <p:nvSpPr>
          <p:cNvPr id="33849" name="AutoShape 56"/>
          <p:cNvSpPr>
            <a:spLocks noChangeArrowheads="1"/>
          </p:cNvSpPr>
          <p:nvPr/>
        </p:nvSpPr>
        <p:spPr bwMode="auto">
          <a:xfrm>
            <a:off x="6570663" y="3559175"/>
            <a:ext cx="544512" cy="706438"/>
          </a:xfrm>
          <a:prstGeom prst="flowChartAlternateProcess">
            <a:avLst/>
          </a:prstGeom>
          <a:solidFill>
            <a:schemeClr val="accent2">
              <a:alpha val="20000"/>
            </a:schemeClr>
          </a:solidFill>
          <a:ln w="22225">
            <a:solidFill>
              <a:schemeClr val="accent2"/>
            </a:solidFill>
            <a:miter lim="800000"/>
            <a:headEnd/>
            <a:tailEnd/>
          </a:ln>
        </p:spPr>
        <p:txBody>
          <a:bodyPr lIns="86436" tIns="43217" rIns="86436" bIns="43217" anchor="ctr" anchorCtr="1"/>
          <a:lstStyle/>
          <a:p>
            <a:pPr defTabSz="865188" eaLnBrk="1" hangingPunct="1">
              <a:lnSpc>
                <a:spcPct val="110000"/>
              </a:lnSpc>
              <a:spcBef>
                <a:spcPct val="50000"/>
              </a:spcBef>
            </a:pPr>
            <a:r>
              <a:rPr lang="en-US" sz="700" b="1" i="0">
                <a:solidFill>
                  <a:srgbClr val="000000"/>
                </a:solidFill>
                <a:latin typeface="Arial" charset="0"/>
              </a:rPr>
              <a:t>Addr. computation</a:t>
            </a:r>
          </a:p>
        </p:txBody>
      </p:sp>
      <p:sp>
        <p:nvSpPr>
          <p:cNvPr id="33850" name="Line 57"/>
          <p:cNvSpPr>
            <a:spLocks noChangeShapeType="1"/>
          </p:cNvSpPr>
          <p:nvPr/>
        </p:nvSpPr>
        <p:spPr bwMode="auto">
          <a:xfrm flipV="1">
            <a:off x="7113588" y="2695575"/>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1864762" name="Text Box 58"/>
          <p:cNvSpPr txBox="1">
            <a:spLocks noChangeArrowheads="1"/>
          </p:cNvSpPr>
          <p:nvPr/>
        </p:nvSpPr>
        <p:spPr bwMode="auto">
          <a:xfrm>
            <a:off x="11113" y="4910138"/>
            <a:ext cx="654050" cy="239712"/>
          </a:xfrm>
          <a:prstGeom prst="rect">
            <a:avLst/>
          </a:prstGeom>
          <a:noFill/>
          <a:ln w="9525">
            <a:noFill/>
            <a:miter lim="800000"/>
            <a:headEnd/>
            <a:tailEnd/>
          </a:ln>
          <a:effectLst/>
        </p:spPr>
        <p:txBody>
          <a:bodyPr lIns="86436" tIns="43217" rIns="86436" bIns="43217">
            <a:spAutoFit/>
          </a:bodyPr>
          <a:lstStyle/>
          <a:p>
            <a:pPr algn="l" defTabSz="865188" eaLnBrk="1" hangingPunct="1">
              <a:spcBef>
                <a:spcPct val="50000"/>
              </a:spcBef>
              <a:defRPr/>
            </a:pPr>
            <a:r>
              <a:rPr lang="en-US" sz="900" b="1" i="0">
                <a:solidFill>
                  <a:schemeClr val="accent2"/>
                </a:solidFill>
                <a:effectLst>
                  <a:outerShdw blurRad="38100" dist="38100" dir="2700000" algn="tl">
                    <a:srgbClr val="C0C0C0"/>
                  </a:outerShdw>
                </a:effectLst>
                <a:latin typeface="Arial" pitchFamily="34" charset="0"/>
              </a:rPr>
              <a:t>Ch. 2</a:t>
            </a:r>
          </a:p>
        </p:txBody>
      </p:sp>
      <p:sp>
        <p:nvSpPr>
          <p:cNvPr id="33852" name="Line 59"/>
          <p:cNvSpPr>
            <a:spLocks noChangeShapeType="1"/>
          </p:cNvSpPr>
          <p:nvPr/>
        </p:nvSpPr>
        <p:spPr bwMode="auto">
          <a:xfrm flipH="1">
            <a:off x="2746375" y="2881313"/>
            <a:ext cx="0" cy="25098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53" name="Line 60"/>
          <p:cNvSpPr>
            <a:spLocks noChangeShapeType="1"/>
          </p:cNvSpPr>
          <p:nvPr/>
        </p:nvSpPr>
        <p:spPr bwMode="auto">
          <a:xfrm>
            <a:off x="3289300" y="2889250"/>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54" name="Line 61"/>
          <p:cNvSpPr>
            <a:spLocks noChangeShapeType="1"/>
          </p:cNvSpPr>
          <p:nvPr/>
        </p:nvSpPr>
        <p:spPr bwMode="auto">
          <a:xfrm>
            <a:off x="3835400" y="2879725"/>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55" name="Line 62"/>
          <p:cNvSpPr>
            <a:spLocks noChangeShapeType="1"/>
          </p:cNvSpPr>
          <p:nvPr/>
        </p:nvSpPr>
        <p:spPr bwMode="auto">
          <a:xfrm>
            <a:off x="4378325" y="2870200"/>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56" name="Line 63"/>
          <p:cNvSpPr>
            <a:spLocks noChangeShapeType="1"/>
          </p:cNvSpPr>
          <p:nvPr/>
        </p:nvSpPr>
        <p:spPr bwMode="auto">
          <a:xfrm flipH="1">
            <a:off x="6570663" y="2889250"/>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57" name="Line 64"/>
          <p:cNvSpPr>
            <a:spLocks noChangeShapeType="1"/>
          </p:cNvSpPr>
          <p:nvPr/>
        </p:nvSpPr>
        <p:spPr bwMode="auto">
          <a:xfrm>
            <a:off x="1111250" y="2879725"/>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58" name="Line 65"/>
          <p:cNvSpPr>
            <a:spLocks noChangeShapeType="1"/>
          </p:cNvSpPr>
          <p:nvPr/>
        </p:nvSpPr>
        <p:spPr bwMode="auto">
          <a:xfrm flipH="1">
            <a:off x="1652588" y="2879725"/>
            <a:ext cx="3175" cy="25114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59" name="Line 66"/>
          <p:cNvSpPr>
            <a:spLocks noChangeShapeType="1"/>
          </p:cNvSpPr>
          <p:nvPr/>
        </p:nvSpPr>
        <p:spPr bwMode="auto">
          <a:xfrm>
            <a:off x="2203450" y="2870200"/>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60" name="AutoShape 67"/>
          <p:cNvSpPr>
            <a:spLocks noChangeArrowheads="1"/>
          </p:cNvSpPr>
          <p:nvPr/>
        </p:nvSpPr>
        <p:spPr bwMode="auto">
          <a:xfrm>
            <a:off x="1658938" y="3536950"/>
            <a:ext cx="2717800" cy="706438"/>
          </a:xfrm>
          <a:prstGeom prst="flowChartAlternateProcess">
            <a:avLst/>
          </a:prstGeom>
          <a:gradFill rotWithShape="1">
            <a:gsLst>
              <a:gs pos="0">
                <a:srgbClr val="99CCFF"/>
              </a:gs>
              <a:gs pos="100000">
                <a:srgbClr val="84B0DC"/>
              </a:gs>
            </a:gsLst>
            <a:path path="shape">
              <a:fillToRect l="50000" t="50000" r="50000" b="50000"/>
            </a:path>
          </a:gradFill>
          <a:ln w="22225">
            <a:solidFill>
              <a:srgbClr val="000080"/>
            </a:solidFill>
            <a:miter lim="800000"/>
            <a:headEnd/>
            <a:tailEnd/>
          </a:ln>
        </p:spPr>
        <p:txBody>
          <a:bodyPr lIns="22396" tIns="0" rIns="22396" bIns="0" anchor="ctr" anchorCtr="1"/>
          <a:lstStyle/>
          <a:p>
            <a:pPr defTabSz="865188" eaLnBrk="1" hangingPunct="1">
              <a:lnSpc>
                <a:spcPct val="110000"/>
              </a:lnSpc>
              <a:spcBef>
                <a:spcPct val="50000"/>
              </a:spcBef>
            </a:pPr>
            <a:r>
              <a:rPr lang="en-US" sz="900" b="1" i="0">
                <a:solidFill>
                  <a:srgbClr val="000000"/>
                </a:solidFill>
                <a:latin typeface="Arial" charset="0"/>
              </a:rPr>
              <a:t>Bus access</a:t>
            </a:r>
          </a:p>
        </p:txBody>
      </p:sp>
      <p:sp>
        <p:nvSpPr>
          <p:cNvPr id="33861" name="Line 68"/>
          <p:cNvSpPr>
            <a:spLocks noChangeShapeType="1"/>
          </p:cNvSpPr>
          <p:nvPr/>
        </p:nvSpPr>
        <p:spPr bwMode="auto">
          <a:xfrm>
            <a:off x="4929188" y="2881313"/>
            <a:ext cx="0" cy="25098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62" name="Line 69"/>
          <p:cNvSpPr>
            <a:spLocks noChangeShapeType="1"/>
          </p:cNvSpPr>
          <p:nvPr/>
        </p:nvSpPr>
        <p:spPr bwMode="auto">
          <a:xfrm flipH="1">
            <a:off x="7110413" y="2889250"/>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63" name="AutoShape 70"/>
          <p:cNvSpPr>
            <a:spLocks noChangeArrowheads="1"/>
          </p:cNvSpPr>
          <p:nvPr/>
        </p:nvSpPr>
        <p:spPr bwMode="auto">
          <a:xfrm>
            <a:off x="7121525" y="3559175"/>
            <a:ext cx="1763713" cy="706438"/>
          </a:xfrm>
          <a:prstGeom prst="flowChartAlternateProcess">
            <a:avLst/>
          </a:prstGeom>
          <a:gradFill rotWithShape="1">
            <a:gsLst>
              <a:gs pos="0">
                <a:srgbClr val="99CCFF"/>
              </a:gs>
              <a:gs pos="100000">
                <a:srgbClr val="84B0DC"/>
              </a:gs>
            </a:gsLst>
            <a:path path="shape">
              <a:fillToRect l="50000" t="50000" r="50000" b="50000"/>
            </a:path>
          </a:gradFill>
          <a:ln w="22225">
            <a:solidFill>
              <a:srgbClr val="000080"/>
            </a:solidFill>
            <a:miter lim="800000"/>
            <a:headEnd/>
            <a:tailEnd/>
          </a:ln>
        </p:spPr>
        <p:txBody>
          <a:bodyPr lIns="22396" tIns="0" rIns="22396" bIns="0" anchor="ctr" anchorCtr="1"/>
          <a:lstStyle/>
          <a:p>
            <a:pPr defTabSz="865188" eaLnBrk="1" hangingPunct="1">
              <a:lnSpc>
                <a:spcPct val="110000"/>
              </a:lnSpc>
              <a:spcBef>
                <a:spcPct val="50000"/>
              </a:spcBef>
            </a:pPr>
            <a:r>
              <a:rPr lang="en-US" sz="900" b="1" i="0">
                <a:solidFill>
                  <a:srgbClr val="000000"/>
                </a:solidFill>
                <a:latin typeface="Arial" charset="0"/>
              </a:rPr>
              <a:t>Bus access</a:t>
            </a:r>
          </a:p>
        </p:txBody>
      </p:sp>
      <p:sp>
        <p:nvSpPr>
          <p:cNvPr id="33864" name="AutoShape 71"/>
          <p:cNvSpPr>
            <a:spLocks noChangeArrowheads="1"/>
          </p:cNvSpPr>
          <p:nvPr/>
        </p:nvSpPr>
        <p:spPr bwMode="auto">
          <a:xfrm>
            <a:off x="4376738" y="3536950"/>
            <a:ext cx="546100" cy="728663"/>
          </a:xfrm>
          <a:prstGeom prst="flowChartAlternateProcess">
            <a:avLst/>
          </a:prstGeom>
          <a:gradFill rotWithShape="1">
            <a:gsLst>
              <a:gs pos="0">
                <a:srgbClr val="8A8AE2"/>
              </a:gs>
              <a:gs pos="100000">
                <a:srgbClr val="3333CC">
                  <a:alpha val="50000"/>
                </a:srgbClr>
              </a:gs>
            </a:gsLst>
            <a:path path="shape">
              <a:fillToRect l="50000" t="50000" r="50000" b="50000"/>
            </a:path>
          </a:gradFill>
          <a:ln w="22225">
            <a:solidFill>
              <a:srgbClr val="000080"/>
            </a:solidFill>
            <a:miter lim="800000"/>
            <a:headEnd/>
            <a:tailEnd/>
          </a:ln>
        </p:spPr>
        <p:txBody>
          <a:bodyPr lIns="22396" tIns="0" rIns="22396" bIns="0" anchor="ctr" anchorCtr="1"/>
          <a:lstStyle/>
          <a:p>
            <a:pPr defTabSz="865188" eaLnBrk="1" hangingPunct="1">
              <a:lnSpc>
                <a:spcPct val="90000"/>
              </a:lnSpc>
              <a:spcBef>
                <a:spcPct val="50000"/>
              </a:spcBef>
            </a:pPr>
            <a:r>
              <a:rPr lang="en-US" sz="600" b="1" i="0">
                <a:solidFill>
                  <a:srgbClr val="000000"/>
                </a:solidFill>
                <a:latin typeface="Arial" charset="0"/>
              </a:rPr>
              <a:t>Ack.    phase</a:t>
            </a:r>
          </a:p>
        </p:txBody>
      </p:sp>
      <p:sp>
        <p:nvSpPr>
          <p:cNvPr id="33865" name="Line 72"/>
          <p:cNvSpPr>
            <a:spLocks noChangeShapeType="1"/>
          </p:cNvSpPr>
          <p:nvPr/>
        </p:nvSpPr>
        <p:spPr bwMode="auto">
          <a:xfrm flipH="1">
            <a:off x="5473700" y="2900363"/>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66" name="Line 73"/>
          <p:cNvSpPr>
            <a:spLocks noChangeShapeType="1"/>
          </p:cNvSpPr>
          <p:nvPr/>
        </p:nvSpPr>
        <p:spPr bwMode="auto">
          <a:xfrm flipH="1">
            <a:off x="6015038" y="2900363"/>
            <a:ext cx="0" cy="2508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67" name="AutoShape 74"/>
          <p:cNvSpPr>
            <a:spLocks noChangeArrowheads="1"/>
          </p:cNvSpPr>
          <p:nvPr/>
        </p:nvSpPr>
        <p:spPr bwMode="auto">
          <a:xfrm>
            <a:off x="4397375" y="4660900"/>
            <a:ext cx="2714625" cy="704850"/>
          </a:xfrm>
          <a:prstGeom prst="flowChartAlternateProcess">
            <a:avLst/>
          </a:prstGeom>
          <a:gradFill rotWithShape="1">
            <a:gsLst>
              <a:gs pos="0">
                <a:srgbClr val="99CCFF"/>
              </a:gs>
              <a:gs pos="100000">
                <a:srgbClr val="84B0DC"/>
              </a:gs>
            </a:gsLst>
            <a:path path="shape">
              <a:fillToRect l="50000" t="50000" r="50000" b="50000"/>
            </a:path>
          </a:gradFill>
          <a:ln w="22225">
            <a:solidFill>
              <a:srgbClr val="000080"/>
            </a:solidFill>
            <a:miter lim="800000"/>
            <a:headEnd/>
            <a:tailEnd/>
          </a:ln>
        </p:spPr>
        <p:txBody>
          <a:bodyPr lIns="22396" tIns="0" rIns="22396" bIns="0" anchor="ctr" anchorCtr="1"/>
          <a:lstStyle/>
          <a:p>
            <a:pPr defTabSz="865188" eaLnBrk="1" hangingPunct="1">
              <a:lnSpc>
                <a:spcPct val="110000"/>
              </a:lnSpc>
              <a:spcBef>
                <a:spcPct val="50000"/>
              </a:spcBef>
            </a:pPr>
            <a:r>
              <a:rPr lang="en-US" sz="900" b="1" i="0">
                <a:solidFill>
                  <a:srgbClr val="000000"/>
                </a:solidFill>
                <a:latin typeface="Arial" charset="0"/>
              </a:rPr>
              <a:t>Bus access</a:t>
            </a:r>
          </a:p>
        </p:txBody>
      </p:sp>
      <p:sp>
        <p:nvSpPr>
          <p:cNvPr id="33868" name="Line 75"/>
          <p:cNvSpPr>
            <a:spLocks noChangeShapeType="1"/>
          </p:cNvSpPr>
          <p:nvPr/>
        </p:nvSpPr>
        <p:spPr bwMode="auto">
          <a:xfrm flipV="1">
            <a:off x="6016625" y="2689225"/>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69" name="Line 76"/>
          <p:cNvSpPr>
            <a:spLocks noChangeShapeType="1"/>
          </p:cNvSpPr>
          <p:nvPr/>
        </p:nvSpPr>
        <p:spPr bwMode="auto">
          <a:xfrm flipV="1">
            <a:off x="6289675" y="2689225"/>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0" name="Line 77"/>
          <p:cNvSpPr>
            <a:spLocks noChangeShapeType="1"/>
          </p:cNvSpPr>
          <p:nvPr/>
        </p:nvSpPr>
        <p:spPr bwMode="auto">
          <a:xfrm>
            <a:off x="7108825" y="2682875"/>
            <a:ext cx="271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1" name="Line 78"/>
          <p:cNvSpPr>
            <a:spLocks noChangeShapeType="1"/>
          </p:cNvSpPr>
          <p:nvPr/>
        </p:nvSpPr>
        <p:spPr bwMode="auto">
          <a:xfrm flipV="1">
            <a:off x="7380288" y="2689225"/>
            <a:ext cx="0"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2" name="Line 79"/>
          <p:cNvSpPr>
            <a:spLocks noChangeShapeType="1"/>
          </p:cNvSpPr>
          <p:nvPr/>
        </p:nvSpPr>
        <p:spPr bwMode="auto">
          <a:xfrm>
            <a:off x="7380288" y="3136900"/>
            <a:ext cx="271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3" name="Line 80"/>
          <p:cNvSpPr>
            <a:spLocks noChangeShapeType="1"/>
          </p:cNvSpPr>
          <p:nvPr/>
        </p:nvSpPr>
        <p:spPr bwMode="auto">
          <a:xfrm flipV="1">
            <a:off x="7651750" y="2689225"/>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4" name="Line 81"/>
          <p:cNvSpPr>
            <a:spLocks noChangeShapeType="1"/>
          </p:cNvSpPr>
          <p:nvPr/>
        </p:nvSpPr>
        <p:spPr bwMode="auto">
          <a:xfrm>
            <a:off x="7651750" y="2689225"/>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5" name="Line 82"/>
          <p:cNvSpPr>
            <a:spLocks noChangeShapeType="1"/>
          </p:cNvSpPr>
          <p:nvPr/>
        </p:nvSpPr>
        <p:spPr bwMode="auto">
          <a:xfrm flipV="1">
            <a:off x="7923213" y="2689225"/>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6" name="Line 83"/>
          <p:cNvSpPr>
            <a:spLocks noChangeShapeType="1"/>
          </p:cNvSpPr>
          <p:nvPr/>
        </p:nvSpPr>
        <p:spPr bwMode="auto">
          <a:xfrm>
            <a:off x="7923213" y="3122613"/>
            <a:ext cx="27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7" name="Line 84"/>
          <p:cNvSpPr>
            <a:spLocks noChangeShapeType="1"/>
          </p:cNvSpPr>
          <p:nvPr/>
        </p:nvSpPr>
        <p:spPr bwMode="auto">
          <a:xfrm flipV="1">
            <a:off x="8204200" y="2689225"/>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8" name="Line 85"/>
          <p:cNvSpPr>
            <a:spLocks noChangeShapeType="1"/>
          </p:cNvSpPr>
          <p:nvPr/>
        </p:nvSpPr>
        <p:spPr bwMode="auto">
          <a:xfrm>
            <a:off x="8204200" y="2689225"/>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79" name="Line 86"/>
          <p:cNvSpPr>
            <a:spLocks noChangeShapeType="1"/>
          </p:cNvSpPr>
          <p:nvPr/>
        </p:nvSpPr>
        <p:spPr bwMode="auto">
          <a:xfrm flipV="1">
            <a:off x="8477250" y="2689225"/>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80" name="Line 87"/>
          <p:cNvSpPr>
            <a:spLocks noChangeShapeType="1"/>
          </p:cNvSpPr>
          <p:nvPr/>
        </p:nvSpPr>
        <p:spPr bwMode="auto">
          <a:xfrm>
            <a:off x="8477250" y="3122613"/>
            <a:ext cx="2698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81" name="Line 88"/>
          <p:cNvSpPr>
            <a:spLocks noChangeShapeType="1"/>
          </p:cNvSpPr>
          <p:nvPr/>
        </p:nvSpPr>
        <p:spPr bwMode="auto">
          <a:xfrm flipV="1">
            <a:off x="8747125" y="2687638"/>
            <a:ext cx="0" cy="434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82" name="Line 89"/>
          <p:cNvSpPr>
            <a:spLocks noChangeShapeType="1"/>
          </p:cNvSpPr>
          <p:nvPr/>
        </p:nvSpPr>
        <p:spPr bwMode="auto">
          <a:xfrm>
            <a:off x="8748713" y="2682875"/>
            <a:ext cx="74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3883" name="AutoShape 90"/>
          <p:cNvSpPr>
            <a:spLocks noChangeArrowheads="1"/>
          </p:cNvSpPr>
          <p:nvPr/>
        </p:nvSpPr>
        <p:spPr bwMode="auto">
          <a:xfrm>
            <a:off x="565150" y="3536950"/>
            <a:ext cx="544513" cy="706438"/>
          </a:xfrm>
          <a:prstGeom prst="flowChartAlternateProcess">
            <a:avLst/>
          </a:prstGeom>
          <a:solidFill>
            <a:srgbClr val="CC99FF">
              <a:alpha val="20000"/>
            </a:srgbClr>
          </a:solidFill>
          <a:ln w="22225">
            <a:solidFill>
              <a:srgbClr val="800080"/>
            </a:solidFill>
            <a:miter lim="800000"/>
            <a:headEnd/>
            <a:tailEnd/>
          </a:ln>
        </p:spPr>
        <p:txBody>
          <a:bodyPr lIns="86436" tIns="43217" rIns="86436" bIns="43217" anchor="ctr" anchorCtr="1"/>
          <a:lstStyle/>
          <a:p>
            <a:pPr defTabSz="865188" eaLnBrk="1" hangingPunct="1">
              <a:lnSpc>
                <a:spcPct val="110000"/>
              </a:lnSpc>
              <a:spcBef>
                <a:spcPct val="50000"/>
              </a:spcBef>
            </a:pPr>
            <a:endParaRPr lang="en-US" sz="900" b="1" i="0">
              <a:solidFill>
                <a:srgbClr val="000000"/>
              </a:solidFill>
              <a:latin typeface="Arial" charset="0"/>
            </a:endParaRPr>
          </a:p>
          <a:p>
            <a:pPr defTabSz="865188" eaLnBrk="1" hangingPunct="1">
              <a:lnSpc>
                <a:spcPct val="110000"/>
              </a:lnSpc>
              <a:spcBef>
                <a:spcPct val="50000"/>
              </a:spcBef>
            </a:pPr>
            <a:r>
              <a:rPr lang="en-US" sz="600" b="1" i="0">
                <a:solidFill>
                  <a:srgbClr val="000000"/>
                </a:solidFill>
                <a:latin typeface="Arial" charset="0"/>
              </a:rPr>
              <a:t>Request  sample &amp; arb. phase</a:t>
            </a:r>
          </a:p>
          <a:p>
            <a:pPr defTabSz="865188" eaLnBrk="1" hangingPunct="1">
              <a:lnSpc>
                <a:spcPct val="110000"/>
              </a:lnSpc>
              <a:spcBef>
                <a:spcPct val="50000"/>
              </a:spcBef>
            </a:pPr>
            <a:endParaRPr lang="en-US" sz="600" b="1" i="0">
              <a:solidFill>
                <a:srgbClr val="000000"/>
              </a:solidFill>
              <a:latin typeface="Arial" charset="0"/>
            </a:endParaRPr>
          </a:p>
        </p:txBody>
      </p:sp>
      <p:sp>
        <p:nvSpPr>
          <p:cNvPr id="33884" name="AutoShape 91"/>
          <p:cNvSpPr>
            <a:spLocks noChangeArrowheads="1"/>
          </p:cNvSpPr>
          <p:nvPr/>
        </p:nvSpPr>
        <p:spPr bwMode="auto">
          <a:xfrm>
            <a:off x="1109663" y="3536950"/>
            <a:ext cx="542925" cy="706438"/>
          </a:xfrm>
          <a:prstGeom prst="flowChartAlternateProcess">
            <a:avLst/>
          </a:prstGeom>
          <a:solidFill>
            <a:schemeClr val="accent2">
              <a:alpha val="20000"/>
            </a:schemeClr>
          </a:solidFill>
          <a:ln w="22225">
            <a:solidFill>
              <a:schemeClr val="accent2"/>
            </a:solidFill>
            <a:miter lim="800000"/>
            <a:headEnd/>
            <a:tailEnd/>
          </a:ln>
        </p:spPr>
        <p:txBody>
          <a:bodyPr lIns="86436" tIns="43217" rIns="86436" bIns="43217" anchor="ctr" anchorCtr="1"/>
          <a:lstStyle/>
          <a:p>
            <a:pPr defTabSz="865188" eaLnBrk="1" hangingPunct="1">
              <a:lnSpc>
                <a:spcPct val="110000"/>
              </a:lnSpc>
              <a:spcBef>
                <a:spcPct val="50000"/>
              </a:spcBef>
            </a:pPr>
            <a:r>
              <a:rPr lang="en-US" sz="700" b="1" i="0">
                <a:solidFill>
                  <a:srgbClr val="000000"/>
                </a:solidFill>
                <a:latin typeface="Arial" charset="0"/>
              </a:rPr>
              <a:t>Addr. computation</a:t>
            </a:r>
          </a:p>
        </p:txBody>
      </p:sp>
      <p:sp>
        <p:nvSpPr>
          <p:cNvPr id="33885" name="AutoShape 92"/>
          <p:cNvSpPr>
            <a:spLocks noChangeArrowheads="1"/>
          </p:cNvSpPr>
          <p:nvPr/>
        </p:nvSpPr>
        <p:spPr bwMode="auto">
          <a:xfrm>
            <a:off x="7121525" y="4637088"/>
            <a:ext cx="544513" cy="728662"/>
          </a:xfrm>
          <a:prstGeom prst="flowChartAlternateProcess">
            <a:avLst/>
          </a:prstGeom>
          <a:gradFill rotWithShape="1">
            <a:gsLst>
              <a:gs pos="0">
                <a:srgbClr val="8A8AE2"/>
              </a:gs>
              <a:gs pos="100000">
                <a:srgbClr val="3333CC">
                  <a:alpha val="50000"/>
                </a:srgbClr>
              </a:gs>
            </a:gsLst>
            <a:path path="shape">
              <a:fillToRect l="50000" t="50000" r="50000" b="50000"/>
            </a:path>
          </a:gradFill>
          <a:ln w="22225">
            <a:solidFill>
              <a:srgbClr val="000080"/>
            </a:solidFill>
            <a:miter lim="800000"/>
            <a:headEnd/>
            <a:tailEnd/>
          </a:ln>
        </p:spPr>
        <p:txBody>
          <a:bodyPr lIns="22396" tIns="0" rIns="22396" bIns="0" anchor="ctr" anchorCtr="1"/>
          <a:lstStyle/>
          <a:p>
            <a:pPr defTabSz="865188" eaLnBrk="1" hangingPunct="1">
              <a:lnSpc>
                <a:spcPct val="90000"/>
              </a:lnSpc>
              <a:spcBef>
                <a:spcPct val="50000"/>
              </a:spcBef>
            </a:pPr>
            <a:r>
              <a:rPr lang="en-US" sz="600" b="1" i="0">
                <a:solidFill>
                  <a:srgbClr val="000000"/>
                </a:solidFill>
                <a:latin typeface="Arial" charset="0"/>
              </a:rPr>
              <a:t>Ack.    phase</a:t>
            </a:r>
          </a:p>
        </p:txBody>
      </p:sp>
      <p:sp>
        <p:nvSpPr>
          <p:cNvPr id="33886" name="AutoShape 93"/>
          <p:cNvSpPr>
            <a:spLocks noChangeArrowheads="1"/>
          </p:cNvSpPr>
          <p:nvPr/>
        </p:nvSpPr>
        <p:spPr bwMode="auto">
          <a:xfrm>
            <a:off x="3289300" y="4660900"/>
            <a:ext cx="542925" cy="706438"/>
          </a:xfrm>
          <a:prstGeom prst="flowChartAlternateProcess">
            <a:avLst/>
          </a:prstGeom>
          <a:solidFill>
            <a:srgbClr val="CC99FF">
              <a:alpha val="20000"/>
            </a:srgbClr>
          </a:solidFill>
          <a:ln w="22225">
            <a:solidFill>
              <a:srgbClr val="800080"/>
            </a:solidFill>
            <a:miter lim="800000"/>
            <a:headEnd/>
            <a:tailEnd/>
          </a:ln>
        </p:spPr>
        <p:txBody>
          <a:bodyPr lIns="86436" tIns="43217" rIns="86436" bIns="43217" anchor="ctr" anchorCtr="1"/>
          <a:lstStyle/>
          <a:p>
            <a:pPr defTabSz="865188" eaLnBrk="1" hangingPunct="1">
              <a:lnSpc>
                <a:spcPct val="110000"/>
              </a:lnSpc>
              <a:spcBef>
                <a:spcPct val="50000"/>
              </a:spcBef>
            </a:pPr>
            <a:endParaRPr lang="en-US" sz="900" b="1" i="0">
              <a:solidFill>
                <a:srgbClr val="000000"/>
              </a:solidFill>
              <a:latin typeface="Arial" charset="0"/>
            </a:endParaRPr>
          </a:p>
          <a:p>
            <a:pPr defTabSz="865188" eaLnBrk="1" hangingPunct="1">
              <a:lnSpc>
                <a:spcPct val="110000"/>
              </a:lnSpc>
              <a:spcBef>
                <a:spcPct val="50000"/>
              </a:spcBef>
            </a:pPr>
            <a:r>
              <a:rPr lang="en-US" sz="600" b="1" i="0">
                <a:solidFill>
                  <a:srgbClr val="000000"/>
                </a:solidFill>
                <a:latin typeface="Arial" charset="0"/>
              </a:rPr>
              <a:t>Request  sample &amp; arb. phase</a:t>
            </a:r>
          </a:p>
          <a:p>
            <a:pPr defTabSz="865188" eaLnBrk="1" hangingPunct="1">
              <a:lnSpc>
                <a:spcPct val="110000"/>
              </a:lnSpc>
              <a:spcBef>
                <a:spcPct val="50000"/>
              </a:spcBef>
            </a:pPr>
            <a:endParaRPr lang="en-US" sz="600" b="1" i="0">
              <a:solidFill>
                <a:srgbClr val="000000"/>
              </a:solidFill>
              <a:latin typeface="Arial" charset="0"/>
            </a:endParaRPr>
          </a:p>
        </p:txBody>
      </p:sp>
      <p:sp>
        <p:nvSpPr>
          <p:cNvPr id="33887" name="AutoShape 94"/>
          <p:cNvSpPr>
            <a:spLocks noChangeArrowheads="1"/>
          </p:cNvSpPr>
          <p:nvPr/>
        </p:nvSpPr>
        <p:spPr bwMode="auto">
          <a:xfrm>
            <a:off x="3832225" y="4660900"/>
            <a:ext cx="544513" cy="706438"/>
          </a:xfrm>
          <a:prstGeom prst="flowChartAlternateProcess">
            <a:avLst/>
          </a:prstGeom>
          <a:solidFill>
            <a:schemeClr val="accent2">
              <a:alpha val="20000"/>
            </a:schemeClr>
          </a:solidFill>
          <a:ln w="22225">
            <a:solidFill>
              <a:schemeClr val="accent2"/>
            </a:solidFill>
            <a:miter lim="800000"/>
            <a:headEnd/>
            <a:tailEnd/>
          </a:ln>
        </p:spPr>
        <p:txBody>
          <a:bodyPr lIns="86436" tIns="43217" rIns="86436" bIns="43217" anchor="ctr" anchorCtr="1"/>
          <a:lstStyle/>
          <a:p>
            <a:pPr defTabSz="865188" eaLnBrk="1" hangingPunct="1">
              <a:lnSpc>
                <a:spcPct val="110000"/>
              </a:lnSpc>
              <a:spcBef>
                <a:spcPct val="50000"/>
              </a:spcBef>
            </a:pPr>
            <a:r>
              <a:rPr lang="en-US" sz="700" b="1" i="0">
                <a:solidFill>
                  <a:srgbClr val="000000"/>
                </a:solidFill>
                <a:latin typeface="Arial" charset="0"/>
              </a:rPr>
              <a:t>Addr. computation</a:t>
            </a:r>
          </a:p>
        </p:txBody>
      </p:sp>
      <p:sp>
        <p:nvSpPr>
          <p:cNvPr id="2" name="Date Placeholder 1"/>
          <p:cNvSpPr>
            <a:spLocks noGrp="1"/>
          </p:cNvSpPr>
          <p:nvPr>
            <p:ph type="dt" sz="half" idx="4294967295"/>
          </p:nvPr>
        </p:nvSpPr>
        <p:spPr>
          <a:xfrm>
            <a:off x="8172400" y="6546249"/>
            <a:ext cx="519373" cy="123111"/>
          </a:xfrm>
          <a:prstGeom prst="rect">
            <a:avLst/>
          </a:prstGeom>
        </p:spPr>
        <p:txBody>
          <a:bodyPr/>
          <a:lstStyle/>
          <a:p>
            <a:fld id="{2C4FB6BC-2D85-4CD5-BFF6-415FF48C8661}" type="datetime1">
              <a:rPr lang="en-GB" smtClean="0"/>
              <a:t>13/10/2015</a:t>
            </a:fld>
            <a:endParaRPr lang="fr-FR"/>
          </a:p>
        </p:txBody>
      </p:sp>
      <p:sp>
        <p:nvSpPr>
          <p:cNvPr id="3" name="Footer Placeholder 2"/>
          <p:cNvSpPr>
            <a:spLocks noGrp="1"/>
          </p:cNvSpPr>
          <p:nvPr>
            <p:ph type="ftr" sz="quarter" idx="4294967295"/>
          </p:nvPr>
        </p:nvSpPr>
        <p:spPr>
          <a:xfrm>
            <a:off x="4644008" y="6546249"/>
            <a:ext cx="3414585" cy="123111"/>
          </a:xfrm>
          <a:prstGeom prst="rect">
            <a:avLst/>
          </a:prstGeom>
        </p:spPr>
        <p:txBody>
          <a:bodyPr/>
          <a:lstStyle/>
          <a:p>
            <a:r>
              <a:rPr lang="en-US" noProof="0" smtClean="0"/>
              <a:t>STM32F0xx Training Day 1</a:t>
            </a:r>
            <a:endParaRPr lang="en-US" noProof="0"/>
          </a:p>
        </p:txBody>
      </p:sp>
    </p:spTree>
    <p:extLst>
      <p:ext uri="{BB962C8B-B14F-4D97-AF65-F5344CB8AC3E}">
        <p14:creationId xmlns:p14="http://schemas.microsoft.com/office/powerpoint/2010/main" val="875390579"/>
      </p:ext>
    </p:extLst>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smtClean="0"/>
              <a:t>DMA and Bus occupation</a:t>
            </a:r>
          </a:p>
        </p:txBody>
      </p:sp>
      <p:sp>
        <p:nvSpPr>
          <p:cNvPr id="34820" name="Rectangle 3"/>
          <p:cNvSpPr>
            <a:spLocks noChangeArrowheads="1"/>
          </p:cNvSpPr>
          <p:nvPr/>
        </p:nvSpPr>
        <p:spPr bwMode="auto">
          <a:xfrm>
            <a:off x="457200" y="984250"/>
            <a:ext cx="8437563" cy="448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36" tIns="43217" rIns="86436" bIns="43217">
            <a:spAutoFit/>
          </a:bodyPr>
          <a:lstStyle/>
          <a:p>
            <a:pPr marL="285750" indent="-285750" algn="l" defTabSz="865188" eaLnBrk="1" hangingPunct="1">
              <a:lnSpc>
                <a:spcPct val="130000"/>
              </a:lnSpc>
              <a:spcBef>
                <a:spcPct val="20000"/>
              </a:spcBef>
              <a:buClr>
                <a:schemeClr val="accent1"/>
              </a:buClr>
              <a:buSzPct val="120000"/>
              <a:buFont typeface="Arial" pitchFamily="34" charset="0"/>
              <a:buChar char="•"/>
            </a:pPr>
            <a:r>
              <a:rPr lang="en-US" sz="1400" i="0" dirty="0" smtClean="0">
                <a:solidFill>
                  <a:srgbClr val="000000"/>
                </a:solidFill>
              </a:rPr>
              <a:t>Request</a:t>
            </a:r>
            <a:r>
              <a:rPr lang="en-US" sz="1400" i="0" dirty="0">
                <a:solidFill>
                  <a:srgbClr val="000000"/>
                </a:solidFill>
              </a:rPr>
              <a:t>, arbitration and acknowledgement operations are done outside AHB system bus, so the bus is not occupied during those phases</a:t>
            </a:r>
          </a:p>
          <a:p>
            <a:pPr algn="l" defTabSz="865188" eaLnBrk="1" hangingPunct="1">
              <a:lnSpc>
                <a:spcPct val="130000"/>
              </a:lnSpc>
              <a:spcBef>
                <a:spcPct val="20000"/>
              </a:spcBef>
              <a:buFontTx/>
              <a:buBlip>
                <a:blip r:embed="rId3"/>
              </a:buBlip>
            </a:pPr>
            <a:endParaRPr lang="en-US" sz="1400" i="0" dirty="0">
              <a:solidFill>
                <a:srgbClr val="000000"/>
              </a:solidFill>
            </a:endParaRPr>
          </a:p>
          <a:p>
            <a:pPr marL="285750" indent="-285750" algn="l" defTabSz="865188" eaLnBrk="1" hangingPunct="1">
              <a:lnSpc>
                <a:spcPct val="130000"/>
              </a:lnSpc>
              <a:spcBef>
                <a:spcPct val="20000"/>
              </a:spcBef>
              <a:buClr>
                <a:schemeClr val="accent1"/>
              </a:buClr>
              <a:buSzPct val="120000"/>
              <a:buFont typeface="Arial" pitchFamily="34" charset="0"/>
              <a:buChar char="•"/>
            </a:pPr>
            <a:r>
              <a:rPr lang="fr-FR" sz="1400" i="0" dirty="0" smtClean="0">
                <a:solidFill>
                  <a:srgbClr val="000000"/>
                </a:solidFill>
              </a:rPr>
              <a:t>One </a:t>
            </a:r>
            <a:r>
              <a:rPr lang="en-US" sz="1400" i="0" dirty="0">
                <a:solidFill>
                  <a:srgbClr val="000000"/>
                </a:solidFill>
              </a:rPr>
              <a:t>DMA access takes 2 cycles (on AHB): </a:t>
            </a:r>
            <a:r>
              <a:rPr lang="en-US" sz="1400" i="0" dirty="0" smtClean="0">
                <a:solidFill>
                  <a:srgbClr val="000000"/>
                </a:solidFill>
              </a:rPr>
              <a:t> if the </a:t>
            </a:r>
          </a:p>
          <a:p>
            <a:pPr algn="l" defTabSz="865188" eaLnBrk="1" hangingPunct="1">
              <a:lnSpc>
                <a:spcPct val="130000"/>
              </a:lnSpc>
              <a:spcBef>
                <a:spcPct val="20000"/>
              </a:spcBef>
              <a:buClr>
                <a:schemeClr val="accent1"/>
              </a:buClr>
              <a:buSzPct val="120000"/>
            </a:pPr>
            <a:r>
              <a:rPr lang="en-US" sz="1400" dirty="0">
                <a:solidFill>
                  <a:srgbClr val="000000"/>
                </a:solidFill>
              </a:rPr>
              <a:t> </a:t>
            </a:r>
            <a:r>
              <a:rPr lang="en-US" sz="1400" dirty="0" smtClean="0">
                <a:solidFill>
                  <a:srgbClr val="000000"/>
                </a:solidFill>
              </a:rPr>
              <a:t>     </a:t>
            </a:r>
            <a:r>
              <a:rPr lang="en-US" sz="1400" i="0" dirty="0" smtClean="0">
                <a:solidFill>
                  <a:srgbClr val="000000"/>
                </a:solidFill>
              </a:rPr>
              <a:t>CPU is running the </a:t>
            </a:r>
            <a:r>
              <a:rPr lang="en-US" sz="1400" i="0" dirty="0">
                <a:solidFill>
                  <a:srgbClr val="000000"/>
                </a:solidFill>
              </a:rPr>
              <a:t>system </a:t>
            </a:r>
            <a:r>
              <a:rPr lang="en-US" sz="1400" i="0" dirty="0" smtClean="0">
                <a:solidFill>
                  <a:srgbClr val="000000"/>
                </a:solidFill>
              </a:rPr>
              <a:t>Bus</a:t>
            </a:r>
          </a:p>
          <a:p>
            <a:pPr algn="l" defTabSz="865188" eaLnBrk="1" hangingPunct="1">
              <a:lnSpc>
                <a:spcPct val="130000"/>
              </a:lnSpc>
              <a:spcBef>
                <a:spcPct val="20000"/>
              </a:spcBef>
              <a:buClr>
                <a:schemeClr val="accent1"/>
              </a:buClr>
              <a:buSzPct val="120000"/>
            </a:pPr>
            <a:r>
              <a:rPr lang="en-US" sz="1400" dirty="0">
                <a:solidFill>
                  <a:srgbClr val="000000"/>
                </a:solidFill>
              </a:rPr>
              <a:t> </a:t>
            </a:r>
            <a:r>
              <a:rPr lang="en-US" sz="1400" dirty="0" smtClean="0">
                <a:solidFill>
                  <a:srgbClr val="000000"/>
                </a:solidFill>
              </a:rPr>
              <a:t>    </a:t>
            </a:r>
            <a:r>
              <a:rPr lang="en-US" sz="1400" i="0" dirty="0" smtClean="0">
                <a:solidFill>
                  <a:srgbClr val="000000"/>
                </a:solidFill>
              </a:rPr>
              <a:t> </a:t>
            </a:r>
            <a:r>
              <a:rPr lang="en-US" sz="1400" i="0" dirty="0">
                <a:solidFill>
                  <a:srgbClr val="000000"/>
                </a:solidFill>
              </a:rPr>
              <a:t>can not be totally freeze by DMA as at least</a:t>
            </a:r>
          </a:p>
          <a:p>
            <a:pPr algn="l" defTabSz="865188" eaLnBrk="1" hangingPunct="1">
              <a:lnSpc>
                <a:spcPct val="130000"/>
              </a:lnSpc>
              <a:spcBef>
                <a:spcPct val="20000"/>
              </a:spcBef>
            </a:pPr>
            <a:r>
              <a:rPr lang="en-US" sz="1400" i="0" dirty="0" smtClean="0">
                <a:solidFill>
                  <a:srgbClr val="000000"/>
                </a:solidFill>
              </a:rPr>
              <a:t>      2 </a:t>
            </a:r>
            <a:r>
              <a:rPr lang="en-US" sz="1400" i="0" dirty="0">
                <a:solidFill>
                  <a:srgbClr val="000000"/>
                </a:solidFill>
              </a:rPr>
              <a:t>cycles are left to the CPU </a:t>
            </a:r>
            <a:endParaRPr lang="en-US" sz="1400" i="0" dirty="0" smtClean="0">
              <a:solidFill>
                <a:srgbClr val="000000"/>
              </a:solidFill>
            </a:endParaRPr>
          </a:p>
          <a:p>
            <a:pPr algn="l" defTabSz="865188" eaLnBrk="1" hangingPunct="1">
              <a:lnSpc>
                <a:spcPct val="130000"/>
              </a:lnSpc>
              <a:spcBef>
                <a:spcPct val="20000"/>
              </a:spcBef>
            </a:pPr>
            <a:r>
              <a:rPr lang="en-US" sz="1400" dirty="0">
                <a:solidFill>
                  <a:srgbClr val="000000"/>
                </a:solidFill>
              </a:rPr>
              <a:t> </a:t>
            </a:r>
            <a:r>
              <a:rPr lang="en-US" sz="1400" dirty="0" smtClean="0">
                <a:solidFill>
                  <a:srgbClr val="000000"/>
                </a:solidFill>
              </a:rPr>
              <a:t>     </a:t>
            </a:r>
            <a:r>
              <a:rPr lang="en-US" sz="1400" i="0" dirty="0" smtClean="0">
                <a:solidFill>
                  <a:srgbClr val="000000"/>
                </a:solidFill>
              </a:rPr>
              <a:t>during </a:t>
            </a:r>
            <a:r>
              <a:rPr lang="en-US" sz="1400" i="0" dirty="0">
                <a:solidFill>
                  <a:srgbClr val="000000"/>
                </a:solidFill>
              </a:rPr>
              <a:t>one </a:t>
            </a:r>
            <a:r>
              <a:rPr lang="en-US" sz="1400" i="0" dirty="0" smtClean="0">
                <a:solidFill>
                  <a:srgbClr val="000000"/>
                </a:solidFill>
              </a:rPr>
              <a:t>DMA transaction</a:t>
            </a:r>
            <a:r>
              <a:rPr lang="en-US" sz="1400" i="0" dirty="0">
                <a:solidFill>
                  <a:srgbClr val="000000"/>
                </a:solidFill>
              </a:rPr>
              <a:t>. </a:t>
            </a:r>
          </a:p>
          <a:p>
            <a:pPr algn="l" defTabSz="865188" eaLnBrk="1" hangingPunct="1">
              <a:lnSpc>
                <a:spcPct val="130000"/>
              </a:lnSpc>
              <a:spcBef>
                <a:spcPct val="20000"/>
              </a:spcBef>
            </a:pPr>
            <a:r>
              <a:rPr lang="en-US" sz="1600" i="0" dirty="0">
                <a:solidFill>
                  <a:srgbClr val="000000"/>
                </a:solidFill>
              </a:rPr>
              <a:t> </a:t>
            </a:r>
          </a:p>
          <a:p>
            <a:pPr algn="l" defTabSz="865188" eaLnBrk="1" hangingPunct="1">
              <a:lnSpc>
                <a:spcPct val="130000"/>
              </a:lnSpc>
              <a:spcBef>
                <a:spcPct val="20000"/>
              </a:spcBef>
              <a:buFontTx/>
              <a:buBlip>
                <a:blip r:embed="rId3"/>
              </a:buBlip>
            </a:pPr>
            <a:endParaRPr lang="fr-FR" sz="1400" i="0" dirty="0">
              <a:solidFill>
                <a:srgbClr val="000000"/>
              </a:solidFill>
            </a:endParaRPr>
          </a:p>
          <a:p>
            <a:pPr algn="l" defTabSz="865188" eaLnBrk="1" hangingPunct="1">
              <a:lnSpc>
                <a:spcPct val="130000"/>
              </a:lnSpc>
              <a:spcBef>
                <a:spcPct val="20000"/>
              </a:spcBef>
            </a:pPr>
            <a:r>
              <a:rPr lang="fr-FR" sz="1400" i="0" dirty="0">
                <a:solidFill>
                  <a:srgbClr val="000000"/>
                </a:solidFill>
              </a:rPr>
              <a:t> </a:t>
            </a:r>
          </a:p>
          <a:p>
            <a:pPr marL="285750" indent="-285750" algn="l" defTabSz="865188" eaLnBrk="1" hangingPunct="1">
              <a:lnSpc>
                <a:spcPct val="130000"/>
              </a:lnSpc>
              <a:spcBef>
                <a:spcPct val="20000"/>
              </a:spcBef>
              <a:buClr>
                <a:schemeClr val="accent1"/>
              </a:buClr>
              <a:buSzPct val="120000"/>
              <a:buFont typeface="Arial" pitchFamily="34" charset="0"/>
              <a:buChar char="•"/>
            </a:pPr>
            <a:r>
              <a:rPr lang="en-US" sz="1400" i="0" dirty="0" smtClean="0">
                <a:solidFill>
                  <a:srgbClr val="000000"/>
                </a:solidFill>
              </a:rPr>
              <a:t>Current </a:t>
            </a:r>
            <a:r>
              <a:rPr lang="en-US" sz="1400" i="0" dirty="0">
                <a:solidFill>
                  <a:srgbClr val="000000"/>
                </a:solidFill>
              </a:rPr>
              <a:t>DMA controller compared to others which permit burst transfer have nearly the same system bus occupation rate. However, it doesn’t freeze the bus for many cycles consecutively as it is the case with the burst mode: better performance with many small data transfer without blocking the bus</a:t>
            </a:r>
            <a:endParaRPr lang="en-US" sz="1600" i="0" dirty="0">
              <a:solidFill>
                <a:srgbClr val="000000"/>
              </a:solidFill>
            </a:endParaRPr>
          </a:p>
        </p:txBody>
      </p:sp>
      <p:sp>
        <p:nvSpPr>
          <p:cNvPr id="34821" name="AutoShape 4"/>
          <p:cNvSpPr>
            <a:spLocks noChangeArrowheads="1"/>
          </p:cNvSpPr>
          <p:nvPr/>
        </p:nvSpPr>
        <p:spPr bwMode="auto">
          <a:xfrm>
            <a:off x="5575300" y="3175000"/>
            <a:ext cx="681038" cy="303213"/>
          </a:xfrm>
          <a:prstGeom prst="flowChartPreparation">
            <a:avLst/>
          </a:prstGeom>
          <a:solidFill>
            <a:srgbClr val="99CCFF">
              <a:alpha val="50195"/>
            </a:srgbClr>
          </a:solidFill>
          <a:ln w="19050" algn="ctr">
            <a:solidFill>
              <a:srgbClr val="000080"/>
            </a:solidFill>
            <a:miter lim="800000"/>
            <a:headEnd/>
            <a:tailEnd/>
          </a:ln>
        </p:spPr>
        <p:txBody>
          <a:bodyPr wrap="none" lIns="0" tIns="0" rIns="0" bIns="0" anchor="ctr"/>
          <a:lstStyle/>
          <a:p>
            <a:pPr defTabSz="812800"/>
            <a:r>
              <a:rPr lang="fr-FR" sz="900" b="1" i="0">
                <a:latin typeface="Helvetica" pitchFamily="34" charset="0"/>
                <a:ea typeface="Osaka" charset="-128"/>
              </a:rPr>
              <a:t>Read</a:t>
            </a:r>
            <a:endParaRPr lang="en-US" sz="900" b="1" i="0">
              <a:latin typeface="Helvetica" pitchFamily="34" charset="0"/>
              <a:ea typeface="Osaka" charset="-128"/>
            </a:endParaRPr>
          </a:p>
        </p:txBody>
      </p:sp>
      <p:sp>
        <p:nvSpPr>
          <p:cNvPr id="34822" name="AutoShape 5"/>
          <p:cNvSpPr>
            <a:spLocks noChangeArrowheads="1"/>
          </p:cNvSpPr>
          <p:nvPr/>
        </p:nvSpPr>
        <p:spPr bwMode="auto">
          <a:xfrm>
            <a:off x="6929438" y="3151188"/>
            <a:ext cx="682625" cy="303212"/>
          </a:xfrm>
          <a:prstGeom prst="flowChartPreparation">
            <a:avLst/>
          </a:prstGeom>
          <a:solidFill>
            <a:srgbClr val="99CCFF">
              <a:alpha val="50195"/>
            </a:srgbClr>
          </a:solidFill>
          <a:ln w="19050" algn="ctr">
            <a:solidFill>
              <a:srgbClr val="000080"/>
            </a:solidFill>
            <a:miter lim="800000"/>
            <a:headEnd/>
            <a:tailEnd/>
          </a:ln>
        </p:spPr>
        <p:txBody>
          <a:bodyPr wrap="none" lIns="0" tIns="0" rIns="0" bIns="0" anchor="ctr"/>
          <a:lstStyle/>
          <a:p>
            <a:pPr defTabSz="812800"/>
            <a:r>
              <a:rPr lang="fr-FR" sz="900" b="1" i="0">
                <a:latin typeface="Helvetica" pitchFamily="34" charset="0"/>
                <a:ea typeface="Osaka" charset="-128"/>
              </a:rPr>
              <a:t>Write</a:t>
            </a:r>
            <a:endParaRPr lang="en-US" sz="900" b="1" i="0">
              <a:latin typeface="Helvetica" pitchFamily="34" charset="0"/>
              <a:ea typeface="Osaka" charset="-128"/>
            </a:endParaRPr>
          </a:p>
        </p:txBody>
      </p:sp>
      <p:sp>
        <p:nvSpPr>
          <p:cNvPr id="34823" name="AutoShape 6"/>
          <p:cNvSpPr>
            <a:spLocks noChangeArrowheads="1"/>
          </p:cNvSpPr>
          <p:nvPr/>
        </p:nvSpPr>
        <p:spPr bwMode="auto">
          <a:xfrm>
            <a:off x="6246813" y="3622675"/>
            <a:ext cx="682625" cy="303213"/>
          </a:xfrm>
          <a:prstGeom prst="flowChartPreparation">
            <a:avLst/>
          </a:prstGeom>
          <a:solidFill>
            <a:srgbClr val="99CCFF">
              <a:alpha val="50195"/>
            </a:srgbClr>
          </a:solidFill>
          <a:ln w="19050" algn="ctr">
            <a:solidFill>
              <a:srgbClr val="000080"/>
            </a:solidFill>
            <a:miter lim="800000"/>
            <a:headEnd/>
            <a:tailEnd/>
          </a:ln>
        </p:spPr>
        <p:txBody>
          <a:bodyPr wrap="none" lIns="0" tIns="0" rIns="0" bIns="0" anchor="ctr"/>
          <a:lstStyle/>
          <a:p>
            <a:pPr defTabSz="812800"/>
            <a:r>
              <a:rPr lang="fr-FR" sz="900" b="1" i="0">
                <a:latin typeface="Helvetica" pitchFamily="34" charset="0"/>
                <a:ea typeface="Osaka" charset="-128"/>
              </a:rPr>
              <a:t>Read</a:t>
            </a:r>
            <a:endParaRPr lang="en-US" sz="900" b="1" i="0">
              <a:latin typeface="Helvetica" pitchFamily="34" charset="0"/>
              <a:ea typeface="Osaka" charset="-128"/>
            </a:endParaRPr>
          </a:p>
        </p:txBody>
      </p:sp>
      <p:sp>
        <p:nvSpPr>
          <p:cNvPr id="34824" name="AutoShape 7"/>
          <p:cNvSpPr>
            <a:spLocks noChangeArrowheads="1"/>
          </p:cNvSpPr>
          <p:nvPr/>
        </p:nvSpPr>
        <p:spPr bwMode="auto">
          <a:xfrm>
            <a:off x="7612063" y="3598863"/>
            <a:ext cx="679450" cy="303212"/>
          </a:xfrm>
          <a:prstGeom prst="flowChartPreparation">
            <a:avLst/>
          </a:prstGeom>
          <a:solidFill>
            <a:srgbClr val="99CCFF">
              <a:alpha val="50195"/>
            </a:srgbClr>
          </a:solidFill>
          <a:ln w="19050" algn="ctr">
            <a:solidFill>
              <a:srgbClr val="000080"/>
            </a:solidFill>
            <a:miter lim="800000"/>
            <a:headEnd/>
            <a:tailEnd/>
          </a:ln>
        </p:spPr>
        <p:txBody>
          <a:bodyPr wrap="none" lIns="0" tIns="0" rIns="0" bIns="0" anchor="ctr"/>
          <a:lstStyle/>
          <a:p>
            <a:pPr defTabSz="812800"/>
            <a:r>
              <a:rPr lang="fr-FR" sz="900" b="1" i="0">
                <a:latin typeface="Helvetica" pitchFamily="34" charset="0"/>
                <a:ea typeface="Osaka" charset="-128"/>
              </a:rPr>
              <a:t>Write</a:t>
            </a:r>
            <a:endParaRPr lang="en-US" sz="900" b="1" i="0">
              <a:latin typeface="Helvetica" pitchFamily="34" charset="0"/>
              <a:ea typeface="Osaka" charset="-128"/>
            </a:endParaRPr>
          </a:p>
        </p:txBody>
      </p:sp>
      <p:sp>
        <p:nvSpPr>
          <p:cNvPr id="34826" name="Line 9"/>
          <p:cNvSpPr>
            <a:spLocks noChangeShapeType="1"/>
          </p:cNvSpPr>
          <p:nvPr/>
        </p:nvSpPr>
        <p:spPr bwMode="auto">
          <a:xfrm flipH="1">
            <a:off x="5578475" y="2495550"/>
            <a:ext cx="0" cy="1422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4827" name="Line 10"/>
          <p:cNvSpPr>
            <a:spLocks noChangeShapeType="1"/>
          </p:cNvSpPr>
          <p:nvPr/>
        </p:nvSpPr>
        <p:spPr bwMode="auto">
          <a:xfrm flipH="1">
            <a:off x="6264275" y="2492375"/>
            <a:ext cx="0" cy="1422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4828" name="Line 11"/>
          <p:cNvSpPr>
            <a:spLocks noChangeShapeType="1"/>
          </p:cNvSpPr>
          <p:nvPr/>
        </p:nvSpPr>
        <p:spPr bwMode="auto">
          <a:xfrm flipH="1">
            <a:off x="6953250" y="2451100"/>
            <a:ext cx="0" cy="14668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4829" name="Line 12"/>
          <p:cNvSpPr>
            <a:spLocks noChangeShapeType="1"/>
          </p:cNvSpPr>
          <p:nvPr/>
        </p:nvSpPr>
        <p:spPr bwMode="auto">
          <a:xfrm flipH="1">
            <a:off x="7612063" y="2470150"/>
            <a:ext cx="0" cy="14557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4830" name="Line 13"/>
          <p:cNvSpPr>
            <a:spLocks noChangeShapeType="1"/>
          </p:cNvSpPr>
          <p:nvPr/>
        </p:nvSpPr>
        <p:spPr bwMode="auto">
          <a:xfrm flipH="1">
            <a:off x="8297863" y="2466975"/>
            <a:ext cx="0" cy="14589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4831" name="Line 14"/>
          <p:cNvSpPr>
            <a:spLocks noChangeShapeType="1"/>
          </p:cNvSpPr>
          <p:nvPr/>
        </p:nvSpPr>
        <p:spPr bwMode="auto">
          <a:xfrm flipH="1">
            <a:off x="8986838" y="2463800"/>
            <a:ext cx="0" cy="14811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4832" name="AutoShape 15"/>
          <p:cNvSpPr>
            <a:spLocks noChangeArrowheads="1"/>
          </p:cNvSpPr>
          <p:nvPr/>
        </p:nvSpPr>
        <p:spPr bwMode="auto">
          <a:xfrm>
            <a:off x="8297863" y="1982788"/>
            <a:ext cx="998537" cy="509587"/>
          </a:xfrm>
          <a:prstGeom prst="flowChartAlternateProcess">
            <a:avLst/>
          </a:prstGeom>
          <a:gradFill rotWithShape="1">
            <a:gsLst>
              <a:gs pos="0">
                <a:srgbClr val="99CCFF"/>
              </a:gs>
              <a:gs pos="100000">
                <a:srgbClr val="84B0DC"/>
              </a:gs>
            </a:gsLst>
            <a:path path="shape">
              <a:fillToRect l="50000" t="50000" r="50000" b="50000"/>
            </a:path>
          </a:gradFill>
          <a:ln w="22225">
            <a:solidFill>
              <a:srgbClr val="000080"/>
            </a:solidFill>
            <a:miter lim="800000"/>
            <a:headEnd/>
            <a:tailEnd/>
          </a:ln>
        </p:spPr>
        <p:txBody>
          <a:bodyPr lIns="22396" tIns="0" rIns="22396" bIns="0" anchor="ctr" anchorCtr="1"/>
          <a:lstStyle/>
          <a:p>
            <a:pPr defTabSz="865188" eaLnBrk="1" hangingPunct="1">
              <a:lnSpc>
                <a:spcPct val="110000"/>
              </a:lnSpc>
              <a:spcBef>
                <a:spcPct val="50000"/>
              </a:spcBef>
            </a:pPr>
            <a:r>
              <a:rPr lang="en-US" sz="900" b="1" i="0">
                <a:solidFill>
                  <a:srgbClr val="000000"/>
                </a:solidFill>
                <a:latin typeface="Arial" charset="0"/>
              </a:rPr>
              <a:t>Bus access</a:t>
            </a:r>
          </a:p>
        </p:txBody>
      </p:sp>
      <p:sp>
        <p:nvSpPr>
          <p:cNvPr id="34833" name="AutoShape 16"/>
          <p:cNvSpPr>
            <a:spLocks noChangeArrowheads="1"/>
          </p:cNvSpPr>
          <p:nvPr/>
        </p:nvSpPr>
        <p:spPr bwMode="auto">
          <a:xfrm>
            <a:off x="5555456" y="2503488"/>
            <a:ext cx="2693194" cy="508000"/>
          </a:xfrm>
          <a:prstGeom prst="flowChartAlternateProcess">
            <a:avLst/>
          </a:prstGeom>
          <a:gradFill rotWithShape="1">
            <a:gsLst>
              <a:gs pos="0">
                <a:srgbClr val="99CCFF"/>
              </a:gs>
              <a:gs pos="100000">
                <a:srgbClr val="84B0DC"/>
              </a:gs>
            </a:gsLst>
            <a:path path="shape">
              <a:fillToRect l="50000" t="50000" r="50000" b="50000"/>
            </a:path>
          </a:gradFill>
          <a:ln w="22225">
            <a:solidFill>
              <a:srgbClr val="000080"/>
            </a:solidFill>
            <a:miter lim="800000"/>
            <a:headEnd/>
            <a:tailEnd/>
          </a:ln>
        </p:spPr>
        <p:txBody>
          <a:bodyPr lIns="22396" tIns="0" rIns="22396" bIns="0" anchor="ctr" anchorCtr="1"/>
          <a:lstStyle/>
          <a:p>
            <a:pPr defTabSz="865188" eaLnBrk="1" hangingPunct="1">
              <a:lnSpc>
                <a:spcPct val="110000"/>
              </a:lnSpc>
              <a:spcBef>
                <a:spcPct val="50000"/>
              </a:spcBef>
            </a:pPr>
            <a:r>
              <a:rPr lang="en-US" sz="900" b="1" i="0">
                <a:solidFill>
                  <a:srgbClr val="000000"/>
                </a:solidFill>
                <a:latin typeface="Arial" charset="0"/>
              </a:rPr>
              <a:t>Bus access</a:t>
            </a:r>
          </a:p>
        </p:txBody>
      </p:sp>
      <p:sp>
        <p:nvSpPr>
          <p:cNvPr id="34834" name="Line 17"/>
          <p:cNvSpPr>
            <a:spLocks noChangeShapeType="1"/>
          </p:cNvSpPr>
          <p:nvPr/>
        </p:nvSpPr>
        <p:spPr bwMode="auto">
          <a:xfrm>
            <a:off x="5878513" y="1995488"/>
            <a:ext cx="482600" cy="11795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4836" name="Oval 19"/>
          <p:cNvSpPr>
            <a:spLocks noChangeArrowheads="1"/>
          </p:cNvSpPr>
          <p:nvPr/>
        </p:nvSpPr>
        <p:spPr bwMode="auto">
          <a:xfrm>
            <a:off x="5619750" y="3598863"/>
            <a:ext cx="517525" cy="303212"/>
          </a:xfrm>
          <a:prstGeom prst="ellipse">
            <a:avLst/>
          </a:prstGeom>
          <a:solidFill>
            <a:srgbClr val="993366">
              <a:alpha val="10196"/>
            </a:srgbClr>
          </a:solidFill>
          <a:ln w="9525" algn="ctr">
            <a:solidFill>
              <a:srgbClr val="800080"/>
            </a:solidFill>
            <a:round/>
            <a:headEnd/>
            <a:tailEnd/>
          </a:ln>
        </p:spPr>
        <p:txBody>
          <a:bodyPr vert="eaVert" wrap="none" lIns="0" tIns="0" rIns="0" bIns="0" anchor="ctr"/>
          <a:lstStyle/>
          <a:p>
            <a:endParaRPr lang="en-US"/>
          </a:p>
        </p:txBody>
      </p:sp>
      <p:sp>
        <p:nvSpPr>
          <p:cNvPr id="34837" name="Line 20"/>
          <p:cNvSpPr>
            <a:spLocks noChangeShapeType="1"/>
          </p:cNvSpPr>
          <p:nvPr/>
        </p:nvSpPr>
        <p:spPr bwMode="auto">
          <a:xfrm>
            <a:off x="6588125" y="3414713"/>
            <a:ext cx="420688" cy="271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4838" name="Text Box 21"/>
          <p:cNvSpPr txBox="1">
            <a:spLocks noChangeArrowheads="1"/>
          </p:cNvSpPr>
          <p:nvPr/>
        </p:nvSpPr>
        <p:spPr bwMode="auto">
          <a:xfrm>
            <a:off x="1548606" y="4030472"/>
            <a:ext cx="3456781" cy="42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36" tIns="43217" rIns="86436" bIns="43217">
            <a:spAutoFit/>
          </a:bodyPr>
          <a:lstStyle>
            <a:lvl1pPr defTabSz="865188">
              <a:defRPr sz="1200" i="1">
                <a:solidFill>
                  <a:schemeClr val="tx1"/>
                </a:solidFill>
                <a:latin typeface="Verdana" pitchFamily="34" charset="0"/>
                <a:ea typeface="ＭＳ Ｐゴシック" charset="-128"/>
              </a:defRPr>
            </a:lvl1pPr>
            <a:lvl2pPr marL="742950" indent="-285750" defTabSz="865188">
              <a:defRPr sz="1200" i="1">
                <a:solidFill>
                  <a:schemeClr val="tx1"/>
                </a:solidFill>
                <a:latin typeface="Verdana" pitchFamily="34" charset="0"/>
                <a:ea typeface="ＭＳ Ｐゴシック" charset="-128"/>
              </a:defRPr>
            </a:lvl2pPr>
            <a:lvl3pPr marL="1143000" indent="-228600" defTabSz="865188">
              <a:defRPr sz="1200" i="1">
                <a:solidFill>
                  <a:schemeClr val="tx1"/>
                </a:solidFill>
                <a:latin typeface="Verdana" pitchFamily="34" charset="0"/>
                <a:ea typeface="ＭＳ Ｐゴシック" charset="-128"/>
              </a:defRPr>
            </a:lvl3pPr>
            <a:lvl4pPr marL="1600200" indent="-228600" defTabSz="865188">
              <a:defRPr sz="1200" i="1">
                <a:solidFill>
                  <a:schemeClr val="tx1"/>
                </a:solidFill>
                <a:latin typeface="Verdana" pitchFamily="34" charset="0"/>
                <a:ea typeface="ＭＳ Ｐゴシック" charset="-128"/>
              </a:defRPr>
            </a:lvl4pPr>
            <a:lvl5pPr marL="2057400" indent="-228600" defTabSz="865188">
              <a:defRPr sz="1200" i="1">
                <a:solidFill>
                  <a:schemeClr val="tx1"/>
                </a:solidFill>
                <a:latin typeface="Verdana" pitchFamily="34" charset="0"/>
                <a:ea typeface="ＭＳ Ｐゴシック" charset="-128"/>
              </a:defRPr>
            </a:lvl5pPr>
            <a:lvl6pPr marL="25146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9pPr>
          </a:lstStyle>
          <a:p>
            <a:pPr algn="l" eaLnBrk="1" hangingPunct="1">
              <a:spcBef>
                <a:spcPct val="50000"/>
              </a:spcBef>
            </a:pPr>
            <a:r>
              <a:rPr lang="en-US" sz="1100" i="0" dirty="0" smtClean="0">
                <a:latin typeface="Arial" charset="0"/>
              </a:rPr>
              <a:t>Those Idle states are only present when CPU are conflicting on the AHB Bus with DMA.</a:t>
            </a:r>
            <a:endParaRPr lang="en-US" sz="1100" i="0" dirty="0">
              <a:latin typeface="Arial" charset="0"/>
            </a:endParaRPr>
          </a:p>
        </p:txBody>
      </p:sp>
      <p:sp>
        <p:nvSpPr>
          <p:cNvPr id="1836054" name="Text Box 22"/>
          <p:cNvSpPr txBox="1">
            <a:spLocks noChangeArrowheads="1"/>
          </p:cNvSpPr>
          <p:nvPr/>
        </p:nvSpPr>
        <p:spPr bwMode="auto">
          <a:xfrm>
            <a:off x="4493419" y="3175000"/>
            <a:ext cx="1023937" cy="222250"/>
          </a:xfrm>
          <a:prstGeom prst="rect">
            <a:avLst/>
          </a:prstGeom>
          <a:noFill/>
          <a:ln w="9525">
            <a:noFill/>
            <a:miter lim="800000"/>
            <a:headEnd/>
            <a:tailEnd/>
          </a:ln>
          <a:effectLst/>
        </p:spPr>
        <p:txBody>
          <a:bodyPr lIns="86436" tIns="43217" rIns="86436" bIns="43217">
            <a:spAutoFit/>
          </a:bodyPr>
          <a:lstStyle/>
          <a:p>
            <a:pPr algn="l" defTabSz="865188" eaLnBrk="1" hangingPunct="1">
              <a:spcBef>
                <a:spcPct val="50000"/>
              </a:spcBef>
              <a:defRPr/>
            </a:pPr>
            <a:r>
              <a:rPr lang="en-US" sz="900" b="1" i="0" dirty="0">
                <a:solidFill>
                  <a:schemeClr val="accent2"/>
                </a:solidFill>
                <a:effectLst>
                  <a:outerShdw blurRad="38100" dist="38100" dir="2700000" algn="tl">
                    <a:srgbClr val="C0C0C0"/>
                  </a:outerShdw>
                </a:effectLst>
                <a:latin typeface="Arial" pitchFamily="34" charset="0"/>
              </a:rPr>
              <a:t>AHB Control</a:t>
            </a:r>
          </a:p>
        </p:txBody>
      </p:sp>
      <p:sp>
        <p:nvSpPr>
          <p:cNvPr id="1836055" name="Text Box 23"/>
          <p:cNvSpPr txBox="1">
            <a:spLocks noChangeArrowheads="1"/>
          </p:cNvSpPr>
          <p:nvPr/>
        </p:nvSpPr>
        <p:spPr bwMode="auto">
          <a:xfrm>
            <a:off x="4514850" y="3598863"/>
            <a:ext cx="833438" cy="222250"/>
          </a:xfrm>
          <a:prstGeom prst="rect">
            <a:avLst/>
          </a:prstGeom>
          <a:noFill/>
          <a:ln w="9525">
            <a:noFill/>
            <a:miter lim="800000"/>
            <a:headEnd/>
            <a:tailEnd/>
          </a:ln>
          <a:effectLst/>
        </p:spPr>
        <p:txBody>
          <a:bodyPr lIns="86436" tIns="43217" rIns="86436" bIns="43217">
            <a:spAutoFit/>
          </a:bodyPr>
          <a:lstStyle/>
          <a:p>
            <a:pPr algn="l" defTabSz="865188" eaLnBrk="1" hangingPunct="1">
              <a:spcBef>
                <a:spcPct val="50000"/>
              </a:spcBef>
              <a:defRPr/>
            </a:pPr>
            <a:r>
              <a:rPr lang="en-US" sz="900" b="1" i="0" dirty="0">
                <a:solidFill>
                  <a:schemeClr val="accent2"/>
                </a:solidFill>
                <a:effectLst>
                  <a:outerShdw blurRad="38100" dist="38100" dir="2700000" algn="tl">
                    <a:srgbClr val="C0C0C0"/>
                  </a:outerShdw>
                </a:effectLst>
                <a:latin typeface="Arial" pitchFamily="34" charset="0"/>
              </a:rPr>
              <a:t>AHB Data</a:t>
            </a:r>
          </a:p>
        </p:txBody>
      </p:sp>
      <p:sp>
        <p:nvSpPr>
          <p:cNvPr id="34841" name="Oval 24"/>
          <p:cNvSpPr>
            <a:spLocks noChangeArrowheads="1"/>
          </p:cNvSpPr>
          <p:nvPr/>
        </p:nvSpPr>
        <p:spPr bwMode="auto">
          <a:xfrm>
            <a:off x="6361113" y="3151188"/>
            <a:ext cx="517525" cy="303212"/>
          </a:xfrm>
          <a:prstGeom prst="ellipse">
            <a:avLst/>
          </a:prstGeom>
          <a:solidFill>
            <a:srgbClr val="993366">
              <a:alpha val="10196"/>
            </a:srgbClr>
          </a:solidFill>
          <a:ln w="9525" algn="ctr">
            <a:solidFill>
              <a:srgbClr val="800080"/>
            </a:solidFill>
            <a:round/>
            <a:headEnd/>
            <a:tailEnd/>
          </a:ln>
        </p:spPr>
        <p:txBody>
          <a:bodyPr vert="eaVert" wrap="none" lIns="0" tIns="0" rIns="0" bIns="0" anchor="ctr"/>
          <a:lstStyle/>
          <a:p>
            <a:endParaRPr lang="en-US"/>
          </a:p>
        </p:txBody>
      </p:sp>
      <p:sp>
        <p:nvSpPr>
          <p:cNvPr id="34842" name="Oval 25"/>
          <p:cNvSpPr>
            <a:spLocks noChangeArrowheads="1"/>
          </p:cNvSpPr>
          <p:nvPr/>
        </p:nvSpPr>
        <p:spPr bwMode="auto">
          <a:xfrm>
            <a:off x="7008813" y="3598863"/>
            <a:ext cx="517525" cy="303212"/>
          </a:xfrm>
          <a:prstGeom prst="ellipse">
            <a:avLst/>
          </a:prstGeom>
          <a:solidFill>
            <a:srgbClr val="993366">
              <a:alpha val="10196"/>
            </a:srgbClr>
          </a:solidFill>
          <a:ln w="9525" algn="ctr">
            <a:solidFill>
              <a:srgbClr val="800080"/>
            </a:solidFill>
            <a:round/>
            <a:headEnd/>
            <a:tailEnd/>
          </a:ln>
        </p:spPr>
        <p:txBody>
          <a:bodyPr vert="eaVert" wrap="none" lIns="0" tIns="0" rIns="0" bIns="0" anchor="ctr"/>
          <a:lstStyle/>
          <a:p>
            <a:endParaRPr lang="en-US"/>
          </a:p>
        </p:txBody>
      </p:sp>
      <p:sp>
        <p:nvSpPr>
          <p:cNvPr id="34843" name="Oval 26"/>
          <p:cNvSpPr>
            <a:spLocks noChangeArrowheads="1"/>
          </p:cNvSpPr>
          <p:nvPr/>
        </p:nvSpPr>
        <p:spPr bwMode="auto">
          <a:xfrm>
            <a:off x="7731125" y="3144838"/>
            <a:ext cx="517525" cy="303212"/>
          </a:xfrm>
          <a:prstGeom prst="ellipse">
            <a:avLst/>
          </a:prstGeom>
          <a:solidFill>
            <a:srgbClr val="993366">
              <a:alpha val="10196"/>
            </a:srgbClr>
          </a:solidFill>
          <a:ln w="9525" algn="ctr">
            <a:solidFill>
              <a:srgbClr val="800080"/>
            </a:solidFill>
            <a:round/>
            <a:headEnd/>
            <a:tailEnd/>
          </a:ln>
        </p:spPr>
        <p:txBody>
          <a:bodyPr vert="eaVert" wrap="none" lIns="0" tIns="0" rIns="0" bIns="0" anchor="ctr"/>
          <a:lstStyle/>
          <a:p>
            <a:endParaRPr lang="en-US"/>
          </a:p>
        </p:txBody>
      </p:sp>
      <p:sp>
        <p:nvSpPr>
          <p:cNvPr id="34844" name="Oval 27"/>
          <p:cNvSpPr>
            <a:spLocks noChangeArrowheads="1"/>
          </p:cNvSpPr>
          <p:nvPr/>
        </p:nvSpPr>
        <p:spPr bwMode="auto">
          <a:xfrm>
            <a:off x="8377238" y="3592513"/>
            <a:ext cx="517525" cy="303212"/>
          </a:xfrm>
          <a:prstGeom prst="ellipse">
            <a:avLst/>
          </a:prstGeom>
          <a:solidFill>
            <a:srgbClr val="993366">
              <a:alpha val="10196"/>
            </a:srgbClr>
          </a:solidFill>
          <a:ln w="9525" algn="ctr">
            <a:solidFill>
              <a:srgbClr val="800080"/>
            </a:solidFill>
            <a:round/>
            <a:headEnd/>
            <a:tailEnd/>
          </a:ln>
        </p:spPr>
        <p:txBody>
          <a:bodyPr vert="eaVert" wrap="none" lIns="0" tIns="0" rIns="0" bIns="0" anchor="ctr"/>
          <a:lstStyle/>
          <a:p>
            <a:endParaRPr lang="en-US"/>
          </a:p>
        </p:txBody>
      </p:sp>
      <p:sp>
        <p:nvSpPr>
          <p:cNvPr id="34845" name="Line 28"/>
          <p:cNvSpPr>
            <a:spLocks noChangeShapeType="1"/>
          </p:cNvSpPr>
          <p:nvPr/>
        </p:nvSpPr>
        <p:spPr bwMode="auto">
          <a:xfrm>
            <a:off x="5878513" y="1982788"/>
            <a:ext cx="2130425" cy="11001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4846" name="Line 29"/>
          <p:cNvSpPr>
            <a:spLocks noChangeShapeType="1"/>
          </p:cNvSpPr>
          <p:nvPr/>
        </p:nvSpPr>
        <p:spPr bwMode="auto">
          <a:xfrm>
            <a:off x="8015288" y="3414713"/>
            <a:ext cx="361950" cy="207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29" name="Line 17"/>
          <p:cNvSpPr>
            <a:spLocks noChangeShapeType="1"/>
          </p:cNvSpPr>
          <p:nvPr/>
        </p:nvSpPr>
        <p:spPr bwMode="auto">
          <a:xfrm flipV="1">
            <a:off x="4781550" y="3895725"/>
            <a:ext cx="933450" cy="3476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vert="eaVert" lIns="0" tIns="0" rIns="0" bIns="0"/>
          <a:lstStyle/>
          <a:p>
            <a:endParaRPr lang="en-US"/>
          </a:p>
        </p:txBody>
      </p:sp>
      <p:sp>
        <p:nvSpPr>
          <p:cNvPr id="30" name="Text Box 21"/>
          <p:cNvSpPr txBox="1">
            <a:spLocks noChangeArrowheads="1"/>
          </p:cNvSpPr>
          <p:nvPr/>
        </p:nvSpPr>
        <p:spPr bwMode="auto">
          <a:xfrm>
            <a:off x="5080000" y="1695450"/>
            <a:ext cx="15081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36" tIns="43217" rIns="86436" bIns="43217">
            <a:spAutoFit/>
          </a:bodyPr>
          <a:lstStyle>
            <a:lvl1pPr defTabSz="865188">
              <a:defRPr sz="1200" i="1">
                <a:solidFill>
                  <a:schemeClr val="tx1"/>
                </a:solidFill>
                <a:latin typeface="Verdana" pitchFamily="34" charset="0"/>
                <a:ea typeface="ＭＳ Ｐゴシック" charset="-128"/>
              </a:defRPr>
            </a:lvl1pPr>
            <a:lvl2pPr marL="742950" indent="-285750" defTabSz="865188">
              <a:defRPr sz="1200" i="1">
                <a:solidFill>
                  <a:schemeClr val="tx1"/>
                </a:solidFill>
                <a:latin typeface="Verdana" pitchFamily="34" charset="0"/>
                <a:ea typeface="ＭＳ Ｐゴシック" charset="-128"/>
              </a:defRPr>
            </a:lvl2pPr>
            <a:lvl3pPr marL="1143000" indent="-228600" defTabSz="865188">
              <a:defRPr sz="1200" i="1">
                <a:solidFill>
                  <a:schemeClr val="tx1"/>
                </a:solidFill>
                <a:latin typeface="Verdana" pitchFamily="34" charset="0"/>
                <a:ea typeface="ＭＳ Ｐゴシック" charset="-128"/>
              </a:defRPr>
            </a:lvl3pPr>
            <a:lvl4pPr marL="1600200" indent="-228600" defTabSz="865188">
              <a:defRPr sz="1200" i="1">
                <a:solidFill>
                  <a:schemeClr val="tx1"/>
                </a:solidFill>
                <a:latin typeface="Verdana" pitchFamily="34" charset="0"/>
                <a:ea typeface="ＭＳ Ｐゴシック" charset="-128"/>
              </a:defRPr>
            </a:lvl4pPr>
            <a:lvl5pPr marL="2057400" indent="-228600" defTabSz="865188">
              <a:defRPr sz="1200" i="1">
                <a:solidFill>
                  <a:schemeClr val="tx1"/>
                </a:solidFill>
                <a:latin typeface="Verdana" pitchFamily="34" charset="0"/>
                <a:ea typeface="ＭＳ Ｐゴシック" charset="-128"/>
              </a:defRPr>
            </a:lvl5pPr>
            <a:lvl6pPr marL="25146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6pPr>
            <a:lvl7pPr marL="29718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7pPr>
            <a:lvl8pPr marL="34290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8pPr>
            <a:lvl9pPr marL="3886200" indent="-228600" algn="ctr" defTabSz="865188" eaLnBrk="0" fontAlgn="base" hangingPunct="0">
              <a:spcBef>
                <a:spcPct val="0"/>
              </a:spcBef>
              <a:spcAft>
                <a:spcPct val="0"/>
              </a:spcAft>
              <a:defRPr sz="1200" i="1">
                <a:solidFill>
                  <a:schemeClr val="tx1"/>
                </a:solidFill>
                <a:latin typeface="Verdana" pitchFamily="34" charset="0"/>
                <a:ea typeface="ＭＳ Ｐゴシック" charset="-128"/>
              </a:defRPr>
            </a:lvl9pPr>
          </a:lstStyle>
          <a:p>
            <a:pPr algn="l" eaLnBrk="1" hangingPunct="1">
              <a:spcBef>
                <a:spcPct val="50000"/>
              </a:spcBef>
            </a:pPr>
            <a:r>
              <a:rPr lang="en-US" sz="1100" i="0" dirty="0">
                <a:latin typeface="Arial" charset="0"/>
              </a:rPr>
              <a:t>Bus free for CPU</a:t>
            </a:r>
          </a:p>
        </p:txBody>
      </p:sp>
      <p:sp>
        <p:nvSpPr>
          <p:cNvPr id="2" name="Date Placeholder 1"/>
          <p:cNvSpPr>
            <a:spLocks noGrp="1"/>
          </p:cNvSpPr>
          <p:nvPr>
            <p:ph type="dt" sz="half" idx="4294967295"/>
          </p:nvPr>
        </p:nvSpPr>
        <p:spPr>
          <a:xfrm>
            <a:off x="8172400" y="6546249"/>
            <a:ext cx="519373" cy="123111"/>
          </a:xfrm>
          <a:prstGeom prst="rect">
            <a:avLst/>
          </a:prstGeom>
        </p:spPr>
        <p:txBody>
          <a:bodyPr/>
          <a:lstStyle/>
          <a:p>
            <a:fld id="{ACBFBCC5-4F7F-4F95-B83D-721791707305}" type="datetime1">
              <a:rPr lang="en-GB" smtClean="0"/>
              <a:t>13/10/2015</a:t>
            </a:fld>
            <a:endParaRPr lang="fr-FR"/>
          </a:p>
        </p:txBody>
      </p:sp>
      <p:sp>
        <p:nvSpPr>
          <p:cNvPr id="3" name="Footer Placeholder 2"/>
          <p:cNvSpPr>
            <a:spLocks noGrp="1"/>
          </p:cNvSpPr>
          <p:nvPr>
            <p:ph type="ftr" sz="quarter" idx="4294967295"/>
          </p:nvPr>
        </p:nvSpPr>
        <p:spPr>
          <a:xfrm>
            <a:off x="4644008" y="6546249"/>
            <a:ext cx="3414585" cy="123111"/>
          </a:xfrm>
          <a:prstGeom prst="rect">
            <a:avLst/>
          </a:prstGeom>
        </p:spPr>
        <p:txBody>
          <a:bodyPr/>
          <a:lstStyle/>
          <a:p>
            <a:r>
              <a:rPr lang="en-US" noProof="0" smtClean="0"/>
              <a:t>STM32F0xx Training Day 1</a:t>
            </a:r>
            <a:endParaRPr lang="en-US" noProof="0"/>
          </a:p>
        </p:txBody>
      </p:sp>
      <p:sp>
        <p:nvSpPr>
          <p:cNvPr id="4" name="Slide Number Placeholder 3"/>
          <p:cNvSpPr>
            <a:spLocks noGrp="1"/>
          </p:cNvSpPr>
          <p:nvPr>
            <p:ph type="sldNum" sz="quarter" idx="12"/>
          </p:nvPr>
        </p:nvSpPr>
        <p:spPr/>
        <p:txBody>
          <a:bodyPr/>
          <a:lstStyle/>
          <a:p>
            <a:fld id="{5B31B9E4-8E4D-4C86-BFD7-412B282B373B}" type="slidenum">
              <a:rPr lang="fr-FR" smtClean="0"/>
              <a:pPr/>
              <a:t>81</a:t>
            </a:fld>
            <a:endParaRPr lang="fr-FR" dirty="0"/>
          </a:p>
        </p:txBody>
      </p:sp>
    </p:spTree>
    <p:extLst>
      <p:ext uri="{BB962C8B-B14F-4D97-AF65-F5344CB8AC3E}">
        <p14:creationId xmlns:p14="http://schemas.microsoft.com/office/powerpoint/2010/main" val="1533917683"/>
      </p:ext>
    </p:extLst>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Watchdogs (IWDG / WWDG)</a:t>
            </a:r>
            <a:endParaRPr lang="en-US" dirty="0"/>
          </a:p>
        </p:txBody>
      </p:sp>
      <p:sp>
        <p:nvSpPr>
          <p:cNvPr id="6" name="Content Placeholder 5"/>
          <p:cNvSpPr>
            <a:spLocks noGrp="1"/>
          </p:cNvSpPr>
          <p:nvPr>
            <p:ph idx="1"/>
          </p:nvPr>
        </p:nvSpPr>
        <p:spPr>
          <a:xfrm>
            <a:off x="457200" y="1277496"/>
            <a:ext cx="8229600" cy="5216813"/>
          </a:xfrm>
        </p:spPr>
        <p:txBody>
          <a:bodyPr/>
          <a:lstStyle/>
          <a:p>
            <a:r>
              <a:rPr lang="en-US" b="1" dirty="0"/>
              <a:t>Window Watchdog (WWDG)</a:t>
            </a:r>
          </a:p>
          <a:p>
            <a:pPr lvl="1"/>
            <a:r>
              <a:rPr lang="en-US" dirty="0" smtClean="0"/>
              <a:t>Configurable </a:t>
            </a:r>
            <a:r>
              <a:rPr lang="en-US" dirty="0"/>
              <a:t>Time </a:t>
            </a:r>
            <a:r>
              <a:rPr lang="en-US" dirty="0" smtClean="0"/>
              <a:t>Window</a:t>
            </a:r>
          </a:p>
          <a:p>
            <a:pPr lvl="1"/>
            <a:r>
              <a:rPr lang="en-US" dirty="0" smtClean="0"/>
              <a:t>Can </a:t>
            </a:r>
            <a:r>
              <a:rPr lang="en-US" dirty="0"/>
              <a:t>detect abnormally early or late application </a:t>
            </a:r>
            <a:r>
              <a:rPr lang="en-US" dirty="0" smtClean="0"/>
              <a:t>behavior</a:t>
            </a:r>
            <a:endParaRPr lang="en-US" dirty="0"/>
          </a:p>
          <a:p>
            <a:pPr lvl="1"/>
            <a:r>
              <a:rPr lang="en-US" dirty="0" smtClean="0"/>
              <a:t>Conditional Reset</a:t>
            </a:r>
          </a:p>
          <a:p>
            <a:pPr lvl="1"/>
            <a:r>
              <a:rPr lang="en-US" dirty="0" smtClean="0"/>
              <a:t>WWDG </a:t>
            </a:r>
            <a:r>
              <a:rPr lang="en-US" dirty="0"/>
              <a:t>Reset </a:t>
            </a:r>
            <a:r>
              <a:rPr lang="en-US" dirty="0" smtClean="0"/>
              <a:t>flag</a:t>
            </a:r>
          </a:p>
          <a:p>
            <a:pPr lvl="1"/>
            <a:r>
              <a:rPr lang="en-US" dirty="0" smtClean="0"/>
              <a:t>Timeout </a:t>
            </a:r>
            <a:r>
              <a:rPr lang="en-US" dirty="0"/>
              <a:t>value </a:t>
            </a:r>
            <a:r>
              <a:rPr lang="en-US" dirty="0" smtClean="0"/>
              <a:t>@48MHz</a:t>
            </a:r>
            <a:r>
              <a:rPr lang="en-US" dirty="0"/>
              <a:t>: </a:t>
            </a:r>
            <a:r>
              <a:rPr lang="en-US" b="1" i="1" dirty="0" smtClean="0">
                <a:solidFill>
                  <a:schemeClr val="accent2"/>
                </a:solidFill>
              </a:rPr>
              <a:t>85.33us </a:t>
            </a:r>
            <a:r>
              <a:rPr lang="en-US" b="1" i="1" dirty="0">
                <a:solidFill>
                  <a:schemeClr val="accent2"/>
                </a:solidFill>
              </a:rPr>
              <a:t>… </a:t>
            </a:r>
            <a:r>
              <a:rPr lang="en-US" b="1" i="1" dirty="0" smtClean="0">
                <a:solidFill>
                  <a:schemeClr val="accent2"/>
                </a:solidFill>
              </a:rPr>
              <a:t>43.69ms</a:t>
            </a:r>
            <a:endParaRPr lang="en-US" b="1" i="1" dirty="0">
              <a:solidFill>
                <a:schemeClr val="accent2"/>
              </a:solidFill>
            </a:endParaRPr>
          </a:p>
          <a:p>
            <a:r>
              <a:rPr lang="en-US" b="1" dirty="0" smtClean="0"/>
              <a:t>Independent </a:t>
            </a:r>
            <a:r>
              <a:rPr lang="en-US" b="1" dirty="0"/>
              <a:t>Watchdog (</a:t>
            </a:r>
            <a:r>
              <a:rPr lang="en-US" b="1" dirty="0" smtClean="0"/>
              <a:t>IWDG) </a:t>
            </a:r>
            <a:r>
              <a:rPr lang="en-US" b="1" dirty="0" smtClean="0">
                <a:solidFill>
                  <a:schemeClr val="accent2"/>
                </a:solidFill>
                <a:latin typeface="Calibri"/>
                <a:cs typeface="Calibri"/>
              </a:rPr>
              <a:t>→ IWWDG</a:t>
            </a:r>
            <a:endParaRPr lang="en-US" b="1" dirty="0" smtClean="0">
              <a:solidFill>
                <a:schemeClr val="accent2"/>
              </a:solidFill>
            </a:endParaRPr>
          </a:p>
          <a:p>
            <a:pPr lvl="1"/>
            <a:r>
              <a:rPr lang="en-US" dirty="0" smtClean="0"/>
              <a:t>Dedicated </a:t>
            </a:r>
            <a:r>
              <a:rPr lang="en-US" dirty="0"/>
              <a:t>low speed clock (</a:t>
            </a:r>
            <a:r>
              <a:rPr lang="en-US" dirty="0" smtClean="0"/>
              <a:t>LSI)</a:t>
            </a:r>
          </a:p>
          <a:p>
            <a:pPr lvl="1"/>
            <a:r>
              <a:rPr lang="en-US" dirty="0" smtClean="0"/>
              <a:t>IWDG </a:t>
            </a:r>
            <a:r>
              <a:rPr lang="en-US" dirty="0"/>
              <a:t>clock still active if main clock fails</a:t>
            </a:r>
            <a:endParaRPr lang="en-US" dirty="0" smtClean="0"/>
          </a:p>
          <a:p>
            <a:pPr lvl="1"/>
            <a:r>
              <a:rPr lang="en-US" dirty="0" smtClean="0"/>
              <a:t>HW </a:t>
            </a:r>
            <a:r>
              <a:rPr lang="en-US" dirty="0"/>
              <a:t>and SW way of </a:t>
            </a:r>
            <a:r>
              <a:rPr lang="en-US" dirty="0" smtClean="0"/>
              <a:t>enabling</a:t>
            </a:r>
          </a:p>
          <a:p>
            <a:pPr lvl="1"/>
            <a:r>
              <a:rPr lang="en-US" dirty="0" smtClean="0"/>
              <a:t>Still </a:t>
            </a:r>
            <a:r>
              <a:rPr lang="en-US" dirty="0"/>
              <a:t>functional in </a:t>
            </a:r>
            <a:r>
              <a:rPr lang="en-US" dirty="0" smtClean="0"/>
              <a:t>Stop/Standby</a:t>
            </a:r>
          </a:p>
          <a:p>
            <a:pPr lvl="1"/>
            <a:r>
              <a:rPr lang="en-US" dirty="0" smtClean="0"/>
              <a:t>Wake-up </a:t>
            </a:r>
            <a:r>
              <a:rPr lang="en-US" dirty="0"/>
              <a:t>from </a:t>
            </a:r>
            <a:r>
              <a:rPr lang="en-US" dirty="0" smtClean="0"/>
              <a:t>stop/standby</a:t>
            </a:r>
          </a:p>
          <a:p>
            <a:pPr lvl="1"/>
            <a:r>
              <a:rPr lang="en-US" dirty="0" smtClean="0"/>
              <a:t>IWDG Reset flag</a:t>
            </a:r>
          </a:p>
          <a:p>
            <a:pPr lvl="1"/>
            <a:r>
              <a:rPr lang="en-US" b="1" dirty="0" smtClean="0">
                <a:solidFill>
                  <a:schemeClr val="accent2"/>
                </a:solidFill>
              </a:rPr>
              <a:t>Window Functionality</a:t>
            </a:r>
          </a:p>
          <a:p>
            <a:pPr lvl="1"/>
            <a:r>
              <a:rPr lang="en-US" dirty="0" smtClean="0"/>
              <a:t>Timeout values @40KHz (LSI): </a:t>
            </a:r>
            <a:r>
              <a:rPr lang="en-US" b="1" i="1" dirty="0" smtClean="0">
                <a:solidFill>
                  <a:schemeClr val="accent2"/>
                </a:solidFill>
              </a:rPr>
              <a:t>100us …26.2s</a:t>
            </a:r>
            <a:endParaRPr lang="en-US" b="1" dirty="0">
              <a:solidFill>
                <a:schemeClr val="accent2"/>
              </a:solidFill>
            </a:endParaRPr>
          </a:p>
        </p:txBody>
      </p:sp>
      <p:sp>
        <p:nvSpPr>
          <p:cNvPr id="7" name="Espace réservé du numéro de diapositive 3"/>
          <p:cNvSpPr>
            <a:spLocks noGrp="1"/>
          </p:cNvSpPr>
          <p:nvPr>
            <p:ph type="sldNum" sz="quarter" idx="12"/>
          </p:nvPr>
        </p:nvSpPr>
        <p:spPr>
          <a:xfrm>
            <a:off x="8617744" y="678629"/>
            <a:ext cx="544994" cy="198000"/>
          </a:xfrm>
        </p:spPr>
        <p:txBody>
          <a:bodyPr/>
          <a:lstStyle/>
          <a:p>
            <a:fld id="{5B31B9E4-8E4D-4C86-BFD7-412B282B373B}" type="slidenum">
              <a:rPr lang="fr-FR" b="0" smtClean="0"/>
              <a:pPr/>
              <a:t>82</a:t>
            </a:fld>
            <a:endParaRPr lang="fr-FR" b="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083" y="1498312"/>
            <a:ext cx="2198365" cy="193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webzoom.freewebs.com/lanebern/Cody%20USBC%20April%202006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6082" y="3933056"/>
            <a:ext cx="2198365" cy="17728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branding_STM32-F0.png"/>
          <p:cNvPicPr>
            <a:picLocks noChangeAspect="1"/>
          </p:cNvPicPr>
          <p:nvPr/>
        </p:nvPicPr>
        <p:blipFill>
          <a:blip r:embed="rId5"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3759341156"/>
      </p:ext>
    </p:extLst>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6"/>
          <p:cNvGrpSpPr>
            <a:grpSpLocks/>
          </p:cNvGrpSpPr>
          <p:nvPr/>
        </p:nvGrpSpPr>
        <p:grpSpPr bwMode="auto">
          <a:xfrm>
            <a:off x="4959350" y="1474788"/>
            <a:ext cx="3943350" cy="2390775"/>
            <a:chOff x="3132" y="606"/>
            <a:chExt cx="2484" cy="1506"/>
          </a:xfrm>
        </p:grpSpPr>
        <p:sp>
          <p:nvSpPr>
            <p:cNvPr id="111652" name="AutoShape 37"/>
            <p:cNvSpPr>
              <a:spLocks noChangeAspect="1" noChangeArrowheads="1"/>
            </p:cNvSpPr>
            <p:nvPr/>
          </p:nvSpPr>
          <p:spPr bwMode="auto">
            <a:xfrm rot="5400000">
              <a:off x="4231" y="1146"/>
              <a:ext cx="382" cy="124"/>
            </a:xfrm>
            <a:prstGeom prst="flowChartManualOperation">
              <a:avLst/>
            </a:prstGeom>
            <a:solidFill>
              <a:srgbClr val="C0C0C0">
                <a:alpha val="79999"/>
              </a:srgbClr>
            </a:solidFill>
            <a:ln w="9525">
              <a:solidFill>
                <a:schemeClr val="tx1"/>
              </a:solidFill>
              <a:miter lim="800000"/>
              <a:headEnd/>
              <a:tailEnd/>
            </a:ln>
          </p:spPr>
          <p:txBody>
            <a:bodyPr lIns="91436" tIns="45719" rIns="91436" bIns="45719" anchor="ctr">
              <a:spAutoFit/>
            </a:bodyPr>
            <a:lstStyle/>
            <a:p>
              <a:pPr algn="ctr" eaLnBrk="0" hangingPunct="0"/>
              <a:r>
                <a:rPr lang="en-US" sz="700" b="1">
                  <a:cs typeface="Arial" charset="0"/>
                </a:rPr>
                <a:t>CMP</a:t>
              </a:r>
            </a:p>
          </p:txBody>
        </p:sp>
        <p:sp>
          <p:nvSpPr>
            <p:cNvPr id="111653" name="AutoShape 38"/>
            <p:cNvSpPr>
              <a:spLocks noChangeArrowheads="1"/>
            </p:cNvSpPr>
            <p:nvPr/>
          </p:nvSpPr>
          <p:spPr bwMode="auto">
            <a:xfrm rot="10800000">
              <a:off x="3847" y="1153"/>
              <a:ext cx="188" cy="200"/>
            </a:xfrm>
            <a:prstGeom prst="flowChartDelay">
              <a:avLst/>
            </a:prstGeom>
            <a:solidFill>
              <a:srgbClr val="99CCFF"/>
            </a:solidFill>
            <a:ln w="9525">
              <a:solidFill>
                <a:schemeClr val="tx1"/>
              </a:solidFill>
              <a:miter lim="800000"/>
              <a:headEnd/>
              <a:tailEnd/>
            </a:ln>
          </p:spPr>
          <p:txBody>
            <a:bodyPr anchor="ctr">
              <a:spAutoFit/>
            </a:bodyPr>
            <a:lstStyle/>
            <a:p>
              <a:endParaRPr lang="en-US"/>
            </a:p>
          </p:txBody>
        </p:sp>
        <p:grpSp>
          <p:nvGrpSpPr>
            <p:cNvPr id="111654" name="Group 39"/>
            <p:cNvGrpSpPr>
              <a:grpSpLocks/>
            </p:cNvGrpSpPr>
            <p:nvPr/>
          </p:nvGrpSpPr>
          <p:grpSpPr bwMode="auto">
            <a:xfrm>
              <a:off x="3428" y="1185"/>
              <a:ext cx="217" cy="220"/>
              <a:chOff x="2639" y="2691"/>
              <a:chExt cx="233" cy="235"/>
            </a:xfrm>
          </p:grpSpPr>
          <p:sp>
            <p:nvSpPr>
              <p:cNvPr id="111734" name="AutoShape 40"/>
              <p:cNvSpPr>
                <a:spLocks noChangeArrowheads="1"/>
              </p:cNvSpPr>
              <p:nvPr/>
            </p:nvSpPr>
            <p:spPr bwMode="auto">
              <a:xfrm rot="-60000">
                <a:off x="2639" y="2691"/>
                <a:ext cx="233" cy="235"/>
              </a:xfrm>
              <a:prstGeom prst="moon">
                <a:avLst>
                  <a:gd name="adj" fmla="val 74361"/>
                </a:avLst>
              </a:prstGeom>
              <a:solidFill>
                <a:srgbClr val="99CCFF"/>
              </a:solidFill>
              <a:ln w="9525">
                <a:solidFill>
                  <a:schemeClr val="tx1"/>
                </a:solidFill>
                <a:miter lim="800000"/>
                <a:headEnd/>
                <a:tailEnd/>
              </a:ln>
            </p:spPr>
            <p:txBody>
              <a:bodyPr wrap="none" anchor="ctr"/>
              <a:lstStyle/>
              <a:p>
                <a:endParaRPr lang="en-US"/>
              </a:p>
            </p:txBody>
          </p:sp>
          <p:sp>
            <p:nvSpPr>
              <p:cNvPr id="111735" name="Oval 41"/>
              <p:cNvSpPr>
                <a:spLocks noChangeArrowheads="1"/>
              </p:cNvSpPr>
              <p:nvPr/>
            </p:nvSpPr>
            <p:spPr bwMode="auto">
              <a:xfrm rot="-151249">
                <a:off x="2834" y="2858"/>
                <a:ext cx="29" cy="29"/>
              </a:xfrm>
              <a:prstGeom prst="ellipse">
                <a:avLst/>
              </a:prstGeom>
              <a:solidFill>
                <a:srgbClr val="99CCFF"/>
              </a:solidFill>
              <a:ln w="9525">
                <a:solidFill>
                  <a:schemeClr val="tx1"/>
                </a:solidFill>
                <a:round/>
                <a:headEnd/>
                <a:tailEnd/>
              </a:ln>
            </p:spPr>
            <p:txBody>
              <a:bodyPr wrap="none" anchor="ctr"/>
              <a:lstStyle/>
              <a:p>
                <a:endParaRPr lang="en-US"/>
              </a:p>
            </p:txBody>
          </p:sp>
        </p:grpSp>
        <p:sp>
          <p:nvSpPr>
            <p:cNvPr id="111655" name="Rectangle 42"/>
            <p:cNvSpPr>
              <a:spLocks noChangeArrowheads="1"/>
            </p:cNvSpPr>
            <p:nvPr/>
          </p:nvSpPr>
          <p:spPr bwMode="auto">
            <a:xfrm>
              <a:off x="5471" y="768"/>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W0</a:t>
              </a:r>
            </a:p>
          </p:txBody>
        </p:sp>
        <p:sp>
          <p:nvSpPr>
            <p:cNvPr id="111656" name="Rectangle 43"/>
            <p:cNvSpPr>
              <a:spLocks noChangeArrowheads="1"/>
            </p:cNvSpPr>
            <p:nvPr/>
          </p:nvSpPr>
          <p:spPr bwMode="auto">
            <a:xfrm>
              <a:off x="5326" y="768"/>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W1</a:t>
              </a:r>
            </a:p>
          </p:txBody>
        </p:sp>
        <p:sp>
          <p:nvSpPr>
            <p:cNvPr id="111657" name="Rectangle 44"/>
            <p:cNvSpPr>
              <a:spLocks noChangeArrowheads="1"/>
            </p:cNvSpPr>
            <p:nvPr/>
          </p:nvSpPr>
          <p:spPr bwMode="auto">
            <a:xfrm>
              <a:off x="5181" y="768"/>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W2</a:t>
              </a:r>
            </a:p>
          </p:txBody>
        </p:sp>
        <p:sp>
          <p:nvSpPr>
            <p:cNvPr id="111658" name="Rectangle 45"/>
            <p:cNvSpPr>
              <a:spLocks noChangeArrowheads="1"/>
            </p:cNvSpPr>
            <p:nvPr/>
          </p:nvSpPr>
          <p:spPr bwMode="auto">
            <a:xfrm>
              <a:off x="5037" y="768"/>
              <a:ext cx="144"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W3</a:t>
              </a:r>
            </a:p>
          </p:txBody>
        </p:sp>
        <p:sp>
          <p:nvSpPr>
            <p:cNvPr id="111659" name="Rectangle 46"/>
            <p:cNvSpPr>
              <a:spLocks noChangeArrowheads="1"/>
            </p:cNvSpPr>
            <p:nvPr/>
          </p:nvSpPr>
          <p:spPr bwMode="auto">
            <a:xfrm>
              <a:off x="4892" y="768"/>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W4</a:t>
              </a:r>
            </a:p>
          </p:txBody>
        </p:sp>
        <p:sp>
          <p:nvSpPr>
            <p:cNvPr id="111660" name="Rectangle 47"/>
            <p:cNvSpPr>
              <a:spLocks noChangeArrowheads="1"/>
            </p:cNvSpPr>
            <p:nvPr/>
          </p:nvSpPr>
          <p:spPr bwMode="auto">
            <a:xfrm>
              <a:off x="4747" y="768"/>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W5</a:t>
              </a:r>
            </a:p>
          </p:txBody>
        </p:sp>
        <p:sp>
          <p:nvSpPr>
            <p:cNvPr id="111661" name="Rectangle 48"/>
            <p:cNvSpPr>
              <a:spLocks noChangeArrowheads="1"/>
            </p:cNvSpPr>
            <p:nvPr/>
          </p:nvSpPr>
          <p:spPr bwMode="auto">
            <a:xfrm>
              <a:off x="4602" y="768"/>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W6</a:t>
              </a:r>
            </a:p>
          </p:txBody>
        </p:sp>
        <p:sp>
          <p:nvSpPr>
            <p:cNvPr id="111662" name="Rectangle 49"/>
            <p:cNvSpPr>
              <a:spLocks noChangeArrowheads="1"/>
            </p:cNvSpPr>
            <p:nvPr/>
          </p:nvSpPr>
          <p:spPr bwMode="auto">
            <a:xfrm>
              <a:off x="4368" y="768"/>
              <a:ext cx="234"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1200">
                  <a:latin typeface="Arial" charset="0"/>
                </a:rPr>
                <a:t>  -</a:t>
              </a:r>
            </a:p>
          </p:txBody>
        </p:sp>
        <p:sp>
          <p:nvSpPr>
            <p:cNvPr id="111663" name="Line 50"/>
            <p:cNvSpPr>
              <a:spLocks noChangeShapeType="1"/>
            </p:cNvSpPr>
            <p:nvPr/>
          </p:nvSpPr>
          <p:spPr bwMode="auto">
            <a:xfrm>
              <a:off x="4368" y="768"/>
              <a:ext cx="0" cy="135"/>
            </a:xfrm>
            <a:prstGeom prst="line">
              <a:avLst/>
            </a:prstGeom>
            <a:noFill/>
            <a:ln w="12700" cap="sq">
              <a:solidFill>
                <a:schemeClr val="tx1"/>
              </a:solidFill>
              <a:round/>
              <a:headEnd/>
              <a:tailEnd/>
            </a:ln>
          </p:spPr>
          <p:txBody>
            <a:bodyPr lIns="45720" rIns="0"/>
            <a:lstStyle/>
            <a:p>
              <a:endParaRPr lang="en-US"/>
            </a:p>
          </p:txBody>
        </p:sp>
        <p:sp>
          <p:nvSpPr>
            <p:cNvPr id="111664" name="Line 51"/>
            <p:cNvSpPr>
              <a:spLocks noChangeShapeType="1"/>
            </p:cNvSpPr>
            <p:nvPr/>
          </p:nvSpPr>
          <p:spPr bwMode="auto">
            <a:xfrm>
              <a:off x="4602" y="768"/>
              <a:ext cx="0" cy="135"/>
            </a:xfrm>
            <a:prstGeom prst="line">
              <a:avLst/>
            </a:prstGeom>
            <a:noFill/>
            <a:ln w="6350">
              <a:solidFill>
                <a:schemeClr val="tx1"/>
              </a:solidFill>
              <a:round/>
              <a:headEnd/>
              <a:tailEnd/>
            </a:ln>
          </p:spPr>
          <p:txBody>
            <a:bodyPr lIns="45720" rIns="0"/>
            <a:lstStyle/>
            <a:p>
              <a:endParaRPr lang="en-US"/>
            </a:p>
          </p:txBody>
        </p:sp>
        <p:sp>
          <p:nvSpPr>
            <p:cNvPr id="111665" name="Line 52"/>
            <p:cNvSpPr>
              <a:spLocks noChangeShapeType="1"/>
            </p:cNvSpPr>
            <p:nvPr/>
          </p:nvSpPr>
          <p:spPr bwMode="auto">
            <a:xfrm>
              <a:off x="4747" y="768"/>
              <a:ext cx="0" cy="135"/>
            </a:xfrm>
            <a:prstGeom prst="line">
              <a:avLst/>
            </a:prstGeom>
            <a:noFill/>
            <a:ln w="6350">
              <a:solidFill>
                <a:schemeClr val="tx1"/>
              </a:solidFill>
              <a:round/>
              <a:headEnd/>
              <a:tailEnd/>
            </a:ln>
          </p:spPr>
          <p:txBody>
            <a:bodyPr lIns="45720" rIns="0"/>
            <a:lstStyle/>
            <a:p>
              <a:endParaRPr lang="en-US"/>
            </a:p>
          </p:txBody>
        </p:sp>
        <p:sp>
          <p:nvSpPr>
            <p:cNvPr id="111666" name="Line 53"/>
            <p:cNvSpPr>
              <a:spLocks noChangeShapeType="1"/>
            </p:cNvSpPr>
            <p:nvPr/>
          </p:nvSpPr>
          <p:spPr bwMode="auto">
            <a:xfrm>
              <a:off x="4892" y="768"/>
              <a:ext cx="0" cy="135"/>
            </a:xfrm>
            <a:prstGeom prst="line">
              <a:avLst/>
            </a:prstGeom>
            <a:noFill/>
            <a:ln w="6350">
              <a:solidFill>
                <a:schemeClr val="tx1"/>
              </a:solidFill>
              <a:round/>
              <a:headEnd/>
              <a:tailEnd/>
            </a:ln>
          </p:spPr>
          <p:txBody>
            <a:bodyPr lIns="45720" rIns="0"/>
            <a:lstStyle/>
            <a:p>
              <a:endParaRPr lang="en-US"/>
            </a:p>
          </p:txBody>
        </p:sp>
        <p:sp>
          <p:nvSpPr>
            <p:cNvPr id="111667" name="Line 54"/>
            <p:cNvSpPr>
              <a:spLocks noChangeShapeType="1"/>
            </p:cNvSpPr>
            <p:nvPr/>
          </p:nvSpPr>
          <p:spPr bwMode="auto">
            <a:xfrm>
              <a:off x="5037" y="768"/>
              <a:ext cx="0" cy="135"/>
            </a:xfrm>
            <a:prstGeom prst="line">
              <a:avLst/>
            </a:prstGeom>
            <a:noFill/>
            <a:ln w="6350">
              <a:solidFill>
                <a:schemeClr val="tx1"/>
              </a:solidFill>
              <a:round/>
              <a:headEnd/>
              <a:tailEnd/>
            </a:ln>
          </p:spPr>
          <p:txBody>
            <a:bodyPr lIns="45720" rIns="0"/>
            <a:lstStyle/>
            <a:p>
              <a:endParaRPr lang="en-US"/>
            </a:p>
          </p:txBody>
        </p:sp>
        <p:sp>
          <p:nvSpPr>
            <p:cNvPr id="111668" name="Line 55"/>
            <p:cNvSpPr>
              <a:spLocks noChangeShapeType="1"/>
            </p:cNvSpPr>
            <p:nvPr/>
          </p:nvSpPr>
          <p:spPr bwMode="auto">
            <a:xfrm>
              <a:off x="5181" y="768"/>
              <a:ext cx="0" cy="135"/>
            </a:xfrm>
            <a:prstGeom prst="line">
              <a:avLst/>
            </a:prstGeom>
            <a:noFill/>
            <a:ln w="6350">
              <a:solidFill>
                <a:schemeClr val="tx1"/>
              </a:solidFill>
              <a:round/>
              <a:headEnd/>
              <a:tailEnd/>
            </a:ln>
          </p:spPr>
          <p:txBody>
            <a:bodyPr lIns="45720" rIns="0"/>
            <a:lstStyle/>
            <a:p>
              <a:endParaRPr lang="en-US"/>
            </a:p>
          </p:txBody>
        </p:sp>
        <p:sp>
          <p:nvSpPr>
            <p:cNvPr id="111669" name="Line 56"/>
            <p:cNvSpPr>
              <a:spLocks noChangeShapeType="1"/>
            </p:cNvSpPr>
            <p:nvPr/>
          </p:nvSpPr>
          <p:spPr bwMode="auto">
            <a:xfrm>
              <a:off x="5326" y="768"/>
              <a:ext cx="0" cy="135"/>
            </a:xfrm>
            <a:prstGeom prst="line">
              <a:avLst/>
            </a:prstGeom>
            <a:noFill/>
            <a:ln w="6350">
              <a:solidFill>
                <a:schemeClr val="tx1"/>
              </a:solidFill>
              <a:round/>
              <a:headEnd/>
              <a:tailEnd/>
            </a:ln>
          </p:spPr>
          <p:txBody>
            <a:bodyPr lIns="45720" rIns="0"/>
            <a:lstStyle/>
            <a:p>
              <a:endParaRPr lang="en-US"/>
            </a:p>
          </p:txBody>
        </p:sp>
        <p:sp>
          <p:nvSpPr>
            <p:cNvPr id="111670" name="Line 57"/>
            <p:cNvSpPr>
              <a:spLocks noChangeShapeType="1"/>
            </p:cNvSpPr>
            <p:nvPr/>
          </p:nvSpPr>
          <p:spPr bwMode="auto">
            <a:xfrm>
              <a:off x="5471" y="768"/>
              <a:ext cx="0" cy="135"/>
            </a:xfrm>
            <a:prstGeom prst="line">
              <a:avLst/>
            </a:prstGeom>
            <a:noFill/>
            <a:ln w="6350">
              <a:solidFill>
                <a:schemeClr val="tx1"/>
              </a:solidFill>
              <a:round/>
              <a:headEnd/>
              <a:tailEnd/>
            </a:ln>
          </p:spPr>
          <p:txBody>
            <a:bodyPr lIns="45720" rIns="0"/>
            <a:lstStyle/>
            <a:p>
              <a:endParaRPr lang="en-US"/>
            </a:p>
          </p:txBody>
        </p:sp>
        <p:sp>
          <p:nvSpPr>
            <p:cNvPr id="111671" name="Line 58"/>
            <p:cNvSpPr>
              <a:spLocks noChangeShapeType="1"/>
            </p:cNvSpPr>
            <p:nvPr/>
          </p:nvSpPr>
          <p:spPr bwMode="auto">
            <a:xfrm>
              <a:off x="5616" y="768"/>
              <a:ext cx="0" cy="135"/>
            </a:xfrm>
            <a:prstGeom prst="line">
              <a:avLst/>
            </a:prstGeom>
            <a:noFill/>
            <a:ln w="12700" cap="sq">
              <a:solidFill>
                <a:schemeClr val="tx1"/>
              </a:solidFill>
              <a:round/>
              <a:headEnd/>
              <a:tailEnd/>
            </a:ln>
          </p:spPr>
          <p:txBody>
            <a:bodyPr lIns="45720" rIns="0"/>
            <a:lstStyle/>
            <a:p>
              <a:endParaRPr lang="en-US"/>
            </a:p>
          </p:txBody>
        </p:sp>
        <p:sp>
          <p:nvSpPr>
            <p:cNvPr id="111672" name="Line 59"/>
            <p:cNvSpPr>
              <a:spLocks noChangeShapeType="1"/>
            </p:cNvSpPr>
            <p:nvPr/>
          </p:nvSpPr>
          <p:spPr bwMode="auto">
            <a:xfrm>
              <a:off x="4368" y="768"/>
              <a:ext cx="1248" cy="0"/>
            </a:xfrm>
            <a:prstGeom prst="line">
              <a:avLst/>
            </a:prstGeom>
            <a:noFill/>
            <a:ln w="12700" cap="sq">
              <a:solidFill>
                <a:schemeClr val="tx1"/>
              </a:solidFill>
              <a:round/>
              <a:headEnd/>
              <a:tailEnd/>
            </a:ln>
          </p:spPr>
          <p:txBody>
            <a:bodyPr lIns="45720" rIns="0"/>
            <a:lstStyle/>
            <a:p>
              <a:endParaRPr lang="en-US"/>
            </a:p>
          </p:txBody>
        </p:sp>
        <p:sp>
          <p:nvSpPr>
            <p:cNvPr id="111673" name="Line 60"/>
            <p:cNvSpPr>
              <a:spLocks noChangeShapeType="1"/>
            </p:cNvSpPr>
            <p:nvPr/>
          </p:nvSpPr>
          <p:spPr bwMode="auto">
            <a:xfrm>
              <a:off x="4368" y="903"/>
              <a:ext cx="1248" cy="0"/>
            </a:xfrm>
            <a:prstGeom prst="line">
              <a:avLst/>
            </a:prstGeom>
            <a:noFill/>
            <a:ln w="12700" cap="sq">
              <a:solidFill>
                <a:schemeClr val="tx1"/>
              </a:solidFill>
              <a:round/>
              <a:headEnd/>
              <a:tailEnd/>
            </a:ln>
          </p:spPr>
          <p:txBody>
            <a:bodyPr lIns="45720" rIns="0"/>
            <a:lstStyle/>
            <a:p>
              <a:endParaRPr lang="en-US"/>
            </a:p>
          </p:txBody>
        </p:sp>
        <p:sp>
          <p:nvSpPr>
            <p:cNvPr id="111674" name="Rectangle 61"/>
            <p:cNvSpPr>
              <a:spLocks noChangeArrowheads="1"/>
            </p:cNvSpPr>
            <p:nvPr/>
          </p:nvSpPr>
          <p:spPr bwMode="auto">
            <a:xfrm>
              <a:off x="5471" y="1514"/>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T0</a:t>
              </a:r>
            </a:p>
          </p:txBody>
        </p:sp>
        <p:sp>
          <p:nvSpPr>
            <p:cNvPr id="111675" name="Rectangle 62"/>
            <p:cNvSpPr>
              <a:spLocks noChangeArrowheads="1"/>
            </p:cNvSpPr>
            <p:nvPr/>
          </p:nvSpPr>
          <p:spPr bwMode="auto">
            <a:xfrm>
              <a:off x="5326" y="1514"/>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T1</a:t>
              </a:r>
            </a:p>
          </p:txBody>
        </p:sp>
        <p:sp>
          <p:nvSpPr>
            <p:cNvPr id="111676" name="Rectangle 63"/>
            <p:cNvSpPr>
              <a:spLocks noChangeArrowheads="1"/>
            </p:cNvSpPr>
            <p:nvPr/>
          </p:nvSpPr>
          <p:spPr bwMode="auto">
            <a:xfrm>
              <a:off x="5181" y="1514"/>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T2</a:t>
              </a:r>
            </a:p>
          </p:txBody>
        </p:sp>
        <p:sp>
          <p:nvSpPr>
            <p:cNvPr id="111677" name="Rectangle 64"/>
            <p:cNvSpPr>
              <a:spLocks noChangeArrowheads="1"/>
            </p:cNvSpPr>
            <p:nvPr/>
          </p:nvSpPr>
          <p:spPr bwMode="auto">
            <a:xfrm>
              <a:off x="5037" y="1514"/>
              <a:ext cx="144"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T3</a:t>
              </a:r>
            </a:p>
          </p:txBody>
        </p:sp>
        <p:sp>
          <p:nvSpPr>
            <p:cNvPr id="111678" name="Rectangle 65"/>
            <p:cNvSpPr>
              <a:spLocks noChangeArrowheads="1"/>
            </p:cNvSpPr>
            <p:nvPr/>
          </p:nvSpPr>
          <p:spPr bwMode="auto">
            <a:xfrm>
              <a:off x="4892" y="1514"/>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T4</a:t>
              </a:r>
            </a:p>
          </p:txBody>
        </p:sp>
        <p:sp>
          <p:nvSpPr>
            <p:cNvPr id="111679" name="Rectangle 66"/>
            <p:cNvSpPr>
              <a:spLocks noChangeArrowheads="1"/>
            </p:cNvSpPr>
            <p:nvPr/>
          </p:nvSpPr>
          <p:spPr bwMode="auto">
            <a:xfrm>
              <a:off x="4747" y="1514"/>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T5</a:t>
              </a:r>
            </a:p>
          </p:txBody>
        </p:sp>
        <p:sp>
          <p:nvSpPr>
            <p:cNvPr id="111680" name="Rectangle 67"/>
            <p:cNvSpPr>
              <a:spLocks noChangeArrowheads="1"/>
            </p:cNvSpPr>
            <p:nvPr/>
          </p:nvSpPr>
          <p:spPr bwMode="auto">
            <a:xfrm>
              <a:off x="4602" y="1514"/>
              <a:ext cx="145" cy="135"/>
            </a:xfrm>
            <a:prstGeom prst="rect">
              <a:avLst/>
            </a:prstGeom>
            <a:solidFill>
              <a:schemeClr val="folHlink"/>
            </a:solidFill>
            <a:ln w="9525">
              <a:noFill/>
              <a:miter lim="800000"/>
              <a:headEnd/>
              <a:tailEnd/>
            </a:ln>
          </p:spPr>
          <p:txBody>
            <a:bodyPr lIns="45720" rIns="0"/>
            <a:lstStyle/>
            <a:p>
              <a:pPr defTabSz="812800" eaLnBrk="0" hangingPunct="0">
                <a:spcBef>
                  <a:spcPct val="20000"/>
                </a:spcBef>
                <a:buClr>
                  <a:schemeClr val="accent2"/>
                </a:buClr>
                <a:buFont typeface="Wingdings" pitchFamily="2" charset="2"/>
                <a:buNone/>
              </a:pPr>
              <a:r>
                <a:rPr lang="en-US" sz="900">
                  <a:latin typeface="Arial" charset="0"/>
                </a:rPr>
                <a:t>T6</a:t>
              </a:r>
            </a:p>
          </p:txBody>
        </p:sp>
        <p:sp>
          <p:nvSpPr>
            <p:cNvPr id="111681" name="Rectangle 68"/>
            <p:cNvSpPr>
              <a:spLocks noChangeArrowheads="1"/>
            </p:cNvSpPr>
            <p:nvPr/>
          </p:nvSpPr>
          <p:spPr bwMode="auto">
            <a:xfrm>
              <a:off x="4368" y="1514"/>
              <a:ext cx="234" cy="135"/>
            </a:xfrm>
            <a:prstGeom prst="rect">
              <a:avLst/>
            </a:prstGeom>
            <a:solidFill>
              <a:schemeClr val="folHlink"/>
            </a:solidFill>
            <a:ln w="9525">
              <a:noFill/>
              <a:miter lim="800000"/>
              <a:headEnd/>
              <a:tailEnd/>
            </a:ln>
          </p:spPr>
          <p:txBody>
            <a:bodyPr lIns="0" rIns="0"/>
            <a:lstStyle/>
            <a:p>
              <a:pPr defTabSz="812800" eaLnBrk="0" hangingPunct="0">
                <a:spcBef>
                  <a:spcPct val="20000"/>
                </a:spcBef>
                <a:buClr>
                  <a:schemeClr val="accent2"/>
                </a:buClr>
                <a:buFont typeface="Wingdings" pitchFamily="2" charset="2"/>
                <a:buNone/>
              </a:pPr>
              <a:r>
                <a:rPr lang="en-US" sz="900">
                  <a:latin typeface="Arial" charset="0"/>
                </a:rPr>
                <a:t>WDGA</a:t>
              </a:r>
            </a:p>
          </p:txBody>
        </p:sp>
        <p:sp>
          <p:nvSpPr>
            <p:cNvPr id="111682" name="Line 69"/>
            <p:cNvSpPr>
              <a:spLocks noChangeShapeType="1"/>
            </p:cNvSpPr>
            <p:nvPr/>
          </p:nvSpPr>
          <p:spPr bwMode="auto">
            <a:xfrm>
              <a:off x="4368" y="1514"/>
              <a:ext cx="0" cy="135"/>
            </a:xfrm>
            <a:prstGeom prst="line">
              <a:avLst/>
            </a:prstGeom>
            <a:noFill/>
            <a:ln w="12700" cap="sq">
              <a:solidFill>
                <a:schemeClr val="tx1"/>
              </a:solidFill>
              <a:round/>
              <a:headEnd/>
              <a:tailEnd/>
            </a:ln>
          </p:spPr>
          <p:txBody>
            <a:bodyPr lIns="45720" rIns="0"/>
            <a:lstStyle/>
            <a:p>
              <a:endParaRPr lang="en-US"/>
            </a:p>
          </p:txBody>
        </p:sp>
        <p:sp>
          <p:nvSpPr>
            <p:cNvPr id="111683" name="Line 70"/>
            <p:cNvSpPr>
              <a:spLocks noChangeShapeType="1"/>
            </p:cNvSpPr>
            <p:nvPr/>
          </p:nvSpPr>
          <p:spPr bwMode="auto">
            <a:xfrm>
              <a:off x="4602" y="1514"/>
              <a:ext cx="0" cy="135"/>
            </a:xfrm>
            <a:prstGeom prst="line">
              <a:avLst/>
            </a:prstGeom>
            <a:noFill/>
            <a:ln w="6350">
              <a:solidFill>
                <a:schemeClr val="tx1"/>
              </a:solidFill>
              <a:round/>
              <a:headEnd/>
              <a:tailEnd/>
            </a:ln>
          </p:spPr>
          <p:txBody>
            <a:bodyPr lIns="45720" rIns="0"/>
            <a:lstStyle/>
            <a:p>
              <a:endParaRPr lang="en-US"/>
            </a:p>
          </p:txBody>
        </p:sp>
        <p:sp>
          <p:nvSpPr>
            <p:cNvPr id="111684" name="Line 71"/>
            <p:cNvSpPr>
              <a:spLocks noChangeShapeType="1"/>
            </p:cNvSpPr>
            <p:nvPr/>
          </p:nvSpPr>
          <p:spPr bwMode="auto">
            <a:xfrm>
              <a:off x="4747" y="1514"/>
              <a:ext cx="0" cy="135"/>
            </a:xfrm>
            <a:prstGeom prst="line">
              <a:avLst/>
            </a:prstGeom>
            <a:noFill/>
            <a:ln w="6350">
              <a:solidFill>
                <a:schemeClr val="tx1"/>
              </a:solidFill>
              <a:round/>
              <a:headEnd/>
              <a:tailEnd/>
            </a:ln>
          </p:spPr>
          <p:txBody>
            <a:bodyPr lIns="45720" rIns="0"/>
            <a:lstStyle/>
            <a:p>
              <a:endParaRPr lang="en-US"/>
            </a:p>
          </p:txBody>
        </p:sp>
        <p:sp>
          <p:nvSpPr>
            <p:cNvPr id="111685" name="Line 72"/>
            <p:cNvSpPr>
              <a:spLocks noChangeShapeType="1"/>
            </p:cNvSpPr>
            <p:nvPr/>
          </p:nvSpPr>
          <p:spPr bwMode="auto">
            <a:xfrm>
              <a:off x="4892" y="1514"/>
              <a:ext cx="0" cy="135"/>
            </a:xfrm>
            <a:prstGeom prst="line">
              <a:avLst/>
            </a:prstGeom>
            <a:noFill/>
            <a:ln w="6350">
              <a:solidFill>
                <a:schemeClr val="tx1"/>
              </a:solidFill>
              <a:round/>
              <a:headEnd/>
              <a:tailEnd/>
            </a:ln>
          </p:spPr>
          <p:txBody>
            <a:bodyPr lIns="45720" rIns="0"/>
            <a:lstStyle/>
            <a:p>
              <a:endParaRPr lang="en-US"/>
            </a:p>
          </p:txBody>
        </p:sp>
        <p:sp>
          <p:nvSpPr>
            <p:cNvPr id="111686" name="Line 73"/>
            <p:cNvSpPr>
              <a:spLocks noChangeShapeType="1"/>
            </p:cNvSpPr>
            <p:nvPr/>
          </p:nvSpPr>
          <p:spPr bwMode="auto">
            <a:xfrm>
              <a:off x="5037" y="1514"/>
              <a:ext cx="0" cy="135"/>
            </a:xfrm>
            <a:prstGeom prst="line">
              <a:avLst/>
            </a:prstGeom>
            <a:noFill/>
            <a:ln w="6350">
              <a:solidFill>
                <a:schemeClr val="tx1"/>
              </a:solidFill>
              <a:round/>
              <a:headEnd/>
              <a:tailEnd/>
            </a:ln>
          </p:spPr>
          <p:txBody>
            <a:bodyPr lIns="45720" rIns="0"/>
            <a:lstStyle/>
            <a:p>
              <a:endParaRPr lang="en-US"/>
            </a:p>
          </p:txBody>
        </p:sp>
        <p:sp>
          <p:nvSpPr>
            <p:cNvPr id="111687" name="Line 74"/>
            <p:cNvSpPr>
              <a:spLocks noChangeShapeType="1"/>
            </p:cNvSpPr>
            <p:nvPr/>
          </p:nvSpPr>
          <p:spPr bwMode="auto">
            <a:xfrm>
              <a:off x="5181" y="1514"/>
              <a:ext cx="0" cy="135"/>
            </a:xfrm>
            <a:prstGeom prst="line">
              <a:avLst/>
            </a:prstGeom>
            <a:noFill/>
            <a:ln w="6350">
              <a:solidFill>
                <a:schemeClr val="tx1"/>
              </a:solidFill>
              <a:round/>
              <a:headEnd/>
              <a:tailEnd/>
            </a:ln>
          </p:spPr>
          <p:txBody>
            <a:bodyPr lIns="45720" rIns="0"/>
            <a:lstStyle/>
            <a:p>
              <a:endParaRPr lang="en-US"/>
            </a:p>
          </p:txBody>
        </p:sp>
        <p:sp>
          <p:nvSpPr>
            <p:cNvPr id="111688" name="Line 75"/>
            <p:cNvSpPr>
              <a:spLocks noChangeShapeType="1"/>
            </p:cNvSpPr>
            <p:nvPr/>
          </p:nvSpPr>
          <p:spPr bwMode="auto">
            <a:xfrm>
              <a:off x="5326" y="1514"/>
              <a:ext cx="0" cy="135"/>
            </a:xfrm>
            <a:prstGeom prst="line">
              <a:avLst/>
            </a:prstGeom>
            <a:noFill/>
            <a:ln w="6350">
              <a:solidFill>
                <a:schemeClr val="tx1"/>
              </a:solidFill>
              <a:round/>
              <a:headEnd/>
              <a:tailEnd/>
            </a:ln>
          </p:spPr>
          <p:txBody>
            <a:bodyPr lIns="45720" rIns="0"/>
            <a:lstStyle/>
            <a:p>
              <a:endParaRPr lang="en-US"/>
            </a:p>
          </p:txBody>
        </p:sp>
        <p:sp>
          <p:nvSpPr>
            <p:cNvPr id="111689" name="Line 76"/>
            <p:cNvSpPr>
              <a:spLocks noChangeShapeType="1"/>
            </p:cNvSpPr>
            <p:nvPr/>
          </p:nvSpPr>
          <p:spPr bwMode="auto">
            <a:xfrm>
              <a:off x="5471" y="1514"/>
              <a:ext cx="0" cy="135"/>
            </a:xfrm>
            <a:prstGeom prst="line">
              <a:avLst/>
            </a:prstGeom>
            <a:noFill/>
            <a:ln w="6350">
              <a:solidFill>
                <a:schemeClr val="tx1"/>
              </a:solidFill>
              <a:round/>
              <a:headEnd/>
              <a:tailEnd/>
            </a:ln>
          </p:spPr>
          <p:txBody>
            <a:bodyPr lIns="45720" rIns="0"/>
            <a:lstStyle/>
            <a:p>
              <a:endParaRPr lang="en-US"/>
            </a:p>
          </p:txBody>
        </p:sp>
        <p:sp>
          <p:nvSpPr>
            <p:cNvPr id="111690" name="Line 77"/>
            <p:cNvSpPr>
              <a:spLocks noChangeShapeType="1"/>
            </p:cNvSpPr>
            <p:nvPr/>
          </p:nvSpPr>
          <p:spPr bwMode="auto">
            <a:xfrm>
              <a:off x="5616" y="1514"/>
              <a:ext cx="0" cy="135"/>
            </a:xfrm>
            <a:prstGeom prst="line">
              <a:avLst/>
            </a:prstGeom>
            <a:noFill/>
            <a:ln w="12700" cap="sq">
              <a:solidFill>
                <a:schemeClr val="tx1"/>
              </a:solidFill>
              <a:round/>
              <a:headEnd/>
              <a:tailEnd/>
            </a:ln>
          </p:spPr>
          <p:txBody>
            <a:bodyPr lIns="45720" rIns="0"/>
            <a:lstStyle/>
            <a:p>
              <a:endParaRPr lang="en-US"/>
            </a:p>
          </p:txBody>
        </p:sp>
        <p:sp>
          <p:nvSpPr>
            <p:cNvPr id="111691" name="Line 78"/>
            <p:cNvSpPr>
              <a:spLocks noChangeShapeType="1"/>
            </p:cNvSpPr>
            <p:nvPr/>
          </p:nvSpPr>
          <p:spPr bwMode="auto">
            <a:xfrm>
              <a:off x="4368" y="1514"/>
              <a:ext cx="1248" cy="0"/>
            </a:xfrm>
            <a:prstGeom prst="line">
              <a:avLst/>
            </a:prstGeom>
            <a:noFill/>
            <a:ln w="12700" cap="sq">
              <a:solidFill>
                <a:schemeClr val="tx1"/>
              </a:solidFill>
              <a:round/>
              <a:headEnd/>
              <a:tailEnd/>
            </a:ln>
          </p:spPr>
          <p:txBody>
            <a:bodyPr lIns="45720" rIns="0"/>
            <a:lstStyle/>
            <a:p>
              <a:endParaRPr lang="en-US"/>
            </a:p>
          </p:txBody>
        </p:sp>
        <p:sp>
          <p:nvSpPr>
            <p:cNvPr id="111692" name="Line 79"/>
            <p:cNvSpPr>
              <a:spLocks noChangeShapeType="1"/>
            </p:cNvSpPr>
            <p:nvPr/>
          </p:nvSpPr>
          <p:spPr bwMode="auto">
            <a:xfrm>
              <a:off x="4368" y="1649"/>
              <a:ext cx="1248" cy="0"/>
            </a:xfrm>
            <a:prstGeom prst="line">
              <a:avLst/>
            </a:prstGeom>
            <a:noFill/>
            <a:ln w="12700" cap="sq">
              <a:solidFill>
                <a:schemeClr val="tx1"/>
              </a:solidFill>
              <a:round/>
              <a:headEnd/>
              <a:tailEnd/>
            </a:ln>
          </p:spPr>
          <p:txBody>
            <a:bodyPr lIns="45720" rIns="0"/>
            <a:lstStyle/>
            <a:p>
              <a:endParaRPr lang="en-US"/>
            </a:p>
          </p:txBody>
        </p:sp>
        <p:grpSp>
          <p:nvGrpSpPr>
            <p:cNvPr id="111693" name="Group 80"/>
            <p:cNvGrpSpPr>
              <a:grpSpLocks/>
            </p:cNvGrpSpPr>
            <p:nvPr/>
          </p:nvGrpSpPr>
          <p:grpSpPr bwMode="auto">
            <a:xfrm>
              <a:off x="4487" y="903"/>
              <a:ext cx="1048" cy="225"/>
              <a:chOff x="3344" y="1392"/>
              <a:chExt cx="1129" cy="240"/>
            </a:xfrm>
          </p:grpSpPr>
          <p:sp>
            <p:nvSpPr>
              <p:cNvPr id="111726" name="Line 81"/>
              <p:cNvSpPr>
                <a:spLocks noChangeShapeType="1"/>
              </p:cNvSpPr>
              <p:nvPr/>
            </p:nvSpPr>
            <p:spPr bwMode="auto">
              <a:xfrm>
                <a:off x="3344" y="1632"/>
                <a:ext cx="1129" cy="0"/>
              </a:xfrm>
              <a:prstGeom prst="line">
                <a:avLst/>
              </a:prstGeom>
              <a:noFill/>
              <a:ln w="9525">
                <a:solidFill>
                  <a:schemeClr val="tx1"/>
                </a:solidFill>
                <a:round/>
                <a:headEnd/>
                <a:tailEnd/>
              </a:ln>
            </p:spPr>
            <p:txBody>
              <a:bodyPr/>
              <a:lstStyle/>
              <a:p>
                <a:endParaRPr lang="en-US"/>
              </a:p>
            </p:txBody>
          </p:sp>
          <p:sp>
            <p:nvSpPr>
              <p:cNvPr id="111727" name="Line 82"/>
              <p:cNvSpPr>
                <a:spLocks noChangeShapeType="1"/>
              </p:cNvSpPr>
              <p:nvPr/>
            </p:nvSpPr>
            <p:spPr bwMode="auto">
              <a:xfrm>
                <a:off x="4473" y="1392"/>
                <a:ext cx="0" cy="240"/>
              </a:xfrm>
              <a:prstGeom prst="line">
                <a:avLst/>
              </a:prstGeom>
              <a:noFill/>
              <a:ln w="9525">
                <a:solidFill>
                  <a:schemeClr val="tx1"/>
                </a:solidFill>
                <a:round/>
                <a:headEnd/>
                <a:tailEnd/>
              </a:ln>
            </p:spPr>
            <p:txBody>
              <a:bodyPr/>
              <a:lstStyle/>
              <a:p>
                <a:endParaRPr lang="en-US"/>
              </a:p>
            </p:txBody>
          </p:sp>
          <p:sp>
            <p:nvSpPr>
              <p:cNvPr id="111728" name="Line 83"/>
              <p:cNvSpPr>
                <a:spLocks noChangeShapeType="1"/>
              </p:cNvSpPr>
              <p:nvPr/>
            </p:nvSpPr>
            <p:spPr bwMode="auto">
              <a:xfrm>
                <a:off x="4320" y="1392"/>
                <a:ext cx="0" cy="240"/>
              </a:xfrm>
              <a:prstGeom prst="line">
                <a:avLst/>
              </a:prstGeom>
              <a:noFill/>
              <a:ln w="9525">
                <a:solidFill>
                  <a:schemeClr val="tx1"/>
                </a:solidFill>
                <a:round/>
                <a:headEnd/>
                <a:tailEnd/>
              </a:ln>
            </p:spPr>
            <p:txBody>
              <a:bodyPr/>
              <a:lstStyle/>
              <a:p>
                <a:endParaRPr lang="en-US"/>
              </a:p>
            </p:txBody>
          </p:sp>
          <p:sp>
            <p:nvSpPr>
              <p:cNvPr id="111729" name="Line 84"/>
              <p:cNvSpPr>
                <a:spLocks noChangeShapeType="1"/>
              </p:cNvSpPr>
              <p:nvPr/>
            </p:nvSpPr>
            <p:spPr bwMode="auto">
              <a:xfrm>
                <a:off x="4170" y="1392"/>
                <a:ext cx="0" cy="240"/>
              </a:xfrm>
              <a:prstGeom prst="line">
                <a:avLst/>
              </a:prstGeom>
              <a:noFill/>
              <a:ln w="9525">
                <a:solidFill>
                  <a:schemeClr val="tx1"/>
                </a:solidFill>
                <a:round/>
                <a:headEnd/>
                <a:tailEnd/>
              </a:ln>
            </p:spPr>
            <p:txBody>
              <a:bodyPr/>
              <a:lstStyle/>
              <a:p>
                <a:endParaRPr lang="en-US"/>
              </a:p>
            </p:txBody>
          </p:sp>
          <p:sp>
            <p:nvSpPr>
              <p:cNvPr id="111730" name="Line 85"/>
              <p:cNvSpPr>
                <a:spLocks noChangeShapeType="1"/>
              </p:cNvSpPr>
              <p:nvPr/>
            </p:nvSpPr>
            <p:spPr bwMode="auto">
              <a:xfrm>
                <a:off x="4017" y="1392"/>
                <a:ext cx="0" cy="240"/>
              </a:xfrm>
              <a:prstGeom prst="line">
                <a:avLst/>
              </a:prstGeom>
              <a:noFill/>
              <a:ln w="9525">
                <a:solidFill>
                  <a:schemeClr val="tx1"/>
                </a:solidFill>
                <a:round/>
                <a:headEnd/>
                <a:tailEnd/>
              </a:ln>
            </p:spPr>
            <p:txBody>
              <a:bodyPr/>
              <a:lstStyle/>
              <a:p>
                <a:endParaRPr lang="en-US"/>
              </a:p>
            </p:txBody>
          </p:sp>
          <p:sp>
            <p:nvSpPr>
              <p:cNvPr id="111731" name="Line 86"/>
              <p:cNvSpPr>
                <a:spLocks noChangeShapeType="1"/>
              </p:cNvSpPr>
              <p:nvPr/>
            </p:nvSpPr>
            <p:spPr bwMode="auto">
              <a:xfrm>
                <a:off x="3862" y="1392"/>
                <a:ext cx="0" cy="240"/>
              </a:xfrm>
              <a:prstGeom prst="line">
                <a:avLst/>
              </a:prstGeom>
              <a:noFill/>
              <a:ln w="9525">
                <a:solidFill>
                  <a:schemeClr val="tx1"/>
                </a:solidFill>
                <a:round/>
                <a:headEnd/>
                <a:tailEnd/>
              </a:ln>
            </p:spPr>
            <p:txBody>
              <a:bodyPr/>
              <a:lstStyle/>
              <a:p>
                <a:endParaRPr lang="en-US"/>
              </a:p>
            </p:txBody>
          </p:sp>
          <p:sp>
            <p:nvSpPr>
              <p:cNvPr id="111732" name="Line 87"/>
              <p:cNvSpPr>
                <a:spLocks noChangeShapeType="1"/>
              </p:cNvSpPr>
              <p:nvPr/>
            </p:nvSpPr>
            <p:spPr bwMode="auto">
              <a:xfrm>
                <a:off x="3708" y="1392"/>
                <a:ext cx="0" cy="240"/>
              </a:xfrm>
              <a:prstGeom prst="line">
                <a:avLst/>
              </a:prstGeom>
              <a:noFill/>
              <a:ln w="9525">
                <a:solidFill>
                  <a:schemeClr val="tx1"/>
                </a:solidFill>
                <a:round/>
                <a:headEnd/>
                <a:tailEnd/>
              </a:ln>
            </p:spPr>
            <p:txBody>
              <a:bodyPr/>
              <a:lstStyle/>
              <a:p>
                <a:endParaRPr lang="en-US"/>
              </a:p>
            </p:txBody>
          </p:sp>
          <p:sp>
            <p:nvSpPr>
              <p:cNvPr id="111733" name="Line 88"/>
              <p:cNvSpPr>
                <a:spLocks noChangeShapeType="1"/>
              </p:cNvSpPr>
              <p:nvPr/>
            </p:nvSpPr>
            <p:spPr bwMode="auto">
              <a:xfrm>
                <a:off x="3552" y="1392"/>
                <a:ext cx="0" cy="240"/>
              </a:xfrm>
              <a:prstGeom prst="line">
                <a:avLst/>
              </a:prstGeom>
              <a:noFill/>
              <a:ln w="9525">
                <a:solidFill>
                  <a:schemeClr val="tx1"/>
                </a:solidFill>
                <a:round/>
                <a:headEnd/>
                <a:tailEnd/>
              </a:ln>
            </p:spPr>
            <p:txBody>
              <a:bodyPr/>
              <a:lstStyle/>
              <a:p>
                <a:endParaRPr lang="en-US"/>
              </a:p>
            </p:txBody>
          </p:sp>
        </p:grpSp>
        <p:sp>
          <p:nvSpPr>
            <p:cNvPr id="111694" name="Line 89"/>
            <p:cNvSpPr>
              <a:spLocks noChangeShapeType="1"/>
            </p:cNvSpPr>
            <p:nvPr/>
          </p:nvSpPr>
          <p:spPr bwMode="auto">
            <a:xfrm>
              <a:off x="4487" y="1282"/>
              <a:ext cx="1048" cy="0"/>
            </a:xfrm>
            <a:prstGeom prst="line">
              <a:avLst/>
            </a:prstGeom>
            <a:noFill/>
            <a:ln w="9525">
              <a:solidFill>
                <a:schemeClr val="tx1"/>
              </a:solidFill>
              <a:round/>
              <a:headEnd/>
              <a:tailEnd/>
            </a:ln>
          </p:spPr>
          <p:txBody>
            <a:bodyPr/>
            <a:lstStyle/>
            <a:p>
              <a:endParaRPr lang="en-US"/>
            </a:p>
          </p:txBody>
        </p:sp>
        <p:sp>
          <p:nvSpPr>
            <p:cNvPr id="111695" name="Line 90"/>
            <p:cNvSpPr>
              <a:spLocks noChangeShapeType="1"/>
            </p:cNvSpPr>
            <p:nvPr/>
          </p:nvSpPr>
          <p:spPr bwMode="auto">
            <a:xfrm>
              <a:off x="5535" y="1282"/>
              <a:ext cx="0" cy="225"/>
            </a:xfrm>
            <a:prstGeom prst="line">
              <a:avLst/>
            </a:prstGeom>
            <a:noFill/>
            <a:ln w="9525">
              <a:solidFill>
                <a:schemeClr val="tx1"/>
              </a:solidFill>
              <a:round/>
              <a:headEnd/>
              <a:tailEnd/>
            </a:ln>
          </p:spPr>
          <p:txBody>
            <a:bodyPr/>
            <a:lstStyle/>
            <a:p>
              <a:endParaRPr lang="en-US"/>
            </a:p>
          </p:txBody>
        </p:sp>
        <p:sp>
          <p:nvSpPr>
            <p:cNvPr id="111696" name="Line 91"/>
            <p:cNvSpPr>
              <a:spLocks noChangeShapeType="1"/>
            </p:cNvSpPr>
            <p:nvPr/>
          </p:nvSpPr>
          <p:spPr bwMode="auto">
            <a:xfrm>
              <a:off x="5393" y="1282"/>
              <a:ext cx="0" cy="225"/>
            </a:xfrm>
            <a:prstGeom prst="line">
              <a:avLst/>
            </a:prstGeom>
            <a:noFill/>
            <a:ln w="9525">
              <a:solidFill>
                <a:schemeClr val="tx1"/>
              </a:solidFill>
              <a:round/>
              <a:headEnd/>
              <a:tailEnd/>
            </a:ln>
          </p:spPr>
          <p:txBody>
            <a:bodyPr/>
            <a:lstStyle/>
            <a:p>
              <a:endParaRPr lang="en-US"/>
            </a:p>
          </p:txBody>
        </p:sp>
        <p:sp>
          <p:nvSpPr>
            <p:cNvPr id="111697" name="Line 92"/>
            <p:cNvSpPr>
              <a:spLocks noChangeShapeType="1"/>
            </p:cNvSpPr>
            <p:nvPr/>
          </p:nvSpPr>
          <p:spPr bwMode="auto">
            <a:xfrm>
              <a:off x="5254" y="1282"/>
              <a:ext cx="0" cy="225"/>
            </a:xfrm>
            <a:prstGeom prst="line">
              <a:avLst/>
            </a:prstGeom>
            <a:noFill/>
            <a:ln w="9525">
              <a:solidFill>
                <a:schemeClr val="tx1"/>
              </a:solidFill>
              <a:round/>
              <a:headEnd/>
              <a:tailEnd/>
            </a:ln>
          </p:spPr>
          <p:txBody>
            <a:bodyPr/>
            <a:lstStyle/>
            <a:p>
              <a:endParaRPr lang="en-US"/>
            </a:p>
          </p:txBody>
        </p:sp>
        <p:sp>
          <p:nvSpPr>
            <p:cNvPr id="111698" name="Line 93"/>
            <p:cNvSpPr>
              <a:spLocks noChangeShapeType="1"/>
            </p:cNvSpPr>
            <p:nvPr/>
          </p:nvSpPr>
          <p:spPr bwMode="auto">
            <a:xfrm>
              <a:off x="5112" y="1282"/>
              <a:ext cx="0" cy="225"/>
            </a:xfrm>
            <a:prstGeom prst="line">
              <a:avLst/>
            </a:prstGeom>
            <a:noFill/>
            <a:ln w="9525">
              <a:solidFill>
                <a:schemeClr val="tx1"/>
              </a:solidFill>
              <a:round/>
              <a:headEnd/>
              <a:tailEnd/>
            </a:ln>
          </p:spPr>
          <p:txBody>
            <a:bodyPr/>
            <a:lstStyle/>
            <a:p>
              <a:endParaRPr lang="en-US"/>
            </a:p>
          </p:txBody>
        </p:sp>
        <p:sp>
          <p:nvSpPr>
            <p:cNvPr id="111699" name="Line 94"/>
            <p:cNvSpPr>
              <a:spLocks noChangeShapeType="1"/>
            </p:cNvSpPr>
            <p:nvPr/>
          </p:nvSpPr>
          <p:spPr bwMode="auto">
            <a:xfrm>
              <a:off x="4968" y="1282"/>
              <a:ext cx="0" cy="225"/>
            </a:xfrm>
            <a:prstGeom prst="line">
              <a:avLst/>
            </a:prstGeom>
            <a:noFill/>
            <a:ln w="9525">
              <a:solidFill>
                <a:schemeClr val="tx1"/>
              </a:solidFill>
              <a:round/>
              <a:headEnd/>
              <a:tailEnd/>
            </a:ln>
          </p:spPr>
          <p:txBody>
            <a:bodyPr/>
            <a:lstStyle/>
            <a:p>
              <a:endParaRPr lang="en-US"/>
            </a:p>
          </p:txBody>
        </p:sp>
        <p:sp>
          <p:nvSpPr>
            <p:cNvPr id="111700" name="Line 95"/>
            <p:cNvSpPr>
              <a:spLocks noChangeShapeType="1"/>
            </p:cNvSpPr>
            <p:nvPr/>
          </p:nvSpPr>
          <p:spPr bwMode="auto">
            <a:xfrm>
              <a:off x="4825" y="1282"/>
              <a:ext cx="0" cy="225"/>
            </a:xfrm>
            <a:prstGeom prst="line">
              <a:avLst/>
            </a:prstGeom>
            <a:noFill/>
            <a:ln w="9525">
              <a:solidFill>
                <a:schemeClr val="tx1"/>
              </a:solidFill>
              <a:round/>
              <a:headEnd/>
              <a:tailEnd/>
            </a:ln>
          </p:spPr>
          <p:txBody>
            <a:bodyPr/>
            <a:lstStyle/>
            <a:p>
              <a:endParaRPr lang="en-US"/>
            </a:p>
          </p:txBody>
        </p:sp>
        <p:sp>
          <p:nvSpPr>
            <p:cNvPr id="111701" name="Line 96"/>
            <p:cNvSpPr>
              <a:spLocks noChangeShapeType="1"/>
            </p:cNvSpPr>
            <p:nvPr/>
          </p:nvSpPr>
          <p:spPr bwMode="auto">
            <a:xfrm>
              <a:off x="4680" y="1282"/>
              <a:ext cx="0" cy="225"/>
            </a:xfrm>
            <a:prstGeom prst="line">
              <a:avLst/>
            </a:prstGeom>
            <a:noFill/>
            <a:ln w="9525">
              <a:solidFill>
                <a:schemeClr val="tx1"/>
              </a:solidFill>
              <a:round/>
              <a:headEnd/>
              <a:tailEnd/>
            </a:ln>
          </p:spPr>
          <p:txBody>
            <a:bodyPr/>
            <a:lstStyle/>
            <a:p>
              <a:endParaRPr lang="en-US"/>
            </a:p>
          </p:txBody>
        </p:sp>
        <p:sp>
          <p:nvSpPr>
            <p:cNvPr id="111702" name="Line 97"/>
            <p:cNvSpPr>
              <a:spLocks noChangeShapeType="1"/>
            </p:cNvSpPr>
            <p:nvPr/>
          </p:nvSpPr>
          <p:spPr bwMode="auto">
            <a:xfrm flipH="1">
              <a:off x="4042" y="1209"/>
              <a:ext cx="312" cy="0"/>
            </a:xfrm>
            <a:prstGeom prst="line">
              <a:avLst/>
            </a:prstGeom>
            <a:noFill/>
            <a:ln w="9525">
              <a:solidFill>
                <a:schemeClr val="tx1"/>
              </a:solidFill>
              <a:round/>
              <a:headEnd/>
              <a:tailEnd/>
            </a:ln>
          </p:spPr>
          <p:txBody>
            <a:bodyPr/>
            <a:lstStyle/>
            <a:p>
              <a:endParaRPr lang="en-US"/>
            </a:p>
          </p:txBody>
        </p:sp>
        <p:sp>
          <p:nvSpPr>
            <p:cNvPr id="111703" name="Line 98"/>
            <p:cNvSpPr>
              <a:spLocks noChangeShapeType="1"/>
            </p:cNvSpPr>
            <p:nvPr/>
          </p:nvSpPr>
          <p:spPr bwMode="auto">
            <a:xfrm>
              <a:off x="4037" y="1308"/>
              <a:ext cx="133" cy="0"/>
            </a:xfrm>
            <a:prstGeom prst="line">
              <a:avLst/>
            </a:prstGeom>
            <a:noFill/>
            <a:ln w="9525">
              <a:solidFill>
                <a:schemeClr val="tx1"/>
              </a:solidFill>
              <a:round/>
              <a:headEnd/>
              <a:tailEnd/>
            </a:ln>
          </p:spPr>
          <p:txBody>
            <a:bodyPr/>
            <a:lstStyle/>
            <a:p>
              <a:endParaRPr lang="en-US"/>
            </a:p>
          </p:txBody>
        </p:sp>
        <p:sp>
          <p:nvSpPr>
            <p:cNvPr id="111704" name="Line 99"/>
            <p:cNvSpPr>
              <a:spLocks noChangeShapeType="1"/>
            </p:cNvSpPr>
            <p:nvPr/>
          </p:nvSpPr>
          <p:spPr bwMode="auto">
            <a:xfrm>
              <a:off x="4170" y="1306"/>
              <a:ext cx="0" cy="59"/>
            </a:xfrm>
            <a:prstGeom prst="line">
              <a:avLst/>
            </a:prstGeom>
            <a:noFill/>
            <a:ln w="9525">
              <a:solidFill>
                <a:schemeClr val="tx1"/>
              </a:solidFill>
              <a:round/>
              <a:headEnd/>
              <a:tailEnd/>
            </a:ln>
          </p:spPr>
          <p:txBody>
            <a:bodyPr/>
            <a:lstStyle/>
            <a:p>
              <a:endParaRPr lang="en-US"/>
            </a:p>
          </p:txBody>
        </p:sp>
        <p:sp>
          <p:nvSpPr>
            <p:cNvPr id="111705" name="Line 100"/>
            <p:cNvSpPr>
              <a:spLocks noChangeShapeType="1"/>
            </p:cNvSpPr>
            <p:nvPr/>
          </p:nvSpPr>
          <p:spPr bwMode="auto">
            <a:xfrm flipH="1">
              <a:off x="3596" y="1252"/>
              <a:ext cx="252" cy="0"/>
            </a:xfrm>
            <a:prstGeom prst="line">
              <a:avLst/>
            </a:prstGeom>
            <a:noFill/>
            <a:ln w="9525">
              <a:solidFill>
                <a:schemeClr val="tx1"/>
              </a:solidFill>
              <a:round/>
              <a:headEnd/>
              <a:tailEnd/>
            </a:ln>
          </p:spPr>
          <p:txBody>
            <a:bodyPr/>
            <a:lstStyle/>
            <a:p>
              <a:endParaRPr lang="en-US"/>
            </a:p>
          </p:txBody>
        </p:sp>
        <p:sp>
          <p:nvSpPr>
            <p:cNvPr id="111706" name="Line 101"/>
            <p:cNvSpPr>
              <a:spLocks noChangeShapeType="1"/>
            </p:cNvSpPr>
            <p:nvPr/>
          </p:nvSpPr>
          <p:spPr bwMode="auto">
            <a:xfrm flipH="1" flipV="1">
              <a:off x="3770" y="1473"/>
              <a:ext cx="909" cy="0"/>
            </a:xfrm>
            <a:prstGeom prst="line">
              <a:avLst/>
            </a:prstGeom>
            <a:noFill/>
            <a:ln w="9525">
              <a:solidFill>
                <a:schemeClr val="tx1"/>
              </a:solidFill>
              <a:round/>
              <a:headEnd/>
              <a:tailEnd/>
            </a:ln>
          </p:spPr>
          <p:txBody>
            <a:bodyPr/>
            <a:lstStyle/>
            <a:p>
              <a:endParaRPr lang="en-US"/>
            </a:p>
          </p:txBody>
        </p:sp>
        <p:sp>
          <p:nvSpPr>
            <p:cNvPr id="111707" name="Line 102"/>
            <p:cNvSpPr>
              <a:spLocks noChangeShapeType="1"/>
            </p:cNvSpPr>
            <p:nvPr/>
          </p:nvSpPr>
          <p:spPr bwMode="auto">
            <a:xfrm>
              <a:off x="3636" y="1353"/>
              <a:ext cx="134" cy="0"/>
            </a:xfrm>
            <a:prstGeom prst="line">
              <a:avLst/>
            </a:prstGeom>
            <a:noFill/>
            <a:ln w="9525">
              <a:solidFill>
                <a:schemeClr val="tx1"/>
              </a:solidFill>
              <a:round/>
              <a:headEnd/>
              <a:tailEnd/>
            </a:ln>
          </p:spPr>
          <p:txBody>
            <a:bodyPr/>
            <a:lstStyle/>
            <a:p>
              <a:endParaRPr lang="en-US"/>
            </a:p>
          </p:txBody>
        </p:sp>
        <p:sp>
          <p:nvSpPr>
            <p:cNvPr id="111708" name="Line 103"/>
            <p:cNvSpPr>
              <a:spLocks noChangeShapeType="1"/>
            </p:cNvSpPr>
            <p:nvPr/>
          </p:nvSpPr>
          <p:spPr bwMode="auto">
            <a:xfrm>
              <a:off x="3770" y="1353"/>
              <a:ext cx="0" cy="119"/>
            </a:xfrm>
            <a:prstGeom prst="line">
              <a:avLst/>
            </a:prstGeom>
            <a:noFill/>
            <a:ln w="9525">
              <a:solidFill>
                <a:schemeClr val="tx1"/>
              </a:solidFill>
              <a:round/>
              <a:headEnd/>
              <a:tailEnd/>
            </a:ln>
          </p:spPr>
          <p:txBody>
            <a:bodyPr/>
            <a:lstStyle/>
            <a:p>
              <a:endParaRPr lang="en-US"/>
            </a:p>
          </p:txBody>
        </p:sp>
        <p:sp>
          <p:nvSpPr>
            <p:cNvPr id="111709" name="AutoShape 104"/>
            <p:cNvSpPr>
              <a:spLocks noChangeArrowheads="1"/>
            </p:cNvSpPr>
            <p:nvPr/>
          </p:nvSpPr>
          <p:spPr bwMode="auto">
            <a:xfrm rot="-5400000">
              <a:off x="3213" y="944"/>
              <a:ext cx="189" cy="198"/>
            </a:xfrm>
            <a:prstGeom prst="flowChartDelay">
              <a:avLst/>
            </a:prstGeom>
            <a:solidFill>
              <a:srgbClr val="99CCFF"/>
            </a:solidFill>
            <a:ln w="9525">
              <a:solidFill>
                <a:schemeClr val="tx1"/>
              </a:solidFill>
              <a:miter lim="800000"/>
              <a:headEnd/>
              <a:tailEnd/>
            </a:ln>
          </p:spPr>
          <p:txBody>
            <a:bodyPr anchor="ctr">
              <a:spAutoFit/>
            </a:bodyPr>
            <a:lstStyle/>
            <a:p>
              <a:endParaRPr lang="en-US"/>
            </a:p>
          </p:txBody>
        </p:sp>
        <p:sp>
          <p:nvSpPr>
            <p:cNvPr id="111710" name="Line 105"/>
            <p:cNvSpPr>
              <a:spLocks noChangeShapeType="1"/>
            </p:cNvSpPr>
            <p:nvPr/>
          </p:nvSpPr>
          <p:spPr bwMode="auto">
            <a:xfrm>
              <a:off x="3363" y="1137"/>
              <a:ext cx="0" cy="157"/>
            </a:xfrm>
            <a:prstGeom prst="line">
              <a:avLst/>
            </a:prstGeom>
            <a:noFill/>
            <a:ln w="9525">
              <a:solidFill>
                <a:schemeClr val="tx1"/>
              </a:solidFill>
              <a:round/>
              <a:headEnd/>
              <a:tailEnd/>
            </a:ln>
          </p:spPr>
          <p:txBody>
            <a:bodyPr/>
            <a:lstStyle/>
            <a:p>
              <a:endParaRPr lang="en-US"/>
            </a:p>
          </p:txBody>
        </p:sp>
        <p:sp>
          <p:nvSpPr>
            <p:cNvPr id="111711" name="Line 106"/>
            <p:cNvSpPr>
              <a:spLocks noChangeShapeType="1"/>
            </p:cNvSpPr>
            <p:nvPr/>
          </p:nvSpPr>
          <p:spPr bwMode="auto">
            <a:xfrm flipH="1">
              <a:off x="3363" y="1295"/>
              <a:ext cx="64" cy="0"/>
            </a:xfrm>
            <a:prstGeom prst="line">
              <a:avLst/>
            </a:prstGeom>
            <a:noFill/>
            <a:ln w="9525">
              <a:solidFill>
                <a:schemeClr val="tx1"/>
              </a:solidFill>
              <a:round/>
              <a:headEnd/>
              <a:tailEnd/>
            </a:ln>
          </p:spPr>
          <p:txBody>
            <a:bodyPr/>
            <a:lstStyle/>
            <a:p>
              <a:endParaRPr lang="en-US"/>
            </a:p>
          </p:txBody>
        </p:sp>
        <p:sp>
          <p:nvSpPr>
            <p:cNvPr id="111712" name="Line 107"/>
            <p:cNvSpPr>
              <a:spLocks noChangeShapeType="1"/>
            </p:cNvSpPr>
            <p:nvPr/>
          </p:nvSpPr>
          <p:spPr bwMode="auto">
            <a:xfrm flipH="1">
              <a:off x="3254" y="1578"/>
              <a:ext cx="1114" cy="0"/>
            </a:xfrm>
            <a:prstGeom prst="line">
              <a:avLst/>
            </a:prstGeom>
            <a:noFill/>
            <a:ln w="9525">
              <a:solidFill>
                <a:schemeClr val="tx1"/>
              </a:solidFill>
              <a:round/>
              <a:headEnd/>
              <a:tailEnd/>
            </a:ln>
          </p:spPr>
          <p:txBody>
            <a:bodyPr/>
            <a:lstStyle/>
            <a:p>
              <a:endParaRPr lang="en-US"/>
            </a:p>
          </p:txBody>
        </p:sp>
        <p:sp>
          <p:nvSpPr>
            <p:cNvPr id="111713" name="Line 108"/>
            <p:cNvSpPr>
              <a:spLocks noChangeShapeType="1"/>
            </p:cNvSpPr>
            <p:nvPr/>
          </p:nvSpPr>
          <p:spPr bwMode="auto">
            <a:xfrm flipH="1">
              <a:off x="3254" y="1137"/>
              <a:ext cx="0" cy="441"/>
            </a:xfrm>
            <a:prstGeom prst="line">
              <a:avLst/>
            </a:prstGeom>
            <a:noFill/>
            <a:ln w="9525">
              <a:solidFill>
                <a:schemeClr val="tx1"/>
              </a:solidFill>
              <a:round/>
              <a:headEnd/>
              <a:tailEnd/>
            </a:ln>
          </p:spPr>
          <p:txBody>
            <a:bodyPr/>
            <a:lstStyle/>
            <a:p>
              <a:endParaRPr lang="en-US"/>
            </a:p>
          </p:txBody>
        </p:sp>
        <p:sp>
          <p:nvSpPr>
            <p:cNvPr id="111714" name="Line 109"/>
            <p:cNvSpPr>
              <a:spLocks noChangeShapeType="1"/>
            </p:cNvSpPr>
            <p:nvPr/>
          </p:nvSpPr>
          <p:spPr bwMode="auto">
            <a:xfrm flipV="1">
              <a:off x="3309" y="813"/>
              <a:ext cx="0" cy="135"/>
            </a:xfrm>
            <a:prstGeom prst="line">
              <a:avLst/>
            </a:prstGeom>
            <a:noFill/>
            <a:ln w="9525">
              <a:solidFill>
                <a:schemeClr val="tx1"/>
              </a:solidFill>
              <a:round/>
              <a:headEnd/>
              <a:tailEnd type="triangle" w="med" len="med"/>
            </a:ln>
          </p:spPr>
          <p:txBody>
            <a:bodyPr/>
            <a:lstStyle/>
            <a:p>
              <a:endParaRPr lang="en-US"/>
            </a:p>
          </p:txBody>
        </p:sp>
        <p:sp>
          <p:nvSpPr>
            <p:cNvPr id="111715" name="Text Box 110"/>
            <p:cNvSpPr txBox="1">
              <a:spLocks noChangeArrowheads="1"/>
            </p:cNvSpPr>
            <p:nvPr/>
          </p:nvSpPr>
          <p:spPr bwMode="auto">
            <a:xfrm>
              <a:off x="4346" y="1668"/>
              <a:ext cx="445" cy="73"/>
            </a:xfrm>
            <a:prstGeom prst="rect">
              <a:avLst/>
            </a:prstGeom>
            <a:noFill/>
            <a:ln w="9525">
              <a:noFill/>
              <a:miter lim="800000"/>
              <a:headEnd/>
              <a:tailEnd/>
            </a:ln>
          </p:spPr>
          <p:txBody>
            <a:bodyPr lIns="0" tIns="0" rIns="0" bIns="0" anchor="ctr">
              <a:spAutoFit/>
            </a:bodyPr>
            <a:lstStyle/>
            <a:p>
              <a:pPr>
                <a:spcBef>
                  <a:spcPct val="50000"/>
                </a:spcBef>
              </a:pPr>
              <a:r>
                <a:rPr lang="en-US" sz="700" b="1">
                  <a:cs typeface="Arial" charset="0"/>
                </a:rPr>
                <a:t>WWDG_CR</a:t>
              </a:r>
            </a:p>
          </p:txBody>
        </p:sp>
        <p:sp>
          <p:nvSpPr>
            <p:cNvPr id="111716" name="Text Box 111"/>
            <p:cNvSpPr txBox="1">
              <a:spLocks noChangeArrowheads="1"/>
            </p:cNvSpPr>
            <p:nvPr/>
          </p:nvSpPr>
          <p:spPr bwMode="auto">
            <a:xfrm>
              <a:off x="4368" y="677"/>
              <a:ext cx="446" cy="74"/>
            </a:xfrm>
            <a:prstGeom prst="rect">
              <a:avLst/>
            </a:prstGeom>
            <a:noFill/>
            <a:ln w="9525">
              <a:noFill/>
              <a:miter lim="800000"/>
              <a:headEnd/>
              <a:tailEnd/>
            </a:ln>
          </p:spPr>
          <p:txBody>
            <a:bodyPr lIns="0" tIns="0" rIns="0" bIns="0" anchor="ctr">
              <a:spAutoFit/>
            </a:bodyPr>
            <a:lstStyle/>
            <a:p>
              <a:pPr>
                <a:spcBef>
                  <a:spcPct val="50000"/>
                </a:spcBef>
              </a:pPr>
              <a:r>
                <a:rPr lang="en-US" sz="700" b="1">
                  <a:cs typeface="Arial" charset="0"/>
                </a:rPr>
                <a:t>WWDG_CFR</a:t>
              </a:r>
            </a:p>
          </p:txBody>
        </p:sp>
        <p:sp>
          <p:nvSpPr>
            <p:cNvPr id="111717" name="Rectangle 112"/>
            <p:cNvSpPr>
              <a:spLocks noChangeArrowheads="1"/>
            </p:cNvSpPr>
            <p:nvPr/>
          </p:nvSpPr>
          <p:spPr bwMode="auto">
            <a:xfrm>
              <a:off x="4970" y="1932"/>
              <a:ext cx="401" cy="180"/>
            </a:xfrm>
            <a:prstGeom prst="rect">
              <a:avLst/>
            </a:prstGeom>
            <a:solidFill>
              <a:srgbClr val="99CC00"/>
            </a:solidFill>
            <a:ln w="9525">
              <a:solidFill>
                <a:schemeClr val="tx1"/>
              </a:solidFill>
              <a:miter lim="800000"/>
              <a:headEnd/>
              <a:tailEnd/>
            </a:ln>
          </p:spPr>
          <p:txBody>
            <a:bodyPr wrap="none" lIns="91436" rIns="91436" anchor="ctr"/>
            <a:lstStyle/>
            <a:p>
              <a:pPr algn="ctr"/>
              <a:r>
                <a:rPr lang="en-US" sz="700">
                  <a:cs typeface="Arial" charset="0"/>
                </a:rPr>
                <a:t>  PRESCALER </a:t>
              </a:r>
            </a:p>
            <a:p>
              <a:pPr algn="ctr"/>
              <a:r>
                <a:rPr lang="en-US" sz="700">
                  <a:cs typeface="Arial" charset="0"/>
                </a:rPr>
                <a:t>(WDGTB)</a:t>
              </a:r>
            </a:p>
          </p:txBody>
        </p:sp>
        <p:sp>
          <p:nvSpPr>
            <p:cNvPr id="111718" name="Rectangle 113"/>
            <p:cNvSpPr>
              <a:spLocks noChangeArrowheads="1"/>
            </p:cNvSpPr>
            <p:nvPr/>
          </p:nvSpPr>
          <p:spPr bwMode="auto">
            <a:xfrm>
              <a:off x="4814" y="1641"/>
              <a:ext cx="652" cy="135"/>
            </a:xfrm>
            <a:prstGeom prst="rect">
              <a:avLst/>
            </a:prstGeom>
            <a:noFill/>
            <a:ln w="9525">
              <a:noFill/>
              <a:miter lim="800000"/>
              <a:headEnd/>
              <a:tailEnd/>
            </a:ln>
          </p:spPr>
          <p:txBody>
            <a:bodyPr wrap="none" lIns="91436" rIns="91436">
              <a:spAutoFit/>
            </a:bodyPr>
            <a:lstStyle/>
            <a:p>
              <a:r>
                <a:rPr lang="en-US" sz="700">
                  <a:cs typeface="Arial" charset="0"/>
                </a:rPr>
                <a:t>6-Bit Down Counter</a:t>
              </a:r>
            </a:p>
          </p:txBody>
        </p:sp>
        <p:sp>
          <p:nvSpPr>
            <p:cNvPr id="111719" name="AutoShape 114"/>
            <p:cNvSpPr>
              <a:spLocks/>
            </p:cNvSpPr>
            <p:nvPr/>
          </p:nvSpPr>
          <p:spPr bwMode="auto">
            <a:xfrm rot="5400000">
              <a:off x="5154" y="1310"/>
              <a:ext cx="45" cy="829"/>
            </a:xfrm>
            <a:prstGeom prst="rightBracket">
              <a:avLst>
                <a:gd name="adj" fmla="val 153519"/>
              </a:avLst>
            </a:prstGeom>
            <a:noFill/>
            <a:ln w="9525">
              <a:solidFill>
                <a:schemeClr val="tx1"/>
              </a:solidFill>
              <a:round/>
              <a:headEnd/>
              <a:tailEnd/>
            </a:ln>
          </p:spPr>
          <p:txBody>
            <a:bodyPr wrap="none" anchor="ctr"/>
            <a:lstStyle/>
            <a:p>
              <a:endParaRPr lang="en-US"/>
            </a:p>
          </p:txBody>
        </p:sp>
        <p:sp>
          <p:nvSpPr>
            <p:cNvPr id="111720" name="Line 115"/>
            <p:cNvSpPr>
              <a:spLocks noChangeShapeType="1"/>
            </p:cNvSpPr>
            <p:nvPr/>
          </p:nvSpPr>
          <p:spPr bwMode="auto">
            <a:xfrm flipV="1">
              <a:off x="5170" y="1747"/>
              <a:ext cx="0" cy="180"/>
            </a:xfrm>
            <a:prstGeom prst="line">
              <a:avLst/>
            </a:prstGeom>
            <a:noFill/>
            <a:ln w="9525">
              <a:solidFill>
                <a:schemeClr val="tx1"/>
              </a:solidFill>
              <a:round/>
              <a:headEnd/>
              <a:tailEnd type="triangle" w="med" len="med"/>
            </a:ln>
          </p:spPr>
          <p:txBody>
            <a:bodyPr/>
            <a:lstStyle/>
            <a:p>
              <a:endParaRPr lang="en-US"/>
            </a:p>
          </p:txBody>
        </p:sp>
        <p:sp>
          <p:nvSpPr>
            <p:cNvPr id="111721" name="Line 116"/>
            <p:cNvSpPr>
              <a:spLocks noChangeShapeType="1"/>
            </p:cNvSpPr>
            <p:nvPr/>
          </p:nvSpPr>
          <p:spPr bwMode="auto">
            <a:xfrm flipV="1">
              <a:off x="4611" y="2020"/>
              <a:ext cx="357" cy="0"/>
            </a:xfrm>
            <a:prstGeom prst="line">
              <a:avLst/>
            </a:prstGeom>
            <a:noFill/>
            <a:ln w="9525">
              <a:solidFill>
                <a:schemeClr val="tx1"/>
              </a:solidFill>
              <a:round/>
              <a:headEnd/>
              <a:tailEnd type="triangle" w="med" len="med"/>
            </a:ln>
          </p:spPr>
          <p:txBody>
            <a:bodyPr/>
            <a:lstStyle/>
            <a:p>
              <a:endParaRPr lang="en-US"/>
            </a:p>
          </p:txBody>
        </p:sp>
        <p:sp>
          <p:nvSpPr>
            <p:cNvPr id="111722" name="Rectangle 117"/>
            <p:cNvSpPr>
              <a:spLocks noChangeArrowheads="1"/>
            </p:cNvSpPr>
            <p:nvPr/>
          </p:nvSpPr>
          <p:spPr bwMode="auto">
            <a:xfrm>
              <a:off x="4446" y="1933"/>
              <a:ext cx="492" cy="147"/>
            </a:xfrm>
            <a:prstGeom prst="rect">
              <a:avLst/>
            </a:prstGeom>
            <a:noFill/>
            <a:ln w="9525">
              <a:noFill/>
              <a:miter lim="800000"/>
              <a:headEnd/>
              <a:tailEnd/>
            </a:ln>
          </p:spPr>
          <p:txBody>
            <a:bodyPr lIns="0" tIns="0" rIns="0" bIns="0">
              <a:spAutoFit/>
            </a:bodyPr>
            <a:lstStyle/>
            <a:p>
              <a:pPr algn="ctr">
                <a:spcBef>
                  <a:spcPct val="20000"/>
                </a:spcBef>
              </a:pPr>
              <a:r>
                <a:rPr lang="en-US" sz="700">
                  <a:cs typeface="Arial" charset="0"/>
                </a:rPr>
                <a:t>PCLK </a:t>
              </a:r>
            </a:p>
            <a:p>
              <a:pPr algn="ctr">
                <a:spcBef>
                  <a:spcPct val="20000"/>
                </a:spcBef>
              </a:pPr>
              <a:r>
                <a:rPr lang="en-US" sz="700">
                  <a:cs typeface="Arial" charset="0"/>
                </a:rPr>
                <a:t>(up to 48MHz)</a:t>
              </a:r>
            </a:p>
          </p:txBody>
        </p:sp>
        <p:sp>
          <p:nvSpPr>
            <p:cNvPr id="111723" name="Rectangle 118"/>
            <p:cNvSpPr>
              <a:spLocks noChangeArrowheads="1"/>
            </p:cNvSpPr>
            <p:nvPr/>
          </p:nvSpPr>
          <p:spPr bwMode="auto">
            <a:xfrm>
              <a:off x="3977" y="1369"/>
              <a:ext cx="466" cy="73"/>
            </a:xfrm>
            <a:prstGeom prst="rect">
              <a:avLst/>
            </a:prstGeom>
            <a:noFill/>
            <a:ln w="9525">
              <a:noFill/>
              <a:miter lim="800000"/>
              <a:headEnd/>
              <a:tailEnd/>
            </a:ln>
          </p:spPr>
          <p:txBody>
            <a:bodyPr wrap="none" lIns="0" tIns="0" rIns="0" bIns="0">
              <a:spAutoFit/>
            </a:bodyPr>
            <a:lstStyle/>
            <a:p>
              <a:r>
                <a:rPr lang="en-US" sz="700">
                  <a:cs typeface="Arial" charset="0"/>
                </a:rPr>
                <a:t>Write WWDG_CR</a:t>
              </a:r>
            </a:p>
          </p:txBody>
        </p:sp>
        <p:sp>
          <p:nvSpPr>
            <p:cNvPr id="111724" name="Rectangle 119"/>
            <p:cNvSpPr>
              <a:spLocks noChangeArrowheads="1"/>
            </p:cNvSpPr>
            <p:nvPr/>
          </p:nvSpPr>
          <p:spPr bwMode="auto">
            <a:xfrm>
              <a:off x="3995" y="942"/>
              <a:ext cx="376" cy="221"/>
            </a:xfrm>
            <a:prstGeom prst="rect">
              <a:avLst/>
            </a:prstGeom>
            <a:noFill/>
            <a:ln w="9525">
              <a:noFill/>
              <a:miter lim="800000"/>
              <a:headEnd/>
              <a:tailEnd/>
            </a:ln>
          </p:spPr>
          <p:txBody>
            <a:bodyPr wrap="none" lIns="0" tIns="0" rIns="0" bIns="0">
              <a:spAutoFit/>
            </a:bodyPr>
            <a:lstStyle/>
            <a:p>
              <a:pPr algn="ctr"/>
              <a:r>
                <a:rPr lang="en-US" sz="700">
                  <a:cs typeface="Arial" charset="0"/>
                </a:rPr>
                <a:t>comparator</a:t>
              </a:r>
            </a:p>
            <a:p>
              <a:pPr algn="ctr"/>
              <a:r>
                <a:rPr lang="en-US" sz="700">
                  <a:cs typeface="Arial" charset="0"/>
                </a:rPr>
                <a:t>= 1 when</a:t>
              </a:r>
            </a:p>
            <a:p>
              <a:pPr algn="ctr"/>
              <a:r>
                <a:rPr lang="en-US" sz="700">
                  <a:cs typeface="Arial" charset="0"/>
                </a:rPr>
                <a:t>T6:0 &gt; W6:0 </a:t>
              </a:r>
            </a:p>
          </p:txBody>
        </p:sp>
        <p:sp>
          <p:nvSpPr>
            <p:cNvPr id="111725" name="Text Box 120"/>
            <p:cNvSpPr txBox="1">
              <a:spLocks noChangeArrowheads="1"/>
            </p:cNvSpPr>
            <p:nvPr/>
          </p:nvSpPr>
          <p:spPr bwMode="auto">
            <a:xfrm>
              <a:off x="3132" y="606"/>
              <a:ext cx="432" cy="208"/>
            </a:xfrm>
            <a:prstGeom prst="rect">
              <a:avLst/>
            </a:prstGeom>
            <a:noFill/>
            <a:ln w="9525">
              <a:noFill/>
              <a:miter lim="800000"/>
              <a:headEnd/>
              <a:tailEnd/>
            </a:ln>
          </p:spPr>
          <p:txBody>
            <a:bodyPr lIns="91436" rIns="91436">
              <a:spAutoFit/>
            </a:bodyPr>
            <a:lstStyle/>
            <a:p>
              <a:pPr algn="ctr">
                <a:spcBef>
                  <a:spcPct val="50000"/>
                </a:spcBef>
              </a:pPr>
              <a:r>
                <a:rPr lang="en-US" sz="700" b="1">
                  <a:cs typeface="Arial" charset="0"/>
                </a:rPr>
                <a:t>WWDG Reset</a:t>
              </a:r>
            </a:p>
          </p:txBody>
        </p:sp>
      </p:grpSp>
      <p:sp>
        <p:nvSpPr>
          <p:cNvPr id="111618" name="Rectangle 2"/>
          <p:cNvSpPr>
            <a:spLocks noGrp="1" noChangeArrowheads="1"/>
          </p:cNvSpPr>
          <p:nvPr>
            <p:ph type="title" idx="4294967295"/>
          </p:nvPr>
        </p:nvSpPr>
        <p:spPr/>
        <p:txBody>
          <a:bodyPr/>
          <a:lstStyle/>
          <a:p>
            <a:r>
              <a:rPr lang="en-US" noProof="0" smtClean="0"/>
              <a:t>WWDG features</a:t>
            </a:r>
          </a:p>
        </p:txBody>
      </p:sp>
      <p:sp>
        <p:nvSpPr>
          <p:cNvPr id="111619" name="Rectangle 3"/>
          <p:cNvSpPr>
            <a:spLocks noChangeArrowheads="1"/>
          </p:cNvSpPr>
          <p:nvPr/>
        </p:nvSpPr>
        <p:spPr bwMode="auto">
          <a:xfrm>
            <a:off x="74613" y="1066800"/>
            <a:ext cx="5133975" cy="4833938"/>
          </a:xfrm>
          <a:prstGeom prst="rect">
            <a:avLst/>
          </a:prstGeom>
          <a:noFill/>
          <a:ln w="9525">
            <a:noFill/>
            <a:miter lim="800000"/>
            <a:headEnd/>
            <a:tailEnd/>
          </a:ln>
        </p:spPr>
        <p:txBody>
          <a:bodyPr lIns="91436" rIns="0"/>
          <a:lstStyle/>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rPr>
              <a:t>Configurable time-window, can be programmed to detect abnormally late or early application behavior</a:t>
            </a:r>
          </a:p>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rPr>
              <a:t>Conditional reset</a:t>
            </a:r>
          </a:p>
          <a:p>
            <a:pPr marL="533400" lvl="1" indent="-177800">
              <a:lnSpc>
                <a:spcPct val="90000"/>
              </a:lnSpc>
              <a:spcAft>
                <a:spcPts val="600"/>
              </a:spcAft>
              <a:buClr>
                <a:schemeClr val="accent4"/>
              </a:buClr>
              <a:buFont typeface="Arial" pitchFamily="34" charset="0"/>
              <a:buChar char="•"/>
            </a:pPr>
            <a:r>
              <a:rPr lang="en-US" sz="1400" dirty="0">
                <a:solidFill>
                  <a:schemeClr val="accent1"/>
                </a:solidFill>
                <a:latin typeface="Arial" pitchFamily="34" charset="0"/>
                <a:cs typeface="Arial" pitchFamily="34" charset="0"/>
              </a:rPr>
              <a:t>Reset (if watchdog activated) when the down counter value becomes less than 40h (T6=0)</a:t>
            </a:r>
          </a:p>
          <a:p>
            <a:pPr marL="533400" lvl="1" indent="-177800">
              <a:lnSpc>
                <a:spcPct val="90000"/>
              </a:lnSpc>
              <a:spcAft>
                <a:spcPts val="600"/>
              </a:spcAft>
              <a:buClr>
                <a:schemeClr val="accent4"/>
              </a:buClr>
              <a:buFont typeface="Arial" pitchFamily="34" charset="0"/>
              <a:buChar char="•"/>
            </a:pPr>
            <a:r>
              <a:rPr lang="en-US" sz="1400" dirty="0">
                <a:solidFill>
                  <a:schemeClr val="accent1"/>
                </a:solidFill>
                <a:latin typeface="Arial" pitchFamily="34" charset="0"/>
                <a:cs typeface="Arial" pitchFamily="34" charset="0"/>
              </a:rPr>
              <a:t>Reset (if watchdog activated) if the down counter is reloaded outside the time-window</a:t>
            </a:r>
          </a:p>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rPr>
              <a:t>To prevent WWDG reset: write T[6:0] bits (with T6 equal to 1) at regular intervals while the counter value is lower than the time-window value (W[6:0])</a:t>
            </a:r>
          </a:p>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rPr>
              <a:t>Early Wakeup Interrupt (EWI): occurs whenever the counter reaches 40h </a:t>
            </a:r>
            <a:r>
              <a:rPr lang="en-US" sz="1600" dirty="0">
                <a:solidFill>
                  <a:schemeClr val="accent4"/>
                </a:solidFill>
                <a:latin typeface="Arial" pitchFamily="34" charset="0"/>
                <a:cs typeface="Arial" pitchFamily="34" charset="0"/>
                <a:sym typeface="Wingdings" pitchFamily="2" charset="2"/>
              </a:rPr>
              <a:t> can be used to reload </a:t>
            </a:r>
            <a:r>
              <a:rPr lang="en-US" sz="1600" dirty="0">
                <a:solidFill>
                  <a:schemeClr val="accent4"/>
                </a:solidFill>
                <a:latin typeface="Arial" pitchFamily="34" charset="0"/>
                <a:cs typeface="Arial" pitchFamily="34" charset="0"/>
              </a:rPr>
              <a:t>the down counter</a:t>
            </a:r>
          </a:p>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sym typeface="Wingdings" pitchFamily="2" charset="2"/>
              </a:rPr>
              <a:t>WWDG reset flag (in RCC_CSR) to inform when a WWDG reset occurs</a:t>
            </a:r>
          </a:p>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rPr>
              <a:t>Min-max timeout value @48MHz (PCLK): 85.33μs / 43.69ms</a:t>
            </a:r>
          </a:p>
        </p:txBody>
      </p:sp>
      <p:sp>
        <p:nvSpPr>
          <p:cNvPr id="111620" name="Rectangle 4"/>
          <p:cNvSpPr>
            <a:spLocks noChangeArrowheads="1"/>
          </p:cNvSpPr>
          <p:nvPr/>
        </p:nvSpPr>
        <p:spPr bwMode="auto">
          <a:xfrm>
            <a:off x="234950" y="5834063"/>
            <a:ext cx="5267325" cy="488950"/>
          </a:xfrm>
          <a:prstGeom prst="rect">
            <a:avLst/>
          </a:prstGeom>
          <a:noFill/>
          <a:ln w="9525">
            <a:noFill/>
            <a:miter lim="800000"/>
            <a:headEnd/>
            <a:tailEnd/>
          </a:ln>
        </p:spPr>
        <p:txBody>
          <a:bodyPr lIns="91436" rIns="91436">
            <a:spAutoFit/>
          </a:bodyPr>
          <a:lstStyle/>
          <a:p>
            <a:pPr algn="ctr">
              <a:spcBef>
                <a:spcPct val="20000"/>
              </a:spcBef>
            </a:pPr>
            <a:r>
              <a:rPr lang="en-US" sz="1300" b="1" i="1">
                <a:solidFill>
                  <a:srgbClr val="0000FF"/>
                </a:solidFill>
                <a:cs typeface="Arial" charset="0"/>
              </a:rPr>
              <a:t>Best suited to applications which require the watchdog to react within an accurate timing window</a:t>
            </a:r>
          </a:p>
        </p:txBody>
      </p:sp>
      <p:grpSp>
        <p:nvGrpSpPr>
          <p:cNvPr id="111621" name="Group 5"/>
          <p:cNvGrpSpPr>
            <a:grpSpLocks/>
          </p:cNvGrpSpPr>
          <p:nvPr/>
        </p:nvGrpSpPr>
        <p:grpSpPr bwMode="auto">
          <a:xfrm>
            <a:off x="5195888" y="3903663"/>
            <a:ext cx="3910012" cy="2047875"/>
            <a:chOff x="3249" y="2459"/>
            <a:chExt cx="2463" cy="1290"/>
          </a:xfrm>
        </p:grpSpPr>
        <p:sp>
          <p:nvSpPr>
            <p:cNvPr id="111622" name="Line 6"/>
            <p:cNvSpPr>
              <a:spLocks noChangeShapeType="1"/>
            </p:cNvSpPr>
            <p:nvPr/>
          </p:nvSpPr>
          <p:spPr bwMode="auto">
            <a:xfrm>
              <a:off x="3631" y="3279"/>
              <a:ext cx="1927" cy="0"/>
            </a:xfrm>
            <a:prstGeom prst="line">
              <a:avLst/>
            </a:prstGeom>
            <a:noFill/>
            <a:ln w="9525">
              <a:solidFill>
                <a:schemeClr val="tx1"/>
              </a:solidFill>
              <a:round/>
              <a:headEnd/>
              <a:tailEnd type="triangle" w="med" len="med"/>
            </a:ln>
          </p:spPr>
          <p:txBody>
            <a:bodyPr/>
            <a:lstStyle/>
            <a:p>
              <a:endParaRPr lang="en-US"/>
            </a:p>
          </p:txBody>
        </p:sp>
        <p:sp>
          <p:nvSpPr>
            <p:cNvPr id="111623" name="Line 7"/>
            <p:cNvSpPr>
              <a:spLocks noChangeShapeType="1"/>
            </p:cNvSpPr>
            <p:nvPr/>
          </p:nvSpPr>
          <p:spPr bwMode="auto">
            <a:xfrm flipV="1">
              <a:off x="3631" y="2559"/>
              <a:ext cx="0" cy="720"/>
            </a:xfrm>
            <a:prstGeom prst="line">
              <a:avLst/>
            </a:prstGeom>
            <a:noFill/>
            <a:ln w="9525">
              <a:solidFill>
                <a:schemeClr val="tx1"/>
              </a:solidFill>
              <a:round/>
              <a:headEnd/>
              <a:tailEnd type="triangle" w="med" len="med"/>
            </a:ln>
          </p:spPr>
          <p:txBody>
            <a:bodyPr/>
            <a:lstStyle/>
            <a:p>
              <a:endParaRPr lang="en-US"/>
            </a:p>
          </p:txBody>
        </p:sp>
        <p:sp>
          <p:nvSpPr>
            <p:cNvPr id="111624" name="Line 8"/>
            <p:cNvSpPr>
              <a:spLocks noChangeShapeType="1"/>
            </p:cNvSpPr>
            <p:nvPr/>
          </p:nvSpPr>
          <p:spPr bwMode="auto">
            <a:xfrm>
              <a:off x="3631" y="3039"/>
              <a:ext cx="1387" cy="0"/>
            </a:xfrm>
            <a:prstGeom prst="line">
              <a:avLst/>
            </a:prstGeom>
            <a:noFill/>
            <a:ln w="9525">
              <a:solidFill>
                <a:schemeClr val="tx1"/>
              </a:solidFill>
              <a:prstDash val="lgDash"/>
              <a:round/>
              <a:headEnd/>
              <a:tailEnd/>
            </a:ln>
          </p:spPr>
          <p:txBody>
            <a:bodyPr/>
            <a:lstStyle/>
            <a:p>
              <a:endParaRPr lang="en-US"/>
            </a:p>
          </p:txBody>
        </p:sp>
        <p:grpSp>
          <p:nvGrpSpPr>
            <p:cNvPr id="111625" name="Group 9"/>
            <p:cNvGrpSpPr>
              <a:grpSpLocks/>
            </p:cNvGrpSpPr>
            <p:nvPr/>
          </p:nvGrpSpPr>
          <p:grpSpPr bwMode="auto">
            <a:xfrm>
              <a:off x="3631" y="2847"/>
              <a:ext cx="693" cy="430"/>
              <a:chOff x="2160" y="2460"/>
              <a:chExt cx="480" cy="466"/>
            </a:xfrm>
          </p:grpSpPr>
          <p:sp>
            <p:nvSpPr>
              <p:cNvPr id="111650" name="Line 10"/>
              <p:cNvSpPr>
                <a:spLocks noChangeShapeType="1"/>
              </p:cNvSpPr>
              <p:nvPr/>
            </p:nvSpPr>
            <p:spPr bwMode="auto">
              <a:xfrm>
                <a:off x="2160" y="2460"/>
                <a:ext cx="480" cy="0"/>
              </a:xfrm>
              <a:prstGeom prst="line">
                <a:avLst/>
              </a:prstGeom>
              <a:noFill/>
              <a:ln w="9525">
                <a:solidFill>
                  <a:schemeClr val="tx1"/>
                </a:solidFill>
                <a:prstDash val="lgDash"/>
                <a:round/>
                <a:headEnd/>
                <a:tailEnd/>
              </a:ln>
            </p:spPr>
            <p:txBody>
              <a:bodyPr/>
              <a:lstStyle/>
              <a:p>
                <a:endParaRPr lang="en-US"/>
              </a:p>
            </p:txBody>
          </p:sp>
          <p:sp>
            <p:nvSpPr>
              <p:cNvPr id="111651" name="Line 11"/>
              <p:cNvSpPr>
                <a:spLocks noChangeShapeType="1"/>
              </p:cNvSpPr>
              <p:nvPr/>
            </p:nvSpPr>
            <p:spPr bwMode="auto">
              <a:xfrm>
                <a:off x="2640" y="2460"/>
                <a:ext cx="0" cy="466"/>
              </a:xfrm>
              <a:prstGeom prst="line">
                <a:avLst/>
              </a:prstGeom>
              <a:noFill/>
              <a:ln w="9525">
                <a:solidFill>
                  <a:schemeClr val="tx1"/>
                </a:solidFill>
                <a:prstDash val="lgDash"/>
                <a:round/>
                <a:headEnd/>
                <a:tailEnd/>
              </a:ln>
            </p:spPr>
            <p:txBody>
              <a:bodyPr/>
              <a:lstStyle/>
              <a:p>
                <a:endParaRPr lang="en-US"/>
              </a:p>
            </p:txBody>
          </p:sp>
        </p:grpSp>
        <p:sp>
          <p:nvSpPr>
            <p:cNvPr id="111626" name="Line 12"/>
            <p:cNvSpPr>
              <a:spLocks noChangeShapeType="1"/>
            </p:cNvSpPr>
            <p:nvPr/>
          </p:nvSpPr>
          <p:spPr bwMode="auto">
            <a:xfrm>
              <a:off x="3722" y="2967"/>
              <a:ext cx="0" cy="317"/>
            </a:xfrm>
            <a:prstGeom prst="line">
              <a:avLst/>
            </a:prstGeom>
            <a:noFill/>
            <a:ln w="9525">
              <a:solidFill>
                <a:schemeClr val="tx1"/>
              </a:solidFill>
              <a:prstDash val="lgDash"/>
              <a:round/>
              <a:headEnd/>
              <a:tailEnd/>
            </a:ln>
          </p:spPr>
          <p:txBody>
            <a:bodyPr/>
            <a:lstStyle/>
            <a:p>
              <a:endParaRPr lang="en-US"/>
            </a:p>
          </p:txBody>
        </p:sp>
        <p:sp>
          <p:nvSpPr>
            <p:cNvPr id="111627" name="Line 13"/>
            <p:cNvSpPr>
              <a:spLocks noChangeShapeType="1"/>
            </p:cNvSpPr>
            <p:nvPr/>
          </p:nvSpPr>
          <p:spPr bwMode="auto">
            <a:xfrm>
              <a:off x="5017" y="3039"/>
              <a:ext cx="0" cy="691"/>
            </a:xfrm>
            <a:prstGeom prst="line">
              <a:avLst/>
            </a:prstGeom>
            <a:noFill/>
            <a:ln w="9525">
              <a:solidFill>
                <a:schemeClr val="tx1"/>
              </a:solidFill>
              <a:prstDash val="lgDash"/>
              <a:round/>
              <a:headEnd/>
              <a:tailEnd/>
            </a:ln>
          </p:spPr>
          <p:txBody>
            <a:bodyPr/>
            <a:lstStyle/>
            <a:p>
              <a:endParaRPr lang="en-US"/>
            </a:p>
          </p:txBody>
        </p:sp>
        <p:sp>
          <p:nvSpPr>
            <p:cNvPr id="111628" name="Line 14"/>
            <p:cNvSpPr>
              <a:spLocks noChangeShapeType="1"/>
            </p:cNvSpPr>
            <p:nvPr/>
          </p:nvSpPr>
          <p:spPr bwMode="auto">
            <a:xfrm flipH="1" flipV="1">
              <a:off x="3722" y="2669"/>
              <a:ext cx="0" cy="294"/>
            </a:xfrm>
            <a:prstGeom prst="line">
              <a:avLst/>
            </a:prstGeom>
            <a:noFill/>
            <a:ln w="9525">
              <a:solidFill>
                <a:schemeClr val="tx1"/>
              </a:solidFill>
              <a:round/>
              <a:headEnd/>
              <a:tailEnd/>
            </a:ln>
          </p:spPr>
          <p:txBody>
            <a:bodyPr/>
            <a:lstStyle/>
            <a:p>
              <a:endParaRPr lang="en-US"/>
            </a:p>
          </p:txBody>
        </p:sp>
        <p:sp>
          <p:nvSpPr>
            <p:cNvPr id="111629" name="Line 15"/>
            <p:cNvSpPr>
              <a:spLocks noChangeShapeType="1"/>
            </p:cNvSpPr>
            <p:nvPr/>
          </p:nvSpPr>
          <p:spPr bwMode="auto">
            <a:xfrm>
              <a:off x="3631" y="2943"/>
              <a:ext cx="86" cy="10"/>
            </a:xfrm>
            <a:prstGeom prst="line">
              <a:avLst/>
            </a:prstGeom>
            <a:noFill/>
            <a:ln w="9525">
              <a:solidFill>
                <a:schemeClr val="tx1"/>
              </a:solidFill>
              <a:round/>
              <a:headEnd/>
              <a:tailEnd/>
            </a:ln>
          </p:spPr>
          <p:txBody>
            <a:bodyPr/>
            <a:lstStyle/>
            <a:p>
              <a:endParaRPr lang="en-US"/>
            </a:p>
          </p:txBody>
        </p:sp>
        <p:sp>
          <p:nvSpPr>
            <p:cNvPr id="111630" name="Line 16"/>
            <p:cNvSpPr>
              <a:spLocks noChangeShapeType="1"/>
            </p:cNvSpPr>
            <p:nvPr/>
          </p:nvSpPr>
          <p:spPr bwMode="auto">
            <a:xfrm flipV="1">
              <a:off x="5016" y="2665"/>
              <a:ext cx="0" cy="369"/>
            </a:xfrm>
            <a:prstGeom prst="line">
              <a:avLst/>
            </a:prstGeom>
            <a:noFill/>
            <a:ln w="9525">
              <a:solidFill>
                <a:schemeClr val="tx1"/>
              </a:solidFill>
              <a:round/>
              <a:headEnd/>
              <a:tailEnd/>
            </a:ln>
          </p:spPr>
          <p:txBody>
            <a:bodyPr/>
            <a:lstStyle/>
            <a:p>
              <a:endParaRPr lang="en-US"/>
            </a:p>
          </p:txBody>
        </p:sp>
        <p:sp>
          <p:nvSpPr>
            <p:cNvPr id="111631" name="Line 17"/>
            <p:cNvSpPr>
              <a:spLocks noChangeShapeType="1"/>
            </p:cNvSpPr>
            <p:nvPr/>
          </p:nvSpPr>
          <p:spPr bwMode="auto">
            <a:xfrm>
              <a:off x="5018" y="2665"/>
              <a:ext cx="77" cy="0"/>
            </a:xfrm>
            <a:prstGeom prst="line">
              <a:avLst/>
            </a:prstGeom>
            <a:noFill/>
            <a:ln w="9525">
              <a:solidFill>
                <a:schemeClr val="tx1"/>
              </a:solidFill>
              <a:round/>
              <a:headEnd/>
              <a:tailEnd/>
            </a:ln>
          </p:spPr>
          <p:txBody>
            <a:bodyPr/>
            <a:lstStyle/>
            <a:p>
              <a:endParaRPr lang="en-US"/>
            </a:p>
          </p:txBody>
        </p:sp>
        <p:sp>
          <p:nvSpPr>
            <p:cNvPr id="111632" name="Line 18"/>
            <p:cNvSpPr>
              <a:spLocks noChangeShapeType="1"/>
            </p:cNvSpPr>
            <p:nvPr/>
          </p:nvSpPr>
          <p:spPr bwMode="auto">
            <a:xfrm>
              <a:off x="3724" y="3305"/>
              <a:ext cx="600" cy="0"/>
            </a:xfrm>
            <a:prstGeom prst="line">
              <a:avLst/>
            </a:prstGeom>
            <a:noFill/>
            <a:ln w="9525">
              <a:solidFill>
                <a:srgbClr val="FF9900"/>
              </a:solidFill>
              <a:round/>
              <a:headEnd type="triangle" w="sm" len="sm"/>
              <a:tailEnd type="triangle" w="sm" len="sm"/>
            </a:ln>
          </p:spPr>
          <p:txBody>
            <a:bodyPr/>
            <a:lstStyle/>
            <a:p>
              <a:endParaRPr lang="en-US"/>
            </a:p>
          </p:txBody>
        </p:sp>
        <p:sp>
          <p:nvSpPr>
            <p:cNvPr id="111633" name="Line 19"/>
            <p:cNvSpPr>
              <a:spLocks noChangeShapeType="1"/>
            </p:cNvSpPr>
            <p:nvPr/>
          </p:nvSpPr>
          <p:spPr bwMode="auto">
            <a:xfrm>
              <a:off x="4324" y="3305"/>
              <a:ext cx="694" cy="0"/>
            </a:xfrm>
            <a:prstGeom prst="line">
              <a:avLst/>
            </a:prstGeom>
            <a:noFill/>
            <a:ln w="9525">
              <a:solidFill>
                <a:srgbClr val="0000FF"/>
              </a:solidFill>
              <a:round/>
              <a:headEnd type="triangle" w="sm" len="sm"/>
              <a:tailEnd type="triangle" w="sm" len="sm"/>
            </a:ln>
          </p:spPr>
          <p:txBody>
            <a:bodyPr/>
            <a:lstStyle/>
            <a:p>
              <a:endParaRPr lang="en-US"/>
            </a:p>
          </p:txBody>
        </p:sp>
        <p:sp>
          <p:nvSpPr>
            <p:cNvPr id="111634" name="Rectangle 20"/>
            <p:cNvSpPr>
              <a:spLocks noChangeArrowheads="1"/>
            </p:cNvSpPr>
            <p:nvPr/>
          </p:nvSpPr>
          <p:spPr bwMode="auto">
            <a:xfrm>
              <a:off x="3656" y="3327"/>
              <a:ext cx="668" cy="164"/>
            </a:xfrm>
            <a:prstGeom prst="rect">
              <a:avLst/>
            </a:prstGeom>
            <a:noFill/>
            <a:ln w="9525">
              <a:noFill/>
              <a:miter lim="800000"/>
              <a:headEnd/>
              <a:tailEnd/>
            </a:ln>
          </p:spPr>
          <p:txBody>
            <a:bodyPr lIns="0" tIns="0" rIns="0" bIns="0">
              <a:spAutoFit/>
            </a:bodyPr>
            <a:lstStyle/>
            <a:p>
              <a:pPr algn="ctr"/>
              <a:r>
                <a:rPr lang="en-US" sz="800" b="1">
                  <a:solidFill>
                    <a:srgbClr val="FF9900"/>
                  </a:solidFill>
                  <a:cs typeface="Arial" charset="0"/>
                </a:rPr>
                <a:t>Refresh</a:t>
              </a:r>
            </a:p>
            <a:p>
              <a:pPr algn="ctr"/>
              <a:r>
                <a:rPr lang="en-US" sz="800" b="1">
                  <a:solidFill>
                    <a:srgbClr val="FF9900"/>
                  </a:solidFill>
                  <a:cs typeface="Arial" charset="0"/>
                </a:rPr>
                <a:t> not allowed</a:t>
              </a:r>
            </a:p>
          </p:txBody>
        </p:sp>
        <p:sp>
          <p:nvSpPr>
            <p:cNvPr id="111635" name="Rectangle 21"/>
            <p:cNvSpPr>
              <a:spLocks noChangeArrowheads="1"/>
            </p:cNvSpPr>
            <p:nvPr/>
          </p:nvSpPr>
          <p:spPr bwMode="auto">
            <a:xfrm>
              <a:off x="4421" y="3327"/>
              <a:ext cx="462" cy="164"/>
            </a:xfrm>
            <a:prstGeom prst="rect">
              <a:avLst/>
            </a:prstGeom>
            <a:noFill/>
            <a:ln w="9525">
              <a:noFill/>
              <a:miter lim="800000"/>
              <a:headEnd/>
              <a:tailEnd/>
            </a:ln>
          </p:spPr>
          <p:txBody>
            <a:bodyPr lIns="0" tIns="0" rIns="0" bIns="0">
              <a:spAutoFit/>
            </a:bodyPr>
            <a:lstStyle/>
            <a:p>
              <a:pPr algn="ctr"/>
              <a:r>
                <a:rPr lang="en-US" sz="800" b="1">
                  <a:solidFill>
                    <a:srgbClr val="0000FF"/>
                  </a:solidFill>
                  <a:cs typeface="Arial" charset="0"/>
                </a:rPr>
                <a:t>Refresh</a:t>
              </a:r>
            </a:p>
            <a:p>
              <a:pPr algn="ctr"/>
              <a:r>
                <a:rPr lang="en-US" sz="800" b="1">
                  <a:solidFill>
                    <a:srgbClr val="0000FF"/>
                  </a:solidFill>
                  <a:cs typeface="Arial" charset="0"/>
                </a:rPr>
                <a:t> Window</a:t>
              </a:r>
            </a:p>
          </p:txBody>
        </p:sp>
        <p:sp>
          <p:nvSpPr>
            <p:cNvPr id="111636" name="Rectangle 22"/>
            <p:cNvSpPr>
              <a:spLocks noChangeArrowheads="1"/>
            </p:cNvSpPr>
            <p:nvPr/>
          </p:nvSpPr>
          <p:spPr bwMode="auto">
            <a:xfrm>
              <a:off x="3249" y="2459"/>
              <a:ext cx="848" cy="82"/>
            </a:xfrm>
            <a:prstGeom prst="rect">
              <a:avLst/>
            </a:prstGeom>
            <a:noFill/>
            <a:ln w="9525">
              <a:noFill/>
              <a:miter lim="800000"/>
              <a:headEnd/>
              <a:tailEnd/>
            </a:ln>
          </p:spPr>
          <p:txBody>
            <a:bodyPr lIns="0" tIns="0" rIns="0" bIns="0">
              <a:spAutoFit/>
            </a:bodyPr>
            <a:lstStyle/>
            <a:p>
              <a:pPr algn="ctr"/>
              <a:r>
                <a:rPr lang="en-US" sz="800">
                  <a:cs typeface="Arial" charset="0"/>
                </a:rPr>
                <a:t>T[6:0] CNT down counter</a:t>
              </a:r>
            </a:p>
          </p:txBody>
        </p:sp>
        <p:sp>
          <p:nvSpPr>
            <p:cNvPr id="111637" name="Rectangle 23"/>
            <p:cNvSpPr>
              <a:spLocks noChangeArrowheads="1"/>
            </p:cNvSpPr>
            <p:nvPr/>
          </p:nvSpPr>
          <p:spPr bwMode="auto">
            <a:xfrm>
              <a:off x="5249" y="3327"/>
              <a:ext cx="463" cy="82"/>
            </a:xfrm>
            <a:prstGeom prst="rect">
              <a:avLst/>
            </a:prstGeom>
            <a:noFill/>
            <a:ln w="9525">
              <a:noFill/>
              <a:miter lim="800000"/>
              <a:headEnd/>
              <a:tailEnd/>
            </a:ln>
          </p:spPr>
          <p:txBody>
            <a:bodyPr lIns="0" tIns="0" rIns="0" bIns="0">
              <a:spAutoFit/>
            </a:bodyPr>
            <a:lstStyle/>
            <a:p>
              <a:pPr algn="ctr"/>
              <a:r>
                <a:rPr lang="en-US" sz="800">
                  <a:cs typeface="Arial" charset="0"/>
                </a:rPr>
                <a:t>time</a:t>
              </a:r>
            </a:p>
          </p:txBody>
        </p:sp>
        <p:sp>
          <p:nvSpPr>
            <p:cNvPr id="111638" name="Rectangle 24"/>
            <p:cNvSpPr>
              <a:spLocks noChangeArrowheads="1"/>
            </p:cNvSpPr>
            <p:nvPr/>
          </p:nvSpPr>
          <p:spPr bwMode="auto">
            <a:xfrm>
              <a:off x="3369" y="2808"/>
              <a:ext cx="240" cy="82"/>
            </a:xfrm>
            <a:prstGeom prst="rect">
              <a:avLst/>
            </a:prstGeom>
            <a:noFill/>
            <a:ln w="9525">
              <a:noFill/>
              <a:miter lim="800000"/>
              <a:headEnd/>
              <a:tailEnd/>
            </a:ln>
          </p:spPr>
          <p:txBody>
            <a:bodyPr lIns="0" tIns="0" rIns="0" bIns="0">
              <a:spAutoFit/>
            </a:bodyPr>
            <a:lstStyle/>
            <a:p>
              <a:pPr algn="ctr"/>
              <a:r>
                <a:rPr lang="en-US" sz="800">
                  <a:cs typeface="Arial" charset="0"/>
                </a:rPr>
                <a:t>W[6:0]</a:t>
              </a:r>
            </a:p>
          </p:txBody>
        </p:sp>
        <p:sp>
          <p:nvSpPr>
            <p:cNvPr id="111639" name="Rectangle 25"/>
            <p:cNvSpPr>
              <a:spLocks noChangeArrowheads="1"/>
            </p:cNvSpPr>
            <p:nvPr/>
          </p:nvSpPr>
          <p:spPr bwMode="auto">
            <a:xfrm>
              <a:off x="3486" y="2997"/>
              <a:ext cx="134" cy="82"/>
            </a:xfrm>
            <a:prstGeom prst="rect">
              <a:avLst/>
            </a:prstGeom>
            <a:noFill/>
            <a:ln w="9525">
              <a:noFill/>
              <a:miter lim="800000"/>
              <a:headEnd/>
              <a:tailEnd/>
            </a:ln>
          </p:spPr>
          <p:txBody>
            <a:bodyPr lIns="0" tIns="0" rIns="0" bIns="0">
              <a:spAutoFit/>
            </a:bodyPr>
            <a:lstStyle/>
            <a:p>
              <a:pPr algn="ctr"/>
              <a:r>
                <a:rPr lang="en-US" sz="800">
                  <a:cs typeface="Arial" charset="0"/>
                </a:rPr>
                <a:t>3Fh</a:t>
              </a:r>
            </a:p>
          </p:txBody>
        </p:sp>
        <p:sp>
          <p:nvSpPr>
            <p:cNvPr id="111640" name="Line 26"/>
            <p:cNvSpPr>
              <a:spLocks noChangeShapeType="1"/>
            </p:cNvSpPr>
            <p:nvPr/>
          </p:nvSpPr>
          <p:spPr bwMode="auto">
            <a:xfrm>
              <a:off x="3704" y="3567"/>
              <a:ext cx="1311" cy="0"/>
            </a:xfrm>
            <a:prstGeom prst="line">
              <a:avLst/>
            </a:prstGeom>
            <a:noFill/>
            <a:ln w="9525">
              <a:solidFill>
                <a:schemeClr val="tx1"/>
              </a:solidFill>
              <a:round/>
              <a:headEnd/>
              <a:tailEnd/>
            </a:ln>
          </p:spPr>
          <p:txBody>
            <a:bodyPr/>
            <a:lstStyle/>
            <a:p>
              <a:endParaRPr lang="en-US"/>
            </a:p>
          </p:txBody>
        </p:sp>
        <p:sp>
          <p:nvSpPr>
            <p:cNvPr id="111641" name="Line 27"/>
            <p:cNvSpPr>
              <a:spLocks noChangeShapeType="1"/>
            </p:cNvSpPr>
            <p:nvPr/>
          </p:nvSpPr>
          <p:spPr bwMode="auto">
            <a:xfrm>
              <a:off x="5018" y="3611"/>
              <a:ext cx="540" cy="0"/>
            </a:xfrm>
            <a:prstGeom prst="line">
              <a:avLst/>
            </a:prstGeom>
            <a:noFill/>
            <a:ln w="9525">
              <a:solidFill>
                <a:schemeClr val="tx1"/>
              </a:solidFill>
              <a:round/>
              <a:headEnd/>
              <a:tailEnd/>
            </a:ln>
          </p:spPr>
          <p:txBody>
            <a:bodyPr/>
            <a:lstStyle/>
            <a:p>
              <a:endParaRPr lang="en-US"/>
            </a:p>
          </p:txBody>
        </p:sp>
        <p:sp>
          <p:nvSpPr>
            <p:cNvPr id="111642" name="Line 28"/>
            <p:cNvSpPr>
              <a:spLocks noChangeShapeType="1"/>
            </p:cNvSpPr>
            <p:nvPr/>
          </p:nvSpPr>
          <p:spPr bwMode="auto">
            <a:xfrm>
              <a:off x="3704" y="3707"/>
              <a:ext cx="1311" cy="0"/>
            </a:xfrm>
            <a:prstGeom prst="line">
              <a:avLst/>
            </a:prstGeom>
            <a:noFill/>
            <a:ln w="9525">
              <a:solidFill>
                <a:schemeClr val="tx1"/>
              </a:solidFill>
              <a:round/>
              <a:headEnd/>
              <a:tailEnd/>
            </a:ln>
          </p:spPr>
          <p:txBody>
            <a:bodyPr/>
            <a:lstStyle/>
            <a:p>
              <a:endParaRPr lang="en-US"/>
            </a:p>
          </p:txBody>
        </p:sp>
        <p:sp>
          <p:nvSpPr>
            <p:cNvPr id="111643" name="Line 29"/>
            <p:cNvSpPr>
              <a:spLocks noChangeShapeType="1"/>
            </p:cNvSpPr>
            <p:nvPr/>
          </p:nvSpPr>
          <p:spPr bwMode="auto">
            <a:xfrm>
              <a:off x="5017" y="3663"/>
              <a:ext cx="0" cy="48"/>
            </a:xfrm>
            <a:prstGeom prst="line">
              <a:avLst/>
            </a:prstGeom>
            <a:noFill/>
            <a:ln w="9525">
              <a:solidFill>
                <a:schemeClr val="tx1"/>
              </a:solidFill>
              <a:round/>
              <a:headEnd/>
              <a:tailEnd/>
            </a:ln>
          </p:spPr>
          <p:txBody>
            <a:bodyPr/>
            <a:lstStyle/>
            <a:p>
              <a:endParaRPr lang="en-US"/>
            </a:p>
          </p:txBody>
        </p:sp>
        <p:sp>
          <p:nvSpPr>
            <p:cNvPr id="111644" name="Line 30"/>
            <p:cNvSpPr>
              <a:spLocks noChangeShapeType="1"/>
            </p:cNvSpPr>
            <p:nvPr/>
          </p:nvSpPr>
          <p:spPr bwMode="auto">
            <a:xfrm>
              <a:off x="5018" y="3663"/>
              <a:ext cx="77" cy="0"/>
            </a:xfrm>
            <a:prstGeom prst="line">
              <a:avLst/>
            </a:prstGeom>
            <a:noFill/>
            <a:ln w="9525">
              <a:solidFill>
                <a:schemeClr val="tx1"/>
              </a:solidFill>
              <a:round/>
              <a:headEnd/>
              <a:tailEnd/>
            </a:ln>
          </p:spPr>
          <p:txBody>
            <a:bodyPr/>
            <a:lstStyle/>
            <a:p>
              <a:endParaRPr lang="en-US"/>
            </a:p>
          </p:txBody>
        </p:sp>
        <p:sp>
          <p:nvSpPr>
            <p:cNvPr id="111645" name="Line 31"/>
            <p:cNvSpPr>
              <a:spLocks noChangeShapeType="1"/>
            </p:cNvSpPr>
            <p:nvPr/>
          </p:nvSpPr>
          <p:spPr bwMode="auto">
            <a:xfrm>
              <a:off x="5095" y="3711"/>
              <a:ext cx="463" cy="0"/>
            </a:xfrm>
            <a:prstGeom prst="line">
              <a:avLst/>
            </a:prstGeom>
            <a:noFill/>
            <a:ln w="9525">
              <a:solidFill>
                <a:schemeClr val="tx1"/>
              </a:solidFill>
              <a:round/>
              <a:headEnd/>
              <a:tailEnd/>
            </a:ln>
          </p:spPr>
          <p:txBody>
            <a:bodyPr/>
            <a:lstStyle/>
            <a:p>
              <a:endParaRPr lang="en-US"/>
            </a:p>
          </p:txBody>
        </p:sp>
        <p:sp>
          <p:nvSpPr>
            <p:cNvPr id="111646" name="Line 32"/>
            <p:cNvSpPr>
              <a:spLocks noChangeShapeType="1"/>
            </p:cNvSpPr>
            <p:nvPr/>
          </p:nvSpPr>
          <p:spPr bwMode="auto">
            <a:xfrm>
              <a:off x="5095" y="3663"/>
              <a:ext cx="0" cy="48"/>
            </a:xfrm>
            <a:prstGeom prst="line">
              <a:avLst/>
            </a:prstGeom>
            <a:noFill/>
            <a:ln w="9525">
              <a:solidFill>
                <a:schemeClr val="tx1"/>
              </a:solidFill>
              <a:round/>
              <a:headEnd/>
              <a:tailEnd/>
            </a:ln>
          </p:spPr>
          <p:txBody>
            <a:bodyPr/>
            <a:lstStyle/>
            <a:p>
              <a:endParaRPr lang="en-US"/>
            </a:p>
          </p:txBody>
        </p:sp>
        <p:sp>
          <p:nvSpPr>
            <p:cNvPr id="111647" name="Rectangle 33"/>
            <p:cNvSpPr>
              <a:spLocks noChangeArrowheads="1"/>
            </p:cNvSpPr>
            <p:nvPr/>
          </p:nvSpPr>
          <p:spPr bwMode="auto">
            <a:xfrm>
              <a:off x="3454" y="3529"/>
              <a:ext cx="242" cy="82"/>
            </a:xfrm>
            <a:prstGeom prst="rect">
              <a:avLst/>
            </a:prstGeom>
            <a:noFill/>
            <a:ln w="9525">
              <a:noFill/>
              <a:miter lim="800000"/>
              <a:headEnd/>
              <a:tailEnd/>
            </a:ln>
          </p:spPr>
          <p:txBody>
            <a:bodyPr lIns="0" tIns="0" rIns="0" bIns="0">
              <a:spAutoFit/>
            </a:bodyPr>
            <a:lstStyle/>
            <a:p>
              <a:pPr algn="ctr"/>
              <a:r>
                <a:rPr lang="en-US" sz="800">
                  <a:cs typeface="Arial" charset="0"/>
                </a:rPr>
                <a:t>T6 bit</a:t>
              </a:r>
            </a:p>
          </p:txBody>
        </p:sp>
        <p:sp>
          <p:nvSpPr>
            <p:cNvPr id="111648" name="Rectangle 34"/>
            <p:cNvSpPr>
              <a:spLocks noChangeArrowheads="1"/>
            </p:cNvSpPr>
            <p:nvPr/>
          </p:nvSpPr>
          <p:spPr bwMode="auto">
            <a:xfrm>
              <a:off x="3448" y="3667"/>
              <a:ext cx="242" cy="82"/>
            </a:xfrm>
            <a:prstGeom prst="rect">
              <a:avLst/>
            </a:prstGeom>
            <a:noFill/>
            <a:ln w="9525">
              <a:noFill/>
              <a:miter lim="800000"/>
              <a:headEnd/>
              <a:tailEnd/>
            </a:ln>
          </p:spPr>
          <p:txBody>
            <a:bodyPr lIns="0" tIns="0" rIns="0" bIns="0">
              <a:spAutoFit/>
            </a:bodyPr>
            <a:lstStyle/>
            <a:p>
              <a:pPr algn="ctr"/>
              <a:r>
                <a:rPr lang="en-US" sz="800">
                  <a:cs typeface="Arial" charset="0"/>
                </a:rPr>
                <a:t>Reset</a:t>
              </a:r>
            </a:p>
          </p:txBody>
        </p:sp>
        <p:cxnSp>
          <p:nvCxnSpPr>
            <p:cNvPr id="111649" name="AutoShape 35"/>
            <p:cNvCxnSpPr>
              <a:cxnSpLocks noChangeShapeType="1"/>
              <a:stCxn id="111624" idx="1"/>
              <a:endCxn id="111628" idx="1"/>
            </p:cNvCxnSpPr>
            <p:nvPr/>
          </p:nvCxnSpPr>
          <p:spPr bwMode="auto">
            <a:xfrm flipH="1" flipV="1">
              <a:off x="3722" y="2669"/>
              <a:ext cx="1296" cy="370"/>
            </a:xfrm>
            <a:prstGeom prst="straightConnector1">
              <a:avLst/>
            </a:prstGeom>
            <a:noFill/>
            <a:ln w="9525">
              <a:solidFill>
                <a:schemeClr val="tx1"/>
              </a:solidFill>
              <a:round/>
              <a:headEnd/>
              <a:tailEnd/>
            </a:ln>
          </p:spPr>
        </p:cxnSp>
      </p:grpSp>
      <p:sp>
        <p:nvSpPr>
          <p:cNvPr id="2" name="Date Placeholder 1"/>
          <p:cNvSpPr>
            <a:spLocks noGrp="1"/>
          </p:cNvSpPr>
          <p:nvPr>
            <p:ph type="dt" sz="half" idx="4294967295"/>
          </p:nvPr>
        </p:nvSpPr>
        <p:spPr>
          <a:xfrm>
            <a:off x="8172400" y="6546249"/>
            <a:ext cx="519373" cy="123111"/>
          </a:xfrm>
          <a:prstGeom prst="rect">
            <a:avLst/>
          </a:prstGeom>
        </p:spPr>
        <p:txBody>
          <a:bodyPr/>
          <a:lstStyle/>
          <a:p>
            <a:fld id="{81BD5B60-40C1-4351-BF1C-FB0921868F1A}" type="datetime1">
              <a:rPr lang="en-GB" smtClean="0"/>
              <a:t>13/10/2015</a:t>
            </a:fld>
            <a:endParaRPr lang="fr-FR"/>
          </a:p>
        </p:txBody>
      </p:sp>
      <p:sp>
        <p:nvSpPr>
          <p:cNvPr id="3" name="Footer Placeholder 2"/>
          <p:cNvSpPr>
            <a:spLocks noGrp="1"/>
          </p:cNvSpPr>
          <p:nvPr>
            <p:ph type="ftr" sz="quarter" idx="4294967295"/>
          </p:nvPr>
        </p:nvSpPr>
        <p:spPr>
          <a:xfrm>
            <a:off x="4644008" y="6546249"/>
            <a:ext cx="3414585" cy="123111"/>
          </a:xfrm>
          <a:prstGeom prst="rect">
            <a:avLst/>
          </a:prstGeom>
        </p:spPr>
        <p:txBody>
          <a:bodyPr/>
          <a:lstStyle/>
          <a:p>
            <a:r>
              <a:rPr lang="en-US" noProof="0" smtClean="0"/>
              <a:t>STM32F0xx Training Day 1</a:t>
            </a:r>
            <a:endParaRPr lang="en-US" noProof="0"/>
          </a:p>
        </p:txBody>
      </p:sp>
      <p:sp>
        <p:nvSpPr>
          <p:cNvPr id="4" name="Slide Number Placeholder 3"/>
          <p:cNvSpPr>
            <a:spLocks noGrp="1"/>
          </p:cNvSpPr>
          <p:nvPr>
            <p:ph type="sldNum" sz="quarter" idx="12"/>
          </p:nvPr>
        </p:nvSpPr>
        <p:spPr/>
        <p:txBody>
          <a:bodyPr/>
          <a:lstStyle/>
          <a:p>
            <a:fld id="{5B31B9E4-8E4D-4C86-BFD7-412B282B373B}" type="slidenum">
              <a:rPr lang="fr-FR" smtClean="0"/>
              <a:pPr/>
              <a:t>83</a:t>
            </a:fld>
            <a:endParaRPr lang="fr-FR" dirty="0"/>
          </a:p>
        </p:txBody>
      </p:sp>
    </p:spTree>
    <p:extLst>
      <p:ext uri="{BB962C8B-B14F-4D97-AF65-F5344CB8AC3E}">
        <p14:creationId xmlns:p14="http://schemas.microsoft.com/office/powerpoint/2010/main" val="2932921766"/>
      </p:ext>
    </p:extLst>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p:txBody>
          <a:bodyPr/>
          <a:lstStyle/>
          <a:p>
            <a:r>
              <a:rPr lang="en-US" noProof="0" smtClean="0"/>
              <a:t>IWDG features</a:t>
            </a:r>
          </a:p>
        </p:txBody>
      </p:sp>
      <p:sp>
        <p:nvSpPr>
          <p:cNvPr id="117762" name="Rectangle 3"/>
          <p:cNvSpPr>
            <a:spLocks noChangeArrowheads="1"/>
          </p:cNvSpPr>
          <p:nvPr/>
        </p:nvSpPr>
        <p:spPr bwMode="auto">
          <a:xfrm>
            <a:off x="76200" y="1022350"/>
            <a:ext cx="4573588" cy="4953000"/>
          </a:xfrm>
          <a:prstGeom prst="rect">
            <a:avLst/>
          </a:prstGeom>
          <a:noFill/>
          <a:ln w="9525">
            <a:noFill/>
            <a:miter lim="800000"/>
            <a:headEnd/>
            <a:tailEnd/>
          </a:ln>
        </p:spPr>
        <p:txBody>
          <a:bodyPr lIns="91436" rIns="91436"/>
          <a:lstStyle/>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rPr>
              <a:t>Selectable HW/SW start through option byte</a:t>
            </a:r>
          </a:p>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rPr>
              <a:t>Advanced security features:</a:t>
            </a:r>
          </a:p>
          <a:p>
            <a:pPr marL="533400" lvl="1" indent="-177800">
              <a:lnSpc>
                <a:spcPct val="90000"/>
              </a:lnSpc>
              <a:spcBef>
                <a:spcPct val="40000"/>
              </a:spcBef>
              <a:spcAft>
                <a:spcPts val="600"/>
              </a:spcAft>
              <a:buClr>
                <a:schemeClr val="accent4"/>
              </a:buClr>
              <a:buFont typeface="Arial" pitchFamily="34" charset="0"/>
              <a:buChar char="•"/>
            </a:pPr>
            <a:r>
              <a:rPr lang="en-US" sz="1400" dirty="0">
                <a:solidFill>
                  <a:schemeClr val="accent1"/>
                </a:solidFill>
                <a:latin typeface="Arial" pitchFamily="34" charset="0"/>
                <a:cs typeface="Arial" pitchFamily="34" charset="0"/>
              </a:rPr>
              <a:t>IWDG clocked by its own dedicated low-speed clock (LSI) and thus stays active even if the main clock fails</a:t>
            </a:r>
          </a:p>
          <a:p>
            <a:pPr marL="533400" lvl="1" indent="-177800">
              <a:lnSpc>
                <a:spcPct val="90000"/>
              </a:lnSpc>
              <a:spcBef>
                <a:spcPct val="40000"/>
              </a:spcBef>
              <a:spcAft>
                <a:spcPts val="600"/>
              </a:spcAft>
              <a:buClr>
                <a:schemeClr val="accent4"/>
              </a:buClr>
              <a:buFont typeface="Arial" pitchFamily="34" charset="0"/>
              <a:buChar char="•"/>
            </a:pPr>
            <a:r>
              <a:rPr lang="en-US" sz="1400" dirty="0">
                <a:solidFill>
                  <a:schemeClr val="accent1"/>
                </a:solidFill>
                <a:latin typeface="Arial" pitchFamily="34" charset="0"/>
                <a:cs typeface="Arial" pitchFamily="34" charset="0"/>
              </a:rPr>
              <a:t>Once enabled the IWDG can’t be disabled (LSI can’t be disabled too)</a:t>
            </a:r>
          </a:p>
          <a:p>
            <a:pPr marL="533400" lvl="1" indent="-177800">
              <a:lnSpc>
                <a:spcPct val="90000"/>
              </a:lnSpc>
              <a:spcBef>
                <a:spcPct val="40000"/>
              </a:spcBef>
              <a:spcAft>
                <a:spcPts val="600"/>
              </a:spcAft>
              <a:buClr>
                <a:schemeClr val="accent4"/>
              </a:buClr>
              <a:buFont typeface="Arial" pitchFamily="34" charset="0"/>
              <a:buChar char="•"/>
            </a:pPr>
            <a:r>
              <a:rPr lang="en-US" sz="1400" dirty="0">
                <a:solidFill>
                  <a:schemeClr val="accent1"/>
                </a:solidFill>
                <a:latin typeface="Arial" pitchFamily="34" charset="0"/>
                <a:cs typeface="Arial" pitchFamily="34" charset="0"/>
              </a:rPr>
              <a:t>Safe Reload Sequence (key) + window</a:t>
            </a:r>
          </a:p>
          <a:p>
            <a:pPr marL="533400" lvl="1" indent="-177800">
              <a:lnSpc>
                <a:spcPct val="90000"/>
              </a:lnSpc>
              <a:spcBef>
                <a:spcPct val="40000"/>
              </a:spcBef>
              <a:spcAft>
                <a:spcPts val="600"/>
              </a:spcAft>
              <a:buClr>
                <a:schemeClr val="accent4"/>
              </a:buClr>
              <a:buFont typeface="Arial" pitchFamily="34" charset="0"/>
              <a:buChar char="•"/>
            </a:pPr>
            <a:r>
              <a:rPr lang="en-US" sz="1400" dirty="0">
                <a:solidFill>
                  <a:schemeClr val="accent1"/>
                </a:solidFill>
                <a:latin typeface="Arial" pitchFamily="34" charset="0"/>
                <a:cs typeface="Arial" pitchFamily="34" charset="0"/>
              </a:rPr>
              <a:t>IWDG function implemented in the VDD voltage domain that is still functional in STOP and STANDBY mode (IWDG reset can wake-up from STANDBY)</a:t>
            </a:r>
          </a:p>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rPr>
              <a:t>To prevent IWDG reset: write IWDG_KR with </a:t>
            </a:r>
            <a:r>
              <a:rPr lang="en-US" sz="1600" dirty="0" err="1">
                <a:solidFill>
                  <a:schemeClr val="accent4"/>
                </a:solidFill>
                <a:latin typeface="Arial" pitchFamily="34" charset="0"/>
                <a:cs typeface="Arial" pitchFamily="34" charset="0"/>
              </a:rPr>
              <a:t>AAAAh</a:t>
            </a:r>
            <a:r>
              <a:rPr lang="en-US" sz="1600" dirty="0">
                <a:solidFill>
                  <a:schemeClr val="accent4"/>
                </a:solidFill>
                <a:latin typeface="Arial" pitchFamily="34" charset="0"/>
                <a:cs typeface="Arial" pitchFamily="34" charset="0"/>
              </a:rPr>
              <a:t> key value at regular intervals before the counter reaches 0, while respecting the defined refresh window</a:t>
            </a:r>
          </a:p>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sym typeface="Wingdings" pitchFamily="2" charset="2"/>
              </a:rPr>
              <a:t>IWDG reset flag (in RCC_CSR) to inform when a IWDG reset occurs</a:t>
            </a:r>
            <a:endParaRPr lang="en-US" sz="1600" dirty="0">
              <a:solidFill>
                <a:schemeClr val="accent4"/>
              </a:solidFill>
              <a:latin typeface="Arial" pitchFamily="34" charset="0"/>
              <a:cs typeface="Arial" pitchFamily="34" charset="0"/>
            </a:endParaRPr>
          </a:p>
          <a:p>
            <a:pPr marL="177800" indent="-177800">
              <a:lnSpc>
                <a:spcPct val="90000"/>
              </a:lnSpc>
              <a:spcBef>
                <a:spcPts val="300"/>
              </a:spcBef>
              <a:spcAft>
                <a:spcPts val="600"/>
              </a:spcAft>
              <a:buClr>
                <a:schemeClr val="accent1"/>
              </a:buClr>
              <a:buFont typeface="Arial" pitchFamily="34" charset="0"/>
              <a:buChar char="•"/>
            </a:pPr>
            <a:r>
              <a:rPr lang="en-US" sz="1600" dirty="0">
                <a:solidFill>
                  <a:schemeClr val="accent4"/>
                </a:solidFill>
                <a:latin typeface="Arial" pitchFamily="34" charset="0"/>
                <a:cs typeface="Arial" pitchFamily="34" charset="0"/>
              </a:rPr>
              <a:t>Min-max timeout value @40KHz (LSI): 100μs / 26.2s</a:t>
            </a:r>
          </a:p>
        </p:txBody>
      </p:sp>
      <p:sp>
        <p:nvSpPr>
          <p:cNvPr id="117763" name="Rectangle 32"/>
          <p:cNvSpPr>
            <a:spLocks noChangeArrowheads="1"/>
          </p:cNvSpPr>
          <p:nvPr/>
        </p:nvSpPr>
        <p:spPr bwMode="auto">
          <a:xfrm>
            <a:off x="4495800" y="4494213"/>
            <a:ext cx="4495800" cy="750887"/>
          </a:xfrm>
          <a:prstGeom prst="rect">
            <a:avLst/>
          </a:prstGeom>
          <a:noFill/>
          <a:ln w="9525">
            <a:noFill/>
            <a:miter lim="800000"/>
            <a:headEnd/>
            <a:tailEnd/>
          </a:ln>
        </p:spPr>
        <p:txBody>
          <a:bodyPr lIns="91436" rIns="91436">
            <a:spAutoFit/>
          </a:bodyPr>
          <a:lstStyle/>
          <a:p>
            <a:pPr algn="ctr">
              <a:spcBef>
                <a:spcPct val="20000"/>
              </a:spcBef>
            </a:pPr>
            <a:r>
              <a:rPr lang="en-US" sz="1300" b="1" i="1">
                <a:solidFill>
                  <a:srgbClr val="0000FF"/>
                </a:solidFill>
                <a:cs typeface="Arial" charset="0"/>
              </a:rPr>
              <a:t>Best suited to applications which require the watchdog to run as a totally independent process outside the main application</a:t>
            </a:r>
          </a:p>
        </p:txBody>
      </p:sp>
      <p:sp>
        <p:nvSpPr>
          <p:cNvPr id="117764" name="Rectangle 43"/>
          <p:cNvSpPr>
            <a:spLocks noChangeArrowheads="1"/>
          </p:cNvSpPr>
          <p:nvPr/>
        </p:nvSpPr>
        <p:spPr bwMode="auto">
          <a:xfrm>
            <a:off x="5237163" y="2824163"/>
            <a:ext cx="685800" cy="381000"/>
          </a:xfrm>
          <a:prstGeom prst="rect">
            <a:avLst/>
          </a:prstGeom>
          <a:solidFill>
            <a:srgbClr val="99CC00"/>
          </a:solidFill>
          <a:ln w="9525">
            <a:solidFill>
              <a:schemeClr val="tx1"/>
            </a:solidFill>
            <a:miter lim="800000"/>
            <a:headEnd/>
            <a:tailEnd/>
          </a:ln>
        </p:spPr>
        <p:txBody>
          <a:bodyPr wrap="none" lIns="91436" rIns="91436" anchor="ctr"/>
          <a:lstStyle/>
          <a:p>
            <a:pPr algn="ctr"/>
            <a:r>
              <a:rPr lang="en-US" sz="800">
                <a:cs typeface="Arial" charset="0"/>
              </a:rPr>
              <a:t>8-bit</a:t>
            </a:r>
          </a:p>
          <a:p>
            <a:pPr algn="ctr"/>
            <a:r>
              <a:rPr lang="en-US" sz="800">
                <a:cs typeface="Arial" charset="0"/>
              </a:rPr>
              <a:t>  PRESCALER </a:t>
            </a:r>
          </a:p>
        </p:txBody>
      </p:sp>
      <p:sp>
        <p:nvSpPr>
          <p:cNvPr id="117765" name="Line 44"/>
          <p:cNvSpPr>
            <a:spLocks noChangeShapeType="1"/>
          </p:cNvSpPr>
          <p:nvPr/>
        </p:nvSpPr>
        <p:spPr bwMode="auto">
          <a:xfrm flipV="1">
            <a:off x="4662488" y="3011488"/>
            <a:ext cx="566737" cy="0"/>
          </a:xfrm>
          <a:prstGeom prst="line">
            <a:avLst/>
          </a:prstGeom>
          <a:noFill/>
          <a:ln w="9525">
            <a:solidFill>
              <a:schemeClr val="tx1"/>
            </a:solidFill>
            <a:round/>
            <a:headEnd/>
            <a:tailEnd type="triangle" w="med" len="med"/>
          </a:ln>
        </p:spPr>
        <p:txBody>
          <a:bodyPr/>
          <a:lstStyle/>
          <a:p>
            <a:endParaRPr lang="en-US"/>
          </a:p>
        </p:txBody>
      </p:sp>
      <p:sp>
        <p:nvSpPr>
          <p:cNvPr id="117766" name="Rectangle 45"/>
          <p:cNvSpPr>
            <a:spLocks noChangeArrowheads="1"/>
          </p:cNvSpPr>
          <p:nvPr/>
        </p:nvSpPr>
        <p:spPr bwMode="auto">
          <a:xfrm>
            <a:off x="4600575" y="2876550"/>
            <a:ext cx="527050" cy="268288"/>
          </a:xfrm>
          <a:prstGeom prst="rect">
            <a:avLst/>
          </a:prstGeom>
          <a:noFill/>
          <a:ln w="9525">
            <a:noFill/>
            <a:miter lim="800000"/>
            <a:headEnd/>
            <a:tailEnd/>
          </a:ln>
        </p:spPr>
        <p:txBody>
          <a:bodyPr lIns="0" tIns="0" rIns="0" bIns="0">
            <a:spAutoFit/>
          </a:bodyPr>
          <a:lstStyle/>
          <a:p>
            <a:pPr algn="ctr">
              <a:spcBef>
                <a:spcPct val="20000"/>
              </a:spcBef>
            </a:pPr>
            <a:r>
              <a:rPr lang="en-US" sz="800">
                <a:cs typeface="Arial" charset="0"/>
              </a:rPr>
              <a:t>LSI </a:t>
            </a:r>
          </a:p>
          <a:p>
            <a:pPr algn="ctr">
              <a:spcBef>
                <a:spcPct val="20000"/>
              </a:spcBef>
            </a:pPr>
            <a:r>
              <a:rPr lang="en-US" sz="800">
                <a:cs typeface="Arial" charset="0"/>
              </a:rPr>
              <a:t>(40KHz)</a:t>
            </a:r>
          </a:p>
        </p:txBody>
      </p:sp>
      <p:sp>
        <p:nvSpPr>
          <p:cNvPr id="117767" name="Rectangle 46"/>
          <p:cNvSpPr>
            <a:spLocks noChangeArrowheads="1"/>
          </p:cNvSpPr>
          <p:nvPr/>
        </p:nvSpPr>
        <p:spPr bwMode="auto">
          <a:xfrm>
            <a:off x="6823075" y="2595563"/>
            <a:ext cx="731838" cy="285750"/>
          </a:xfrm>
          <a:prstGeom prst="rect">
            <a:avLst/>
          </a:prstGeom>
          <a:solidFill>
            <a:srgbClr val="99CC00"/>
          </a:solidFill>
          <a:ln w="9525">
            <a:solidFill>
              <a:schemeClr val="tx1"/>
            </a:solidFill>
            <a:miter lim="800000"/>
            <a:headEnd/>
            <a:tailEnd/>
          </a:ln>
        </p:spPr>
        <p:txBody>
          <a:bodyPr wrap="none" lIns="91436" rIns="91436" anchor="ctr"/>
          <a:lstStyle/>
          <a:p>
            <a:pPr algn="ctr"/>
            <a:r>
              <a:rPr lang="en-US" sz="800">
                <a:cs typeface="Arial" charset="0"/>
              </a:rPr>
              <a:t>12-bit </a:t>
            </a:r>
          </a:p>
          <a:p>
            <a:pPr algn="ctr"/>
            <a:r>
              <a:rPr lang="en-US" sz="800">
                <a:cs typeface="Arial" charset="0"/>
              </a:rPr>
              <a:t>reload value</a:t>
            </a:r>
          </a:p>
        </p:txBody>
      </p:sp>
      <p:sp>
        <p:nvSpPr>
          <p:cNvPr id="117768" name="Rectangle 48"/>
          <p:cNvSpPr>
            <a:spLocks noChangeArrowheads="1"/>
          </p:cNvSpPr>
          <p:nvPr/>
        </p:nvSpPr>
        <p:spPr bwMode="auto">
          <a:xfrm>
            <a:off x="5260975" y="1909763"/>
            <a:ext cx="639763" cy="285750"/>
          </a:xfrm>
          <a:prstGeom prst="rect">
            <a:avLst/>
          </a:prstGeom>
          <a:solidFill>
            <a:srgbClr val="FFCC00"/>
          </a:solidFill>
          <a:ln w="9525">
            <a:solidFill>
              <a:schemeClr val="tx1"/>
            </a:solidFill>
            <a:miter lim="800000"/>
            <a:headEnd/>
            <a:tailEnd/>
          </a:ln>
        </p:spPr>
        <p:txBody>
          <a:bodyPr wrap="none" lIns="91436" rIns="91436" anchor="ctr"/>
          <a:lstStyle/>
          <a:p>
            <a:pPr algn="ctr"/>
            <a:r>
              <a:rPr lang="en-US" sz="800">
                <a:cs typeface="Arial" charset="0"/>
              </a:rPr>
              <a:t>Prescaler</a:t>
            </a:r>
          </a:p>
          <a:p>
            <a:pPr algn="ctr"/>
            <a:r>
              <a:rPr lang="en-US" sz="800">
                <a:cs typeface="Arial" charset="0"/>
              </a:rPr>
              <a:t> Register</a:t>
            </a:r>
          </a:p>
        </p:txBody>
      </p:sp>
      <p:sp>
        <p:nvSpPr>
          <p:cNvPr id="117769" name="Rectangle 49"/>
          <p:cNvSpPr>
            <a:spLocks noChangeArrowheads="1"/>
          </p:cNvSpPr>
          <p:nvPr/>
        </p:nvSpPr>
        <p:spPr bwMode="auto">
          <a:xfrm>
            <a:off x="6061075" y="1909763"/>
            <a:ext cx="639763" cy="285750"/>
          </a:xfrm>
          <a:prstGeom prst="rect">
            <a:avLst/>
          </a:prstGeom>
          <a:solidFill>
            <a:srgbClr val="FFCC00"/>
          </a:solidFill>
          <a:ln w="9525">
            <a:solidFill>
              <a:schemeClr val="tx1"/>
            </a:solidFill>
            <a:miter lim="800000"/>
            <a:headEnd/>
            <a:tailEnd/>
          </a:ln>
        </p:spPr>
        <p:txBody>
          <a:bodyPr wrap="none" lIns="91436" rIns="91436" anchor="ctr"/>
          <a:lstStyle/>
          <a:p>
            <a:pPr algn="ctr"/>
            <a:r>
              <a:rPr lang="en-US" sz="800">
                <a:cs typeface="Arial" charset="0"/>
              </a:rPr>
              <a:t>Status </a:t>
            </a:r>
          </a:p>
          <a:p>
            <a:pPr algn="ctr"/>
            <a:r>
              <a:rPr lang="en-US" sz="800">
                <a:cs typeface="Arial" charset="0"/>
              </a:rPr>
              <a:t>Register</a:t>
            </a:r>
          </a:p>
        </p:txBody>
      </p:sp>
      <p:sp>
        <p:nvSpPr>
          <p:cNvPr id="117770" name="Rectangle 50"/>
          <p:cNvSpPr>
            <a:spLocks noChangeArrowheads="1"/>
          </p:cNvSpPr>
          <p:nvPr/>
        </p:nvSpPr>
        <p:spPr bwMode="auto">
          <a:xfrm>
            <a:off x="6869113" y="1909763"/>
            <a:ext cx="639762" cy="285750"/>
          </a:xfrm>
          <a:prstGeom prst="rect">
            <a:avLst/>
          </a:prstGeom>
          <a:solidFill>
            <a:srgbClr val="FFCC00"/>
          </a:solidFill>
          <a:ln w="9525">
            <a:solidFill>
              <a:schemeClr val="tx1"/>
            </a:solidFill>
            <a:miter lim="800000"/>
            <a:headEnd/>
            <a:tailEnd/>
          </a:ln>
        </p:spPr>
        <p:txBody>
          <a:bodyPr wrap="none" lIns="91436" rIns="91436" anchor="ctr"/>
          <a:lstStyle/>
          <a:p>
            <a:pPr algn="ctr"/>
            <a:r>
              <a:rPr lang="en-US" sz="800">
                <a:cs typeface="Arial" charset="0"/>
              </a:rPr>
              <a:t>Reload</a:t>
            </a:r>
          </a:p>
          <a:p>
            <a:pPr algn="ctr"/>
            <a:r>
              <a:rPr lang="en-US" sz="800">
                <a:cs typeface="Arial" charset="0"/>
              </a:rPr>
              <a:t> Register</a:t>
            </a:r>
          </a:p>
        </p:txBody>
      </p:sp>
      <p:sp>
        <p:nvSpPr>
          <p:cNvPr id="117771" name="Rectangle 51"/>
          <p:cNvSpPr>
            <a:spLocks noChangeArrowheads="1"/>
          </p:cNvSpPr>
          <p:nvPr/>
        </p:nvSpPr>
        <p:spPr bwMode="auto">
          <a:xfrm>
            <a:off x="7602538" y="1905000"/>
            <a:ext cx="639762" cy="285750"/>
          </a:xfrm>
          <a:prstGeom prst="rect">
            <a:avLst/>
          </a:prstGeom>
          <a:solidFill>
            <a:srgbClr val="FFCC00"/>
          </a:solidFill>
          <a:ln w="9525">
            <a:solidFill>
              <a:schemeClr val="tx1"/>
            </a:solidFill>
            <a:miter lim="800000"/>
            <a:headEnd/>
            <a:tailEnd/>
          </a:ln>
        </p:spPr>
        <p:txBody>
          <a:bodyPr wrap="none" lIns="91436" rIns="91436" anchor="ctr"/>
          <a:lstStyle/>
          <a:p>
            <a:pPr algn="ctr"/>
            <a:r>
              <a:rPr lang="en-US" sz="800">
                <a:cs typeface="Arial" charset="0"/>
              </a:rPr>
              <a:t>Key </a:t>
            </a:r>
          </a:p>
          <a:p>
            <a:pPr algn="ctr"/>
            <a:r>
              <a:rPr lang="en-US" sz="800">
                <a:cs typeface="Arial" charset="0"/>
              </a:rPr>
              <a:t>Register</a:t>
            </a:r>
          </a:p>
        </p:txBody>
      </p:sp>
      <p:cxnSp>
        <p:nvCxnSpPr>
          <p:cNvPr id="117772" name="AutoShape 52"/>
          <p:cNvCxnSpPr>
            <a:cxnSpLocks noChangeShapeType="1"/>
            <a:stCxn id="117768" idx="2"/>
            <a:endCxn id="117764" idx="0"/>
          </p:cNvCxnSpPr>
          <p:nvPr/>
        </p:nvCxnSpPr>
        <p:spPr bwMode="auto">
          <a:xfrm flipH="1">
            <a:off x="5580063" y="2195513"/>
            <a:ext cx="1587" cy="628650"/>
          </a:xfrm>
          <a:prstGeom prst="straightConnector1">
            <a:avLst/>
          </a:prstGeom>
          <a:noFill/>
          <a:ln w="38100">
            <a:solidFill>
              <a:schemeClr val="tx1"/>
            </a:solidFill>
            <a:round/>
            <a:headEnd/>
            <a:tailEnd type="triangle" w="med" len="med"/>
          </a:ln>
        </p:spPr>
      </p:cxnSp>
      <p:cxnSp>
        <p:nvCxnSpPr>
          <p:cNvPr id="117773" name="AutoShape 53"/>
          <p:cNvCxnSpPr>
            <a:cxnSpLocks noChangeShapeType="1"/>
            <a:stCxn id="117767" idx="2"/>
            <a:endCxn id="117793" idx="0"/>
          </p:cNvCxnSpPr>
          <p:nvPr/>
        </p:nvCxnSpPr>
        <p:spPr bwMode="auto">
          <a:xfrm>
            <a:off x="7189788" y="2881313"/>
            <a:ext cx="0" cy="250825"/>
          </a:xfrm>
          <a:prstGeom prst="straightConnector1">
            <a:avLst/>
          </a:prstGeom>
          <a:noFill/>
          <a:ln w="38100">
            <a:solidFill>
              <a:schemeClr val="tx1"/>
            </a:solidFill>
            <a:round/>
            <a:headEnd/>
            <a:tailEnd type="triangle" w="med" len="med"/>
          </a:ln>
        </p:spPr>
      </p:cxnSp>
      <p:cxnSp>
        <p:nvCxnSpPr>
          <p:cNvPr id="117774" name="AutoShape 54"/>
          <p:cNvCxnSpPr>
            <a:cxnSpLocks noChangeShapeType="1"/>
            <a:stCxn id="117770" idx="2"/>
            <a:endCxn id="117767" idx="0"/>
          </p:cNvCxnSpPr>
          <p:nvPr/>
        </p:nvCxnSpPr>
        <p:spPr bwMode="auto">
          <a:xfrm>
            <a:off x="7189788" y="2195513"/>
            <a:ext cx="0" cy="400050"/>
          </a:xfrm>
          <a:prstGeom prst="straightConnector1">
            <a:avLst/>
          </a:prstGeom>
          <a:noFill/>
          <a:ln w="38100">
            <a:solidFill>
              <a:schemeClr val="tx1"/>
            </a:solidFill>
            <a:round/>
            <a:headEnd/>
            <a:tailEnd type="triangle" w="med" len="med"/>
          </a:ln>
        </p:spPr>
      </p:cxnSp>
      <p:sp>
        <p:nvSpPr>
          <p:cNvPr id="117775" name="Line 55"/>
          <p:cNvSpPr>
            <a:spLocks noChangeShapeType="1"/>
          </p:cNvSpPr>
          <p:nvPr/>
        </p:nvSpPr>
        <p:spPr bwMode="auto">
          <a:xfrm>
            <a:off x="7931150" y="2201863"/>
            <a:ext cx="0" cy="749300"/>
          </a:xfrm>
          <a:prstGeom prst="line">
            <a:avLst/>
          </a:prstGeom>
          <a:noFill/>
          <a:ln w="9525">
            <a:solidFill>
              <a:schemeClr val="tx1"/>
            </a:solidFill>
            <a:round/>
            <a:headEnd/>
            <a:tailEnd/>
          </a:ln>
        </p:spPr>
        <p:txBody>
          <a:bodyPr/>
          <a:lstStyle/>
          <a:p>
            <a:endParaRPr lang="en-US"/>
          </a:p>
        </p:txBody>
      </p:sp>
      <p:sp>
        <p:nvSpPr>
          <p:cNvPr id="117776" name="Line 56"/>
          <p:cNvSpPr>
            <a:spLocks noChangeShapeType="1"/>
          </p:cNvSpPr>
          <p:nvPr/>
        </p:nvSpPr>
        <p:spPr bwMode="auto">
          <a:xfrm flipH="1">
            <a:off x="7207250" y="2957513"/>
            <a:ext cx="719138" cy="0"/>
          </a:xfrm>
          <a:prstGeom prst="line">
            <a:avLst/>
          </a:prstGeom>
          <a:noFill/>
          <a:ln w="9525">
            <a:solidFill>
              <a:schemeClr val="tx1"/>
            </a:solidFill>
            <a:round/>
            <a:headEnd/>
            <a:tailEnd type="triangle" w="med" len="med"/>
          </a:ln>
        </p:spPr>
        <p:txBody>
          <a:bodyPr/>
          <a:lstStyle/>
          <a:p>
            <a:endParaRPr lang="en-US"/>
          </a:p>
        </p:txBody>
      </p:sp>
      <p:sp>
        <p:nvSpPr>
          <p:cNvPr id="117777" name="Line 57"/>
          <p:cNvSpPr>
            <a:spLocks noChangeShapeType="1"/>
          </p:cNvSpPr>
          <p:nvPr/>
        </p:nvSpPr>
        <p:spPr bwMode="auto">
          <a:xfrm flipH="1">
            <a:off x="6518275" y="2747963"/>
            <a:ext cx="304800" cy="0"/>
          </a:xfrm>
          <a:prstGeom prst="line">
            <a:avLst/>
          </a:prstGeom>
          <a:noFill/>
          <a:ln w="9525">
            <a:solidFill>
              <a:schemeClr val="tx1"/>
            </a:solidFill>
            <a:round/>
            <a:headEnd/>
            <a:tailEnd/>
          </a:ln>
        </p:spPr>
        <p:txBody>
          <a:bodyPr/>
          <a:lstStyle/>
          <a:p>
            <a:endParaRPr lang="en-US"/>
          </a:p>
        </p:txBody>
      </p:sp>
      <p:sp>
        <p:nvSpPr>
          <p:cNvPr id="117778" name="Line 58"/>
          <p:cNvSpPr>
            <a:spLocks noChangeShapeType="1"/>
          </p:cNvSpPr>
          <p:nvPr/>
        </p:nvSpPr>
        <p:spPr bwMode="auto">
          <a:xfrm flipV="1">
            <a:off x="6518275" y="2195513"/>
            <a:ext cx="0" cy="547687"/>
          </a:xfrm>
          <a:prstGeom prst="line">
            <a:avLst/>
          </a:prstGeom>
          <a:noFill/>
          <a:ln w="9525">
            <a:solidFill>
              <a:schemeClr val="tx1"/>
            </a:solidFill>
            <a:round/>
            <a:headEnd/>
            <a:tailEnd type="triangle" w="med" len="med"/>
          </a:ln>
        </p:spPr>
        <p:txBody>
          <a:bodyPr/>
          <a:lstStyle/>
          <a:p>
            <a:endParaRPr lang="en-US"/>
          </a:p>
        </p:txBody>
      </p:sp>
      <p:sp>
        <p:nvSpPr>
          <p:cNvPr id="117779" name="Line 59"/>
          <p:cNvSpPr>
            <a:spLocks noChangeShapeType="1"/>
          </p:cNvSpPr>
          <p:nvPr/>
        </p:nvSpPr>
        <p:spPr bwMode="auto">
          <a:xfrm>
            <a:off x="5924550" y="2922588"/>
            <a:ext cx="265113" cy="0"/>
          </a:xfrm>
          <a:prstGeom prst="line">
            <a:avLst/>
          </a:prstGeom>
          <a:noFill/>
          <a:ln w="9525">
            <a:solidFill>
              <a:schemeClr val="tx1"/>
            </a:solidFill>
            <a:round/>
            <a:headEnd/>
            <a:tailEnd/>
          </a:ln>
        </p:spPr>
        <p:txBody>
          <a:bodyPr/>
          <a:lstStyle/>
          <a:p>
            <a:endParaRPr lang="en-US"/>
          </a:p>
        </p:txBody>
      </p:sp>
      <p:sp>
        <p:nvSpPr>
          <p:cNvPr id="117780" name="Line 60"/>
          <p:cNvSpPr>
            <a:spLocks noChangeShapeType="1"/>
          </p:cNvSpPr>
          <p:nvPr/>
        </p:nvSpPr>
        <p:spPr bwMode="auto">
          <a:xfrm flipH="1" flipV="1">
            <a:off x="6191250" y="2201863"/>
            <a:ext cx="0" cy="722312"/>
          </a:xfrm>
          <a:prstGeom prst="line">
            <a:avLst/>
          </a:prstGeom>
          <a:noFill/>
          <a:ln w="9525">
            <a:solidFill>
              <a:schemeClr val="tx1"/>
            </a:solidFill>
            <a:round/>
            <a:headEnd/>
            <a:tailEnd type="triangle" w="med" len="med"/>
          </a:ln>
        </p:spPr>
        <p:txBody>
          <a:bodyPr/>
          <a:lstStyle/>
          <a:p>
            <a:endParaRPr lang="en-US"/>
          </a:p>
        </p:txBody>
      </p:sp>
      <p:sp>
        <p:nvSpPr>
          <p:cNvPr id="117781" name="Line 61"/>
          <p:cNvSpPr>
            <a:spLocks noChangeShapeType="1"/>
          </p:cNvSpPr>
          <p:nvPr/>
        </p:nvSpPr>
        <p:spPr bwMode="auto">
          <a:xfrm>
            <a:off x="5924550" y="3122613"/>
            <a:ext cx="265113" cy="0"/>
          </a:xfrm>
          <a:prstGeom prst="line">
            <a:avLst/>
          </a:prstGeom>
          <a:noFill/>
          <a:ln w="9525">
            <a:solidFill>
              <a:schemeClr val="tx1"/>
            </a:solidFill>
            <a:round/>
            <a:headEnd/>
            <a:tailEnd/>
          </a:ln>
        </p:spPr>
        <p:txBody>
          <a:bodyPr/>
          <a:lstStyle/>
          <a:p>
            <a:endParaRPr lang="en-US"/>
          </a:p>
        </p:txBody>
      </p:sp>
      <p:sp>
        <p:nvSpPr>
          <p:cNvPr id="117782" name="Line 62"/>
          <p:cNvSpPr>
            <a:spLocks noChangeShapeType="1"/>
          </p:cNvSpPr>
          <p:nvPr/>
        </p:nvSpPr>
        <p:spPr bwMode="auto">
          <a:xfrm flipH="1">
            <a:off x="6194425" y="3278188"/>
            <a:ext cx="630238" cy="0"/>
          </a:xfrm>
          <a:prstGeom prst="line">
            <a:avLst/>
          </a:prstGeom>
          <a:noFill/>
          <a:ln w="9525">
            <a:solidFill>
              <a:schemeClr val="tx1"/>
            </a:solidFill>
            <a:round/>
            <a:headEnd type="triangle" w="sm" len="sm"/>
            <a:tailEnd type="none" w="sm" len="sm"/>
          </a:ln>
        </p:spPr>
        <p:txBody>
          <a:bodyPr/>
          <a:lstStyle/>
          <a:p>
            <a:endParaRPr lang="en-US"/>
          </a:p>
        </p:txBody>
      </p:sp>
      <p:sp>
        <p:nvSpPr>
          <p:cNvPr id="117783" name="Line 63"/>
          <p:cNvSpPr>
            <a:spLocks noChangeShapeType="1"/>
          </p:cNvSpPr>
          <p:nvPr/>
        </p:nvSpPr>
        <p:spPr bwMode="auto">
          <a:xfrm>
            <a:off x="6194425" y="3122613"/>
            <a:ext cx="0" cy="152400"/>
          </a:xfrm>
          <a:prstGeom prst="line">
            <a:avLst/>
          </a:prstGeom>
          <a:noFill/>
          <a:ln w="9525">
            <a:solidFill>
              <a:schemeClr val="tx1"/>
            </a:solidFill>
            <a:round/>
            <a:headEnd/>
            <a:tailEnd/>
          </a:ln>
        </p:spPr>
        <p:txBody>
          <a:bodyPr/>
          <a:lstStyle/>
          <a:p>
            <a:endParaRPr lang="en-US"/>
          </a:p>
        </p:txBody>
      </p:sp>
      <p:sp>
        <p:nvSpPr>
          <p:cNvPr id="117784" name="Line 64"/>
          <p:cNvSpPr>
            <a:spLocks noChangeShapeType="1"/>
          </p:cNvSpPr>
          <p:nvPr/>
        </p:nvSpPr>
        <p:spPr bwMode="auto">
          <a:xfrm>
            <a:off x="7559675" y="3275013"/>
            <a:ext cx="406400" cy="0"/>
          </a:xfrm>
          <a:prstGeom prst="line">
            <a:avLst/>
          </a:prstGeom>
          <a:noFill/>
          <a:ln w="9525">
            <a:solidFill>
              <a:schemeClr val="tx1"/>
            </a:solidFill>
            <a:round/>
            <a:headEnd/>
            <a:tailEnd type="triangle" w="med" len="med"/>
          </a:ln>
        </p:spPr>
        <p:txBody>
          <a:bodyPr/>
          <a:lstStyle/>
          <a:p>
            <a:endParaRPr lang="en-US"/>
          </a:p>
        </p:txBody>
      </p:sp>
      <p:sp>
        <p:nvSpPr>
          <p:cNvPr id="117785" name="Text Box 65"/>
          <p:cNvSpPr txBox="1">
            <a:spLocks noChangeArrowheads="1"/>
          </p:cNvSpPr>
          <p:nvPr/>
        </p:nvSpPr>
        <p:spPr bwMode="auto">
          <a:xfrm>
            <a:off x="7886700" y="3106738"/>
            <a:ext cx="685800" cy="336550"/>
          </a:xfrm>
          <a:prstGeom prst="rect">
            <a:avLst/>
          </a:prstGeom>
          <a:noFill/>
          <a:ln w="9525">
            <a:noFill/>
            <a:miter lim="800000"/>
            <a:headEnd/>
            <a:tailEnd/>
          </a:ln>
        </p:spPr>
        <p:txBody>
          <a:bodyPr lIns="91436" rIns="91436">
            <a:spAutoFit/>
          </a:bodyPr>
          <a:lstStyle/>
          <a:p>
            <a:pPr>
              <a:spcBef>
                <a:spcPct val="50000"/>
              </a:spcBef>
            </a:pPr>
            <a:r>
              <a:rPr lang="en-US" sz="800" b="1" dirty="0" smtClean="0">
                <a:cs typeface="Arial" charset="0"/>
              </a:rPr>
              <a:t>IWDG </a:t>
            </a:r>
            <a:r>
              <a:rPr lang="en-US" sz="800" b="1" dirty="0">
                <a:cs typeface="Arial" charset="0"/>
              </a:rPr>
              <a:t>Reset</a:t>
            </a:r>
          </a:p>
        </p:txBody>
      </p:sp>
      <p:sp>
        <p:nvSpPr>
          <p:cNvPr id="117786" name="Rectangle 66"/>
          <p:cNvSpPr>
            <a:spLocks noChangeArrowheads="1"/>
          </p:cNvSpPr>
          <p:nvPr/>
        </p:nvSpPr>
        <p:spPr bwMode="auto">
          <a:xfrm>
            <a:off x="4613275" y="1681163"/>
            <a:ext cx="4429125" cy="685800"/>
          </a:xfrm>
          <a:prstGeom prst="rect">
            <a:avLst/>
          </a:prstGeom>
          <a:noFill/>
          <a:ln w="9525">
            <a:solidFill>
              <a:schemeClr val="tx1"/>
            </a:solidFill>
            <a:prstDash val="lgDash"/>
            <a:miter lim="800000"/>
            <a:headEnd/>
            <a:tailEnd/>
          </a:ln>
        </p:spPr>
        <p:txBody>
          <a:bodyPr wrap="none" anchor="ctr"/>
          <a:lstStyle/>
          <a:p>
            <a:endParaRPr lang="en-US"/>
          </a:p>
        </p:txBody>
      </p:sp>
      <p:sp>
        <p:nvSpPr>
          <p:cNvPr id="117787" name="Rectangle 67"/>
          <p:cNvSpPr>
            <a:spLocks noChangeArrowheads="1"/>
          </p:cNvSpPr>
          <p:nvPr/>
        </p:nvSpPr>
        <p:spPr bwMode="auto">
          <a:xfrm>
            <a:off x="4613275" y="2443163"/>
            <a:ext cx="4429125" cy="1557337"/>
          </a:xfrm>
          <a:prstGeom prst="rect">
            <a:avLst/>
          </a:prstGeom>
          <a:noFill/>
          <a:ln w="9525">
            <a:solidFill>
              <a:schemeClr val="tx1"/>
            </a:solidFill>
            <a:prstDash val="lgDash"/>
            <a:miter lim="800000"/>
            <a:headEnd/>
            <a:tailEnd/>
          </a:ln>
        </p:spPr>
        <p:txBody>
          <a:bodyPr wrap="none" anchor="ctr"/>
          <a:lstStyle/>
          <a:p>
            <a:endParaRPr lang="en-US"/>
          </a:p>
        </p:txBody>
      </p:sp>
      <p:sp>
        <p:nvSpPr>
          <p:cNvPr id="117788" name="Rectangle 68"/>
          <p:cNvSpPr>
            <a:spLocks noChangeArrowheads="1"/>
          </p:cNvSpPr>
          <p:nvPr/>
        </p:nvSpPr>
        <p:spPr bwMode="auto">
          <a:xfrm>
            <a:off x="4598988" y="3903663"/>
            <a:ext cx="1219200" cy="92075"/>
          </a:xfrm>
          <a:prstGeom prst="rect">
            <a:avLst/>
          </a:prstGeom>
          <a:noFill/>
          <a:ln w="9525">
            <a:noFill/>
            <a:miter lim="800000"/>
            <a:headEnd/>
            <a:tailEnd/>
          </a:ln>
        </p:spPr>
        <p:txBody>
          <a:bodyPr lIns="0" tIns="0" rIns="0" bIns="0">
            <a:spAutoFit/>
          </a:bodyPr>
          <a:lstStyle/>
          <a:p>
            <a:pPr algn="ctr">
              <a:spcBef>
                <a:spcPct val="20000"/>
              </a:spcBef>
            </a:pPr>
            <a:r>
              <a:rPr lang="en-US" sz="600" b="1">
                <a:cs typeface="Arial" charset="0"/>
              </a:rPr>
              <a:t>VDD voltage domain</a:t>
            </a:r>
          </a:p>
        </p:txBody>
      </p:sp>
      <p:sp>
        <p:nvSpPr>
          <p:cNvPr id="117789" name="Rectangle 69"/>
          <p:cNvSpPr>
            <a:spLocks noChangeArrowheads="1"/>
          </p:cNvSpPr>
          <p:nvPr/>
        </p:nvSpPr>
        <p:spPr bwMode="auto">
          <a:xfrm>
            <a:off x="4613275" y="1681163"/>
            <a:ext cx="1219200" cy="92075"/>
          </a:xfrm>
          <a:prstGeom prst="rect">
            <a:avLst/>
          </a:prstGeom>
          <a:noFill/>
          <a:ln w="9525">
            <a:noFill/>
            <a:miter lim="800000"/>
            <a:headEnd/>
            <a:tailEnd/>
          </a:ln>
        </p:spPr>
        <p:txBody>
          <a:bodyPr lIns="0" tIns="0" rIns="0" bIns="0">
            <a:spAutoFit/>
          </a:bodyPr>
          <a:lstStyle/>
          <a:p>
            <a:pPr algn="ctr">
              <a:spcBef>
                <a:spcPct val="20000"/>
              </a:spcBef>
            </a:pPr>
            <a:r>
              <a:rPr lang="en-US" sz="600" b="1">
                <a:cs typeface="Arial" charset="0"/>
              </a:rPr>
              <a:t>1.8V voltage domain</a:t>
            </a:r>
          </a:p>
        </p:txBody>
      </p:sp>
      <p:sp>
        <p:nvSpPr>
          <p:cNvPr id="117790" name="Rectangle 70"/>
          <p:cNvSpPr>
            <a:spLocks noChangeArrowheads="1"/>
          </p:cNvSpPr>
          <p:nvPr/>
        </p:nvSpPr>
        <p:spPr bwMode="auto">
          <a:xfrm>
            <a:off x="8328025" y="1901825"/>
            <a:ext cx="639763" cy="285750"/>
          </a:xfrm>
          <a:prstGeom prst="rect">
            <a:avLst/>
          </a:prstGeom>
          <a:solidFill>
            <a:srgbClr val="FFCC00"/>
          </a:solidFill>
          <a:ln w="9525">
            <a:solidFill>
              <a:schemeClr val="tx1"/>
            </a:solidFill>
            <a:miter lim="800000"/>
            <a:headEnd/>
            <a:tailEnd/>
          </a:ln>
        </p:spPr>
        <p:txBody>
          <a:bodyPr wrap="none" lIns="91436" rIns="91436" anchor="ctr"/>
          <a:lstStyle/>
          <a:p>
            <a:pPr algn="ctr"/>
            <a:r>
              <a:rPr lang="en-US" sz="800">
                <a:cs typeface="Arial" charset="0"/>
              </a:rPr>
              <a:t>Window </a:t>
            </a:r>
          </a:p>
          <a:p>
            <a:pPr algn="ctr"/>
            <a:r>
              <a:rPr lang="en-US" sz="800">
                <a:cs typeface="Arial" charset="0"/>
              </a:rPr>
              <a:t>Register</a:t>
            </a:r>
          </a:p>
        </p:txBody>
      </p:sp>
      <p:sp>
        <p:nvSpPr>
          <p:cNvPr id="117791" name="Rectangle 71"/>
          <p:cNvSpPr>
            <a:spLocks noChangeArrowheads="1"/>
          </p:cNvSpPr>
          <p:nvPr/>
        </p:nvSpPr>
        <p:spPr bwMode="auto">
          <a:xfrm>
            <a:off x="6819900" y="3629025"/>
            <a:ext cx="731838" cy="285750"/>
          </a:xfrm>
          <a:prstGeom prst="rect">
            <a:avLst/>
          </a:prstGeom>
          <a:solidFill>
            <a:srgbClr val="99CC00"/>
          </a:solidFill>
          <a:ln w="9525">
            <a:solidFill>
              <a:schemeClr val="tx1"/>
            </a:solidFill>
            <a:miter lim="800000"/>
            <a:headEnd/>
            <a:tailEnd/>
          </a:ln>
        </p:spPr>
        <p:txBody>
          <a:bodyPr wrap="none" lIns="91436" rIns="91436" anchor="ctr"/>
          <a:lstStyle/>
          <a:p>
            <a:pPr algn="ctr"/>
            <a:r>
              <a:rPr lang="en-US" sz="800">
                <a:cs typeface="Arial" charset="0"/>
              </a:rPr>
              <a:t>12-bit </a:t>
            </a:r>
          </a:p>
          <a:p>
            <a:pPr algn="ctr"/>
            <a:r>
              <a:rPr lang="en-US" sz="800">
                <a:cs typeface="Arial" charset="0"/>
              </a:rPr>
              <a:t>window comp</a:t>
            </a:r>
          </a:p>
        </p:txBody>
      </p:sp>
      <p:cxnSp>
        <p:nvCxnSpPr>
          <p:cNvPr id="117792" name="AutoShape 72"/>
          <p:cNvCxnSpPr>
            <a:cxnSpLocks noChangeShapeType="1"/>
            <a:stCxn id="117793" idx="2"/>
            <a:endCxn id="117791" idx="0"/>
          </p:cNvCxnSpPr>
          <p:nvPr/>
        </p:nvCxnSpPr>
        <p:spPr bwMode="auto">
          <a:xfrm flipH="1">
            <a:off x="7186613" y="3417888"/>
            <a:ext cx="3175" cy="211137"/>
          </a:xfrm>
          <a:prstGeom prst="straightConnector1">
            <a:avLst/>
          </a:prstGeom>
          <a:noFill/>
          <a:ln w="38100">
            <a:solidFill>
              <a:schemeClr val="tx1"/>
            </a:solidFill>
            <a:round/>
            <a:headEnd/>
            <a:tailEnd type="triangle" w="med" len="med"/>
          </a:ln>
        </p:spPr>
      </p:cxnSp>
      <p:sp>
        <p:nvSpPr>
          <p:cNvPr id="117793" name="Rectangle 47"/>
          <p:cNvSpPr>
            <a:spLocks noChangeArrowheads="1"/>
          </p:cNvSpPr>
          <p:nvPr/>
        </p:nvSpPr>
        <p:spPr bwMode="auto">
          <a:xfrm>
            <a:off x="6823075" y="3132138"/>
            <a:ext cx="731838" cy="285750"/>
          </a:xfrm>
          <a:prstGeom prst="rect">
            <a:avLst/>
          </a:prstGeom>
          <a:solidFill>
            <a:srgbClr val="99CC00"/>
          </a:solidFill>
          <a:ln w="9525">
            <a:solidFill>
              <a:schemeClr val="tx1"/>
            </a:solidFill>
            <a:miter lim="800000"/>
            <a:headEnd/>
            <a:tailEnd/>
          </a:ln>
        </p:spPr>
        <p:txBody>
          <a:bodyPr wrap="none" lIns="91436" rIns="91436" anchor="ctr"/>
          <a:lstStyle/>
          <a:p>
            <a:pPr algn="ctr"/>
            <a:r>
              <a:rPr lang="en-US" sz="800">
                <a:cs typeface="Arial" charset="0"/>
              </a:rPr>
              <a:t>12-bit </a:t>
            </a:r>
          </a:p>
          <a:p>
            <a:pPr algn="ctr"/>
            <a:r>
              <a:rPr lang="en-US" sz="800">
                <a:cs typeface="Arial" charset="0"/>
              </a:rPr>
              <a:t>down counter</a:t>
            </a:r>
          </a:p>
        </p:txBody>
      </p:sp>
      <p:sp>
        <p:nvSpPr>
          <p:cNvPr id="117794" name="Line 73"/>
          <p:cNvSpPr>
            <a:spLocks noChangeShapeType="1"/>
          </p:cNvSpPr>
          <p:nvPr/>
        </p:nvSpPr>
        <p:spPr bwMode="auto">
          <a:xfrm flipH="1">
            <a:off x="7551738" y="3778250"/>
            <a:ext cx="1100137" cy="0"/>
          </a:xfrm>
          <a:prstGeom prst="line">
            <a:avLst/>
          </a:prstGeom>
          <a:noFill/>
          <a:ln w="9525">
            <a:solidFill>
              <a:schemeClr val="tx1"/>
            </a:solidFill>
            <a:round/>
            <a:headEnd/>
            <a:tailEnd type="triangle" w="med" len="med"/>
          </a:ln>
        </p:spPr>
        <p:txBody>
          <a:bodyPr/>
          <a:lstStyle/>
          <a:p>
            <a:endParaRPr lang="en-US"/>
          </a:p>
        </p:txBody>
      </p:sp>
      <p:sp>
        <p:nvSpPr>
          <p:cNvPr id="117795" name="Line 74"/>
          <p:cNvSpPr>
            <a:spLocks noChangeShapeType="1"/>
          </p:cNvSpPr>
          <p:nvPr/>
        </p:nvSpPr>
        <p:spPr bwMode="auto">
          <a:xfrm>
            <a:off x="8656638" y="2189163"/>
            <a:ext cx="0" cy="1584325"/>
          </a:xfrm>
          <a:prstGeom prst="line">
            <a:avLst/>
          </a:prstGeom>
          <a:noFill/>
          <a:ln w="9525">
            <a:solidFill>
              <a:schemeClr val="tx1"/>
            </a:solidFill>
            <a:round/>
            <a:headEnd/>
            <a:tailEnd/>
          </a:ln>
        </p:spPr>
        <p:txBody>
          <a:bodyPr/>
          <a:lstStyle/>
          <a:p>
            <a:endParaRPr lang="en-US"/>
          </a:p>
        </p:txBody>
      </p:sp>
      <p:sp>
        <p:nvSpPr>
          <p:cNvPr id="117796" name="Line 75"/>
          <p:cNvSpPr>
            <a:spLocks noChangeShapeType="1"/>
          </p:cNvSpPr>
          <p:nvPr/>
        </p:nvSpPr>
        <p:spPr bwMode="auto">
          <a:xfrm flipV="1">
            <a:off x="7775575" y="3273425"/>
            <a:ext cx="1588" cy="403225"/>
          </a:xfrm>
          <a:prstGeom prst="line">
            <a:avLst/>
          </a:prstGeom>
          <a:noFill/>
          <a:ln w="9525">
            <a:solidFill>
              <a:schemeClr val="tx1"/>
            </a:solidFill>
            <a:round/>
            <a:headEnd/>
            <a:tailEnd type="triangle" w="med" len="med"/>
          </a:ln>
        </p:spPr>
        <p:txBody>
          <a:bodyPr/>
          <a:lstStyle/>
          <a:p>
            <a:endParaRPr lang="en-US"/>
          </a:p>
        </p:txBody>
      </p:sp>
      <p:sp>
        <p:nvSpPr>
          <p:cNvPr id="117797" name="Line 76"/>
          <p:cNvSpPr>
            <a:spLocks noChangeShapeType="1"/>
          </p:cNvSpPr>
          <p:nvPr/>
        </p:nvSpPr>
        <p:spPr bwMode="auto">
          <a:xfrm flipV="1">
            <a:off x="7556500" y="3679825"/>
            <a:ext cx="219075" cy="0"/>
          </a:xfrm>
          <a:prstGeom prst="line">
            <a:avLst/>
          </a:prstGeom>
          <a:noFill/>
          <a:ln w="9525">
            <a:solidFill>
              <a:schemeClr val="tx1"/>
            </a:solidFill>
            <a:round/>
            <a:headEnd/>
            <a:tailEnd/>
          </a:ln>
        </p:spPr>
        <p:txBody>
          <a:bodyPr/>
          <a:lstStyle/>
          <a:p>
            <a:endParaRPr lang="en-US"/>
          </a:p>
        </p:txBody>
      </p:sp>
      <p:sp>
        <p:nvSpPr>
          <p:cNvPr id="2" name="Date Placeholder 1"/>
          <p:cNvSpPr>
            <a:spLocks noGrp="1"/>
          </p:cNvSpPr>
          <p:nvPr>
            <p:ph type="dt" sz="half" idx="4294967295"/>
          </p:nvPr>
        </p:nvSpPr>
        <p:spPr>
          <a:xfrm>
            <a:off x="8172400" y="6546249"/>
            <a:ext cx="519373" cy="123111"/>
          </a:xfrm>
          <a:prstGeom prst="rect">
            <a:avLst/>
          </a:prstGeom>
        </p:spPr>
        <p:txBody>
          <a:bodyPr/>
          <a:lstStyle/>
          <a:p>
            <a:fld id="{A0D17EBF-826D-4A70-8084-49FC7F34662E}" type="datetime1">
              <a:rPr lang="en-GB" smtClean="0"/>
              <a:t>13/10/2015</a:t>
            </a:fld>
            <a:endParaRPr lang="fr-FR"/>
          </a:p>
        </p:txBody>
      </p:sp>
      <p:sp>
        <p:nvSpPr>
          <p:cNvPr id="3" name="Footer Placeholder 2"/>
          <p:cNvSpPr>
            <a:spLocks noGrp="1"/>
          </p:cNvSpPr>
          <p:nvPr>
            <p:ph type="ftr" sz="quarter" idx="4294967295"/>
          </p:nvPr>
        </p:nvSpPr>
        <p:spPr>
          <a:xfrm>
            <a:off x="4644008" y="6546249"/>
            <a:ext cx="3414585" cy="123111"/>
          </a:xfrm>
          <a:prstGeom prst="rect">
            <a:avLst/>
          </a:prstGeom>
        </p:spPr>
        <p:txBody>
          <a:bodyPr/>
          <a:lstStyle/>
          <a:p>
            <a:r>
              <a:rPr lang="en-US" noProof="0" smtClean="0"/>
              <a:t>STM32F0xx Training Day 1</a:t>
            </a:r>
            <a:endParaRPr lang="en-US" noProof="0"/>
          </a:p>
        </p:txBody>
      </p:sp>
      <p:sp>
        <p:nvSpPr>
          <p:cNvPr id="4" name="Slide Number Placeholder 3"/>
          <p:cNvSpPr>
            <a:spLocks noGrp="1"/>
          </p:cNvSpPr>
          <p:nvPr>
            <p:ph type="sldNum" sz="quarter" idx="12"/>
          </p:nvPr>
        </p:nvSpPr>
        <p:spPr/>
        <p:txBody>
          <a:bodyPr/>
          <a:lstStyle/>
          <a:p>
            <a:fld id="{5B31B9E4-8E4D-4C86-BFD7-412B282B373B}" type="slidenum">
              <a:rPr lang="fr-FR" smtClean="0"/>
              <a:pPr/>
              <a:t>84</a:t>
            </a:fld>
            <a:endParaRPr lang="fr-FR" dirty="0"/>
          </a:p>
        </p:txBody>
      </p:sp>
    </p:spTree>
    <p:extLst>
      <p:ext uri="{BB962C8B-B14F-4D97-AF65-F5344CB8AC3E}">
        <p14:creationId xmlns:p14="http://schemas.microsoft.com/office/powerpoint/2010/main" val="2593220576"/>
      </p:ext>
    </p:extLst>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idx="4294967295"/>
          </p:nvPr>
        </p:nvSpPr>
        <p:spPr/>
        <p:txBody>
          <a:bodyPr/>
          <a:lstStyle/>
          <a:p>
            <a:r>
              <a:rPr lang="en-US" noProof="0" smtClean="0"/>
              <a:t>EXTI Features</a:t>
            </a:r>
          </a:p>
        </p:txBody>
      </p:sp>
      <p:sp>
        <p:nvSpPr>
          <p:cNvPr id="123906" name="Text Box 617"/>
          <p:cNvSpPr txBox="1">
            <a:spLocks noChangeArrowheads="1"/>
          </p:cNvSpPr>
          <p:nvPr/>
        </p:nvSpPr>
        <p:spPr bwMode="auto">
          <a:xfrm>
            <a:off x="457200" y="1066800"/>
            <a:ext cx="2971800" cy="457200"/>
          </a:xfrm>
          <a:prstGeom prst="rect">
            <a:avLst/>
          </a:prstGeom>
          <a:noFill/>
          <a:ln w="9525">
            <a:noFill/>
            <a:miter lim="800000"/>
            <a:headEnd/>
            <a:tailEnd/>
          </a:ln>
        </p:spPr>
        <p:txBody>
          <a:bodyPr>
            <a:spAutoFit/>
          </a:bodyPr>
          <a:lstStyle/>
          <a:p>
            <a:pPr>
              <a:spcBef>
                <a:spcPct val="50000"/>
              </a:spcBef>
            </a:pPr>
            <a:endParaRPr lang="en-US">
              <a:solidFill>
                <a:srgbClr val="000000"/>
              </a:solidFill>
            </a:endParaRPr>
          </a:p>
        </p:txBody>
      </p:sp>
      <p:sp>
        <p:nvSpPr>
          <p:cNvPr id="123907" name="Rectangle 618"/>
          <p:cNvSpPr>
            <a:spLocks noGrp="1" noChangeArrowheads="1"/>
          </p:cNvSpPr>
          <p:nvPr>
            <p:ph type="body" idx="4294967295"/>
          </p:nvPr>
        </p:nvSpPr>
        <p:spPr>
          <a:xfrm>
            <a:off x="0" y="1060450"/>
            <a:ext cx="4257675" cy="5189538"/>
          </a:xfrm>
        </p:spPr>
        <p:txBody>
          <a:bodyPr>
            <a:normAutofit lnSpcReduction="10000"/>
          </a:bodyPr>
          <a:lstStyle/>
          <a:p>
            <a:pPr>
              <a:lnSpc>
                <a:spcPct val="80000"/>
              </a:lnSpc>
            </a:pPr>
            <a:endParaRPr lang="en-US" sz="1600" noProof="0" dirty="0" smtClean="0"/>
          </a:p>
          <a:p>
            <a:pPr>
              <a:lnSpc>
                <a:spcPct val="80000"/>
              </a:lnSpc>
            </a:pPr>
            <a:r>
              <a:rPr lang="en-US" sz="1600" noProof="0" dirty="0" smtClean="0"/>
              <a:t>Manages the external and </a:t>
            </a:r>
            <a:r>
              <a:rPr lang="en-US" sz="1600" b="1" noProof="0" dirty="0" smtClean="0">
                <a:solidFill>
                  <a:schemeClr val="tx2"/>
                </a:solidFill>
              </a:rPr>
              <a:t>internal asynchronous </a:t>
            </a:r>
            <a:r>
              <a:rPr lang="en-US" sz="1600" noProof="0" dirty="0" smtClean="0"/>
              <a:t>events/interrupts and generates the event request to the CPU/Interrupt Controller and a wake-up request to the Power Manager</a:t>
            </a:r>
          </a:p>
          <a:p>
            <a:r>
              <a:rPr lang="en-US" sz="1600" noProof="0" dirty="0" smtClean="0"/>
              <a:t>Some communication peripherals (UART, I2C, CEC, comparators) are able to generate events when the system is in run/sleep mode and also when the </a:t>
            </a:r>
            <a:r>
              <a:rPr lang="en-US" sz="1600" b="1" u="sng" noProof="0" dirty="0" smtClean="0"/>
              <a:t>system is in stop mode</a:t>
            </a:r>
            <a:r>
              <a:rPr lang="en-US" sz="1600" noProof="0" dirty="0" smtClean="0"/>
              <a:t> allowing to wake up the system from stop mode.</a:t>
            </a:r>
          </a:p>
          <a:p>
            <a:r>
              <a:rPr lang="en-US" sz="1600" noProof="0" dirty="0" smtClean="0"/>
              <a:t>These peripherals are  able to generate both a synchronized (to the system APB clock) and an asynchronous version of the event.</a:t>
            </a:r>
          </a:p>
          <a:p>
            <a:r>
              <a:rPr lang="en-US" sz="1600" noProof="0" dirty="0" smtClean="0"/>
              <a:t>All others features are same as STM32F1x series</a:t>
            </a:r>
          </a:p>
        </p:txBody>
      </p:sp>
      <p:sp>
        <p:nvSpPr>
          <p:cNvPr id="96263" name="Rectangle 622"/>
          <p:cNvSpPr>
            <a:spLocks noChangeArrowheads="1"/>
          </p:cNvSpPr>
          <p:nvPr/>
        </p:nvSpPr>
        <p:spPr bwMode="auto">
          <a:xfrm>
            <a:off x="4230688" y="3930650"/>
            <a:ext cx="5773737" cy="2757488"/>
          </a:xfrm>
          <a:prstGeom prst="rect">
            <a:avLst/>
          </a:prstGeom>
          <a:noFill/>
          <a:ln w="9525">
            <a:noFill/>
            <a:miter lim="800000"/>
            <a:headEnd/>
            <a:tailEnd/>
          </a:ln>
        </p:spPr>
        <p:txBody>
          <a:bodyPr/>
          <a:lstStyle/>
          <a:p>
            <a:pPr>
              <a:lnSpc>
                <a:spcPct val="80000"/>
              </a:lnSpc>
              <a:defRPr/>
            </a:pPr>
            <a:r>
              <a:rPr lang="en-US" sz="1200" dirty="0">
                <a:ea typeface="ＭＳ Ｐゴシック" pitchFamily="34" charset="-128"/>
                <a:cs typeface="+mn-cs"/>
              </a:rPr>
              <a:t>Up to 28 Interrupt/Events requests :</a:t>
            </a:r>
          </a:p>
          <a:p>
            <a:pPr lvl="1">
              <a:lnSpc>
                <a:spcPct val="80000"/>
              </a:lnSpc>
              <a:defRPr/>
            </a:pPr>
            <a:endParaRPr lang="en-US" sz="1050" dirty="0">
              <a:ea typeface="ＭＳ Ｐゴシック" pitchFamily="34" charset="-128"/>
              <a:cs typeface="+mn-cs"/>
            </a:endParaRPr>
          </a:p>
          <a:p>
            <a:pPr lvl="1">
              <a:lnSpc>
                <a:spcPct val="80000"/>
              </a:lnSpc>
              <a:defRPr/>
            </a:pPr>
            <a:r>
              <a:rPr lang="en-US" sz="1050" dirty="0">
                <a:ea typeface="ＭＳ Ｐゴシック" pitchFamily="34" charset="-128"/>
                <a:cs typeface="+mn-cs"/>
              </a:rPr>
              <a:t>Up to 55 GPIOs can be used as EXTI line(0..15)</a:t>
            </a:r>
          </a:p>
          <a:p>
            <a:pPr lvl="1">
              <a:defRPr/>
            </a:pPr>
            <a:r>
              <a:rPr lang="en-US" sz="1050" dirty="0">
                <a:ea typeface="ＭＳ Ｐゴシック" pitchFamily="34" charset="-128"/>
                <a:cs typeface="+mn-cs"/>
              </a:rPr>
              <a:t>EXTI line 16 is connected to the PVD output</a:t>
            </a:r>
          </a:p>
          <a:p>
            <a:pPr lvl="1">
              <a:defRPr/>
            </a:pPr>
            <a:r>
              <a:rPr lang="en-US" sz="1050" dirty="0">
                <a:ea typeface="ＭＳ Ｐゴシック" pitchFamily="34" charset="-128"/>
                <a:cs typeface="+mn-cs"/>
              </a:rPr>
              <a:t>EXTI line 17 is connected to the RTC Alarm event</a:t>
            </a:r>
          </a:p>
          <a:p>
            <a:pPr lvl="1">
              <a:defRPr/>
            </a:pPr>
            <a:r>
              <a:rPr lang="en-US" sz="1050" dirty="0">
                <a:solidFill>
                  <a:schemeClr val="bg2">
                    <a:lumMod val="90000"/>
                  </a:schemeClr>
                </a:solidFill>
                <a:ea typeface="ＭＳ Ｐゴシック" pitchFamily="34" charset="-128"/>
                <a:cs typeface="+mn-cs"/>
              </a:rPr>
              <a:t>EXTI line 18 is reserved (internally held low)</a:t>
            </a:r>
          </a:p>
          <a:p>
            <a:pPr lvl="1">
              <a:defRPr/>
            </a:pPr>
            <a:r>
              <a:rPr lang="en-US" sz="1050" dirty="0">
                <a:ea typeface="ＭＳ Ｐゴシック" pitchFamily="34" charset="-128"/>
                <a:cs typeface="+mn-cs"/>
              </a:rPr>
              <a:t>EXTI line 19 is connected to RTC tamper and Timestamps</a:t>
            </a:r>
          </a:p>
          <a:p>
            <a:pPr lvl="1">
              <a:defRPr/>
            </a:pPr>
            <a:r>
              <a:rPr lang="en-US" sz="1050" dirty="0">
                <a:solidFill>
                  <a:schemeClr val="bg2">
                    <a:lumMod val="90000"/>
                  </a:schemeClr>
                </a:solidFill>
                <a:ea typeface="ＭＳ Ｐゴシック" pitchFamily="34" charset="-128"/>
                <a:cs typeface="+mn-cs"/>
              </a:rPr>
              <a:t>EXTI line 20 is reserved (internally held low)</a:t>
            </a:r>
          </a:p>
          <a:p>
            <a:pPr lvl="1">
              <a:defRPr/>
            </a:pPr>
            <a:r>
              <a:rPr lang="en-US" sz="1050" dirty="0">
                <a:ea typeface="ＭＳ Ｐゴシック" pitchFamily="34" charset="-128"/>
                <a:cs typeface="+mn-cs"/>
              </a:rPr>
              <a:t>EXTI line 21 is connected to Comparator 1 output</a:t>
            </a:r>
          </a:p>
          <a:p>
            <a:pPr lvl="1">
              <a:defRPr/>
            </a:pPr>
            <a:r>
              <a:rPr lang="en-US" sz="1050" dirty="0">
                <a:ea typeface="ＭＳ Ｐゴシック" pitchFamily="34" charset="-128"/>
                <a:cs typeface="+mn-cs"/>
              </a:rPr>
              <a:t>EXTI line 22 is connected to Comparator 2 output</a:t>
            </a:r>
          </a:p>
          <a:p>
            <a:pPr lvl="1">
              <a:defRPr/>
            </a:pPr>
            <a:r>
              <a:rPr lang="en-US" sz="1050" dirty="0">
                <a:ea typeface="ＭＳ Ｐゴシック" pitchFamily="34" charset="-128"/>
                <a:cs typeface="+mn-cs"/>
              </a:rPr>
              <a:t>EXTI line 23 is connected to I2C1 wakeup</a:t>
            </a:r>
          </a:p>
          <a:p>
            <a:pPr lvl="1">
              <a:defRPr/>
            </a:pPr>
            <a:r>
              <a:rPr lang="en-US" sz="1050" dirty="0">
                <a:solidFill>
                  <a:schemeClr val="bg2">
                    <a:lumMod val="90000"/>
                  </a:schemeClr>
                </a:solidFill>
                <a:ea typeface="ＭＳ Ｐゴシック" pitchFamily="34" charset="-128"/>
                <a:cs typeface="+mn-cs"/>
              </a:rPr>
              <a:t>EXTI line 24 is reserved (internally held low)</a:t>
            </a:r>
          </a:p>
          <a:p>
            <a:pPr lvl="1">
              <a:defRPr/>
            </a:pPr>
            <a:r>
              <a:rPr lang="en-US" sz="1050" dirty="0">
                <a:ea typeface="ＭＳ Ｐゴシック" pitchFamily="34" charset="-128"/>
                <a:cs typeface="+mn-cs"/>
              </a:rPr>
              <a:t>EXTI line 25 is connected to USART1 wakeup</a:t>
            </a:r>
          </a:p>
          <a:p>
            <a:pPr lvl="1">
              <a:defRPr/>
            </a:pPr>
            <a:r>
              <a:rPr lang="en-US" sz="1050" dirty="0">
                <a:solidFill>
                  <a:schemeClr val="bg2">
                    <a:lumMod val="90000"/>
                  </a:schemeClr>
                </a:solidFill>
                <a:ea typeface="ＭＳ Ｐゴシック" pitchFamily="34" charset="-128"/>
                <a:cs typeface="+mn-cs"/>
              </a:rPr>
              <a:t>EXTI line 26 is reserved (internally held low)</a:t>
            </a:r>
          </a:p>
          <a:p>
            <a:pPr lvl="1">
              <a:defRPr/>
            </a:pPr>
            <a:r>
              <a:rPr lang="en-US" sz="1050" dirty="0">
                <a:ea typeface="ＭＳ Ｐゴシック" pitchFamily="34" charset="-128"/>
                <a:cs typeface="+mn-cs"/>
              </a:rPr>
              <a:t>EXTI line 27 is connected to CEC wakeup.</a:t>
            </a:r>
          </a:p>
        </p:txBody>
      </p:sp>
      <p:grpSp>
        <p:nvGrpSpPr>
          <p:cNvPr id="123909" name="Group 624"/>
          <p:cNvGrpSpPr>
            <a:grpSpLocks/>
          </p:cNvGrpSpPr>
          <p:nvPr/>
        </p:nvGrpSpPr>
        <p:grpSpPr bwMode="auto">
          <a:xfrm>
            <a:off x="4344988" y="1036638"/>
            <a:ext cx="4513262" cy="2797175"/>
            <a:chOff x="2720" y="902"/>
            <a:chExt cx="2843" cy="1762"/>
          </a:xfrm>
        </p:grpSpPr>
        <p:sp>
          <p:nvSpPr>
            <p:cNvPr id="123911" name="Text Box 581"/>
            <p:cNvSpPr txBox="1">
              <a:spLocks noChangeArrowheads="1"/>
            </p:cNvSpPr>
            <p:nvPr/>
          </p:nvSpPr>
          <p:spPr bwMode="auto">
            <a:xfrm rot="-5400000">
              <a:off x="5228" y="1677"/>
              <a:ext cx="536" cy="123"/>
            </a:xfrm>
            <a:prstGeom prst="rect">
              <a:avLst/>
            </a:prstGeom>
            <a:noFill/>
            <a:ln w="9525">
              <a:noFill/>
              <a:miter lim="800000"/>
              <a:headEnd/>
              <a:tailEnd/>
            </a:ln>
          </p:spPr>
          <p:txBody>
            <a:bodyPr lIns="72296" tIns="36148" rIns="72296" bIns="36148">
              <a:spAutoFit/>
            </a:bodyPr>
            <a:lstStyle/>
            <a:p>
              <a:pPr defTabSz="722313">
                <a:spcBef>
                  <a:spcPct val="50000"/>
                </a:spcBef>
              </a:pPr>
              <a:r>
                <a:rPr lang="en-US" sz="800" b="1">
                  <a:solidFill>
                    <a:srgbClr val="000000"/>
                  </a:solidFill>
                </a:rPr>
                <a:t>EXTI[15:0]</a:t>
              </a:r>
            </a:p>
          </p:txBody>
        </p:sp>
        <p:sp>
          <p:nvSpPr>
            <p:cNvPr id="48" name="Rectangle 582"/>
            <p:cNvSpPr>
              <a:spLocks noChangeArrowheads="1"/>
            </p:cNvSpPr>
            <p:nvPr/>
          </p:nvSpPr>
          <p:spPr bwMode="auto">
            <a:xfrm>
              <a:off x="2720" y="902"/>
              <a:ext cx="545" cy="25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81305" tIns="81305" rIns="72296" bIns="81305" anchor="ctr"/>
            <a:lstStyle/>
            <a:p>
              <a:pPr algn="ctr" defTabSz="722313">
                <a:defRPr/>
              </a:pPr>
              <a:r>
                <a:rPr lang="en-US" sz="700" b="1">
                  <a:solidFill>
                    <a:srgbClr val="FFFFFF"/>
                  </a:solidFill>
                </a:rPr>
                <a:t>Interrupt Mask  </a:t>
              </a:r>
            </a:p>
            <a:p>
              <a:pPr algn="ctr" defTabSz="722313">
                <a:defRPr/>
              </a:pPr>
              <a:r>
                <a:rPr lang="en-US" sz="700" b="1">
                  <a:solidFill>
                    <a:srgbClr val="FFFFFF"/>
                  </a:solidFill>
                </a:rPr>
                <a:t>Register</a:t>
              </a:r>
            </a:p>
          </p:txBody>
        </p:sp>
        <p:sp>
          <p:nvSpPr>
            <p:cNvPr id="49" name="Rectangle 583"/>
            <p:cNvSpPr>
              <a:spLocks noChangeArrowheads="1"/>
            </p:cNvSpPr>
            <p:nvPr/>
          </p:nvSpPr>
          <p:spPr bwMode="auto">
            <a:xfrm>
              <a:off x="3286" y="902"/>
              <a:ext cx="543" cy="25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72296" tIns="36148" rIns="72296" bIns="36148" anchor="ctr"/>
            <a:lstStyle/>
            <a:p>
              <a:pPr algn="ctr" defTabSz="722313">
                <a:defRPr/>
              </a:pPr>
              <a:r>
                <a:rPr lang="en-US" sz="700" b="1">
                  <a:solidFill>
                    <a:srgbClr val="FFFFFF"/>
                  </a:solidFill>
                </a:rPr>
                <a:t>Pending Request </a:t>
              </a:r>
            </a:p>
            <a:p>
              <a:pPr algn="ctr" defTabSz="722313">
                <a:defRPr/>
              </a:pPr>
              <a:r>
                <a:rPr lang="en-US" sz="700" b="1">
                  <a:solidFill>
                    <a:srgbClr val="FFFFFF"/>
                  </a:solidFill>
                </a:rPr>
                <a:t>Register</a:t>
              </a:r>
            </a:p>
          </p:txBody>
        </p:sp>
        <p:sp>
          <p:nvSpPr>
            <p:cNvPr id="50" name="Rectangle 584"/>
            <p:cNvSpPr>
              <a:spLocks noChangeArrowheads="1"/>
            </p:cNvSpPr>
            <p:nvPr/>
          </p:nvSpPr>
          <p:spPr bwMode="auto">
            <a:xfrm>
              <a:off x="3846" y="902"/>
              <a:ext cx="553" cy="25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72296" tIns="36148" rIns="72296" bIns="36148" anchor="ctr"/>
            <a:lstStyle/>
            <a:p>
              <a:pPr algn="ctr" defTabSz="722313">
                <a:defRPr/>
              </a:pPr>
              <a:r>
                <a:rPr lang="en-US" sz="700" b="1">
                  <a:solidFill>
                    <a:srgbClr val="FFFFFF"/>
                  </a:solidFill>
                </a:rPr>
                <a:t>Software Interrupt</a:t>
              </a:r>
            </a:p>
            <a:p>
              <a:pPr algn="ctr" defTabSz="722313">
                <a:defRPr/>
              </a:pPr>
              <a:r>
                <a:rPr lang="en-US" sz="700" b="1">
                  <a:solidFill>
                    <a:srgbClr val="FFFFFF"/>
                  </a:solidFill>
                </a:rPr>
                <a:t>Event Register</a:t>
              </a:r>
            </a:p>
          </p:txBody>
        </p:sp>
        <p:sp>
          <p:nvSpPr>
            <p:cNvPr id="51" name="Rectangle 585"/>
            <p:cNvSpPr>
              <a:spLocks noChangeArrowheads="1"/>
            </p:cNvSpPr>
            <p:nvPr/>
          </p:nvSpPr>
          <p:spPr bwMode="auto">
            <a:xfrm>
              <a:off x="4421" y="902"/>
              <a:ext cx="560" cy="25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72296" tIns="36148" rIns="72296" bIns="36148" anchor="ctr"/>
            <a:lstStyle/>
            <a:p>
              <a:pPr algn="ctr" defTabSz="722313">
                <a:defRPr/>
              </a:pPr>
              <a:r>
                <a:rPr lang="en-US" sz="700" b="1">
                  <a:solidFill>
                    <a:srgbClr val="FFFFFF"/>
                  </a:solidFill>
                </a:rPr>
                <a:t>Rising Trigger</a:t>
              </a:r>
            </a:p>
            <a:p>
              <a:pPr algn="ctr" defTabSz="722313">
                <a:defRPr/>
              </a:pPr>
              <a:r>
                <a:rPr lang="en-US" sz="700" b="1">
                  <a:solidFill>
                    <a:srgbClr val="FFFFFF"/>
                  </a:solidFill>
                </a:rPr>
                <a:t> Selection Register</a:t>
              </a:r>
            </a:p>
          </p:txBody>
        </p:sp>
        <p:sp>
          <p:nvSpPr>
            <p:cNvPr id="52" name="AutoShape 586"/>
            <p:cNvSpPr>
              <a:spLocks noChangeArrowheads="1"/>
            </p:cNvSpPr>
            <p:nvPr/>
          </p:nvSpPr>
          <p:spPr bwMode="auto">
            <a:xfrm rot="5400000">
              <a:off x="2802" y="1487"/>
              <a:ext cx="196" cy="180"/>
            </a:xfrm>
            <a:prstGeom prst="flowChartDelay">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anchor="ctr">
              <a:spAutoFit/>
            </a:bodyPr>
            <a:lstStyle/>
            <a:p>
              <a:pPr>
                <a:defRPr/>
              </a:pPr>
              <a:endParaRPr lang="en-US">
                <a:solidFill>
                  <a:srgbClr val="FFFFFF"/>
                </a:solidFill>
              </a:endParaRPr>
            </a:p>
          </p:txBody>
        </p:sp>
        <p:sp>
          <p:nvSpPr>
            <p:cNvPr id="123927" name="Text Box 587"/>
            <p:cNvSpPr txBox="1">
              <a:spLocks noChangeArrowheads="1"/>
            </p:cNvSpPr>
            <p:nvPr/>
          </p:nvSpPr>
          <p:spPr bwMode="auto">
            <a:xfrm>
              <a:off x="2762" y="1748"/>
              <a:ext cx="376" cy="123"/>
            </a:xfrm>
            <a:prstGeom prst="rect">
              <a:avLst/>
            </a:prstGeom>
            <a:noFill/>
            <a:ln w="9525">
              <a:noFill/>
              <a:miter lim="800000"/>
              <a:headEnd/>
              <a:tailEnd/>
            </a:ln>
          </p:spPr>
          <p:txBody>
            <a:bodyPr lIns="72296" tIns="36148" rIns="72296" bIns="36148">
              <a:spAutoFit/>
            </a:bodyPr>
            <a:lstStyle/>
            <a:p>
              <a:pPr defTabSz="722313">
                <a:spcBef>
                  <a:spcPct val="50000"/>
                </a:spcBef>
              </a:pPr>
              <a:r>
                <a:rPr lang="en-US" sz="800" b="1">
                  <a:solidFill>
                    <a:srgbClr val="000000"/>
                  </a:solidFill>
                </a:rPr>
                <a:t>To NVIC</a:t>
              </a:r>
            </a:p>
          </p:txBody>
        </p:sp>
        <p:sp>
          <p:nvSpPr>
            <p:cNvPr id="54" name="Rectangle 588"/>
            <p:cNvSpPr>
              <a:spLocks noChangeArrowheads="1"/>
            </p:cNvSpPr>
            <p:nvPr/>
          </p:nvSpPr>
          <p:spPr bwMode="auto">
            <a:xfrm>
              <a:off x="4664" y="1654"/>
              <a:ext cx="575" cy="258"/>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lIns="72296" tIns="36148" rIns="72296" bIns="36148" anchor="ctr"/>
            <a:lstStyle/>
            <a:p>
              <a:pPr algn="ctr" defTabSz="722313">
                <a:defRPr/>
              </a:pPr>
              <a:r>
                <a:rPr lang="en-US" sz="700" b="1">
                  <a:solidFill>
                    <a:srgbClr val="FFFFFF"/>
                  </a:solidFill>
                </a:rPr>
                <a:t>Edge Detect </a:t>
              </a:r>
            </a:p>
            <a:p>
              <a:pPr algn="ctr" defTabSz="722313">
                <a:defRPr/>
              </a:pPr>
              <a:r>
                <a:rPr lang="en-US" sz="700" b="1">
                  <a:solidFill>
                    <a:srgbClr val="FFFFFF"/>
                  </a:solidFill>
                </a:rPr>
                <a:t>Circuit</a:t>
              </a:r>
            </a:p>
          </p:txBody>
        </p:sp>
        <p:sp>
          <p:nvSpPr>
            <p:cNvPr id="123931" name="Line 589"/>
            <p:cNvSpPr>
              <a:spLocks noChangeShapeType="1"/>
            </p:cNvSpPr>
            <p:nvPr/>
          </p:nvSpPr>
          <p:spPr bwMode="auto">
            <a:xfrm flipH="1">
              <a:off x="5381" y="1484"/>
              <a:ext cx="2" cy="591"/>
            </a:xfrm>
            <a:prstGeom prst="line">
              <a:avLst/>
            </a:prstGeom>
            <a:noFill/>
            <a:ln w="9525">
              <a:solidFill>
                <a:schemeClr val="tx1"/>
              </a:solidFill>
              <a:round/>
              <a:headEnd/>
              <a:tailEnd/>
            </a:ln>
          </p:spPr>
          <p:txBody>
            <a:bodyPr/>
            <a:lstStyle/>
            <a:p>
              <a:endParaRPr lang="en-US"/>
            </a:p>
          </p:txBody>
        </p:sp>
        <p:sp>
          <p:nvSpPr>
            <p:cNvPr id="123932" name="Rectangle 590"/>
            <p:cNvSpPr>
              <a:spLocks noChangeArrowheads="1"/>
            </p:cNvSpPr>
            <p:nvPr/>
          </p:nvSpPr>
          <p:spPr bwMode="auto">
            <a:xfrm>
              <a:off x="5342" y="1739"/>
              <a:ext cx="82" cy="82"/>
            </a:xfrm>
            <a:prstGeom prst="rect">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57" name="AutoShape 591"/>
            <p:cNvSpPr>
              <a:spLocks noChangeArrowheads="1"/>
            </p:cNvSpPr>
            <p:nvPr/>
          </p:nvSpPr>
          <p:spPr bwMode="auto">
            <a:xfrm rot="208429">
              <a:off x="3689" y="1631"/>
              <a:ext cx="249" cy="309"/>
            </a:xfrm>
            <a:prstGeom prst="moon">
              <a:avLst>
                <a:gd name="adj" fmla="val 74361"/>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solidFill>
                  <a:srgbClr val="FFFFFF"/>
                </a:solidFill>
              </a:endParaRPr>
            </a:p>
          </p:txBody>
        </p:sp>
        <p:sp>
          <p:nvSpPr>
            <p:cNvPr id="123936" name="Freeform 592"/>
            <p:cNvSpPr>
              <a:spLocks/>
            </p:cNvSpPr>
            <p:nvPr/>
          </p:nvSpPr>
          <p:spPr bwMode="auto">
            <a:xfrm>
              <a:off x="3895" y="1705"/>
              <a:ext cx="105" cy="1"/>
            </a:xfrm>
            <a:custGeom>
              <a:avLst/>
              <a:gdLst>
                <a:gd name="T0" fmla="*/ 0 w 114"/>
                <a:gd name="T1" fmla="*/ 1 h 1"/>
                <a:gd name="T2" fmla="*/ 6 w 114"/>
                <a:gd name="T3" fmla="*/ 0 h 1"/>
                <a:gd name="T4" fmla="*/ 0 60000 65536"/>
                <a:gd name="T5" fmla="*/ 0 60000 65536"/>
                <a:gd name="T6" fmla="*/ 0 w 114"/>
                <a:gd name="T7" fmla="*/ 0 h 1"/>
                <a:gd name="T8" fmla="*/ 114 w 114"/>
                <a:gd name="T9" fmla="*/ 1 h 1"/>
              </a:gdLst>
              <a:ahLst/>
              <a:cxnLst>
                <a:cxn ang="T4">
                  <a:pos x="T0" y="T1"/>
                </a:cxn>
                <a:cxn ang="T5">
                  <a:pos x="T2" y="T3"/>
                </a:cxn>
              </a:cxnLst>
              <a:rect l="T6" t="T7" r="T8" b="T9"/>
              <a:pathLst>
                <a:path w="114" h="1">
                  <a:moveTo>
                    <a:pt x="0" y="1"/>
                  </a:moveTo>
                  <a:lnTo>
                    <a:pt x="114" y="0"/>
                  </a:lnTo>
                </a:path>
              </a:pathLst>
            </a:custGeom>
            <a:noFill/>
            <a:ln w="9525">
              <a:solidFill>
                <a:schemeClr val="tx1"/>
              </a:solidFill>
              <a:miter lim="800000"/>
              <a:headEnd/>
              <a:tailEnd/>
            </a:ln>
          </p:spPr>
          <p:txBody>
            <a:bodyPr wrap="none"/>
            <a:lstStyle/>
            <a:p>
              <a:endParaRPr lang="en-US"/>
            </a:p>
          </p:txBody>
        </p:sp>
        <p:sp>
          <p:nvSpPr>
            <p:cNvPr id="123937" name="Line 593"/>
            <p:cNvSpPr>
              <a:spLocks noChangeShapeType="1"/>
            </p:cNvSpPr>
            <p:nvPr/>
          </p:nvSpPr>
          <p:spPr bwMode="auto">
            <a:xfrm flipV="1">
              <a:off x="3563" y="1161"/>
              <a:ext cx="1" cy="624"/>
            </a:xfrm>
            <a:prstGeom prst="line">
              <a:avLst/>
            </a:prstGeom>
            <a:noFill/>
            <a:ln w="9525">
              <a:solidFill>
                <a:schemeClr val="tx1"/>
              </a:solidFill>
              <a:miter lim="800000"/>
              <a:headEnd type="oval" w="sm" len="sm"/>
              <a:tailEnd type="triangle" w="med" len="med"/>
            </a:ln>
          </p:spPr>
          <p:txBody>
            <a:bodyPr wrap="none"/>
            <a:lstStyle/>
            <a:p>
              <a:endParaRPr lang="en-US"/>
            </a:p>
          </p:txBody>
        </p:sp>
        <p:sp>
          <p:nvSpPr>
            <p:cNvPr id="60" name="AutoShape 594"/>
            <p:cNvSpPr>
              <a:spLocks noChangeArrowheads="1"/>
            </p:cNvSpPr>
            <p:nvPr/>
          </p:nvSpPr>
          <p:spPr bwMode="auto">
            <a:xfrm rot="10800000">
              <a:off x="3085" y="1954"/>
              <a:ext cx="212" cy="202"/>
            </a:xfrm>
            <a:prstGeom prst="flowChartDelay">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anchor="ctr">
              <a:spAutoFit/>
            </a:bodyPr>
            <a:lstStyle/>
            <a:p>
              <a:pPr>
                <a:defRPr/>
              </a:pPr>
              <a:endParaRPr lang="en-US">
                <a:solidFill>
                  <a:srgbClr val="FFFFFF"/>
                </a:solidFill>
              </a:endParaRPr>
            </a:p>
          </p:txBody>
        </p:sp>
        <p:sp>
          <p:nvSpPr>
            <p:cNvPr id="123941" name="Line 595"/>
            <p:cNvSpPr>
              <a:spLocks noChangeShapeType="1"/>
            </p:cNvSpPr>
            <p:nvPr/>
          </p:nvSpPr>
          <p:spPr bwMode="auto">
            <a:xfrm>
              <a:off x="2900" y="1672"/>
              <a:ext cx="0" cy="120"/>
            </a:xfrm>
            <a:prstGeom prst="line">
              <a:avLst/>
            </a:prstGeom>
            <a:noFill/>
            <a:ln w="9525">
              <a:solidFill>
                <a:schemeClr val="tx1"/>
              </a:solidFill>
              <a:miter lim="800000"/>
              <a:headEnd/>
              <a:tailEnd type="triangle" w="med" len="med"/>
            </a:ln>
          </p:spPr>
          <p:txBody>
            <a:bodyPr wrap="none"/>
            <a:lstStyle/>
            <a:p>
              <a:endParaRPr lang="en-US"/>
            </a:p>
          </p:txBody>
        </p:sp>
        <p:sp>
          <p:nvSpPr>
            <p:cNvPr id="123942" name="Line 596"/>
            <p:cNvSpPr>
              <a:spLocks noChangeShapeType="1"/>
            </p:cNvSpPr>
            <p:nvPr/>
          </p:nvSpPr>
          <p:spPr bwMode="auto">
            <a:xfrm flipH="1">
              <a:off x="2944" y="1276"/>
              <a:ext cx="430" cy="0"/>
            </a:xfrm>
            <a:prstGeom prst="line">
              <a:avLst/>
            </a:prstGeom>
            <a:noFill/>
            <a:ln w="9525">
              <a:solidFill>
                <a:schemeClr val="tx1"/>
              </a:solidFill>
              <a:miter lim="800000"/>
              <a:headEnd/>
              <a:tailEnd/>
            </a:ln>
          </p:spPr>
          <p:txBody>
            <a:bodyPr wrap="none"/>
            <a:lstStyle/>
            <a:p>
              <a:endParaRPr lang="en-US"/>
            </a:p>
          </p:txBody>
        </p:sp>
        <p:sp>
          <p:nvSpPr>
            <p:cNvPr id="123943" name="Line 597"/>
            <p:cNvSpPr>
              <a:spLocks noChangeShapeType="1"/>
            </p:cNvSpPr>
            <p:nvPr/>
          </p:nvSpPr>
          <p:spPr bwMode="auto">
            <a:xfrm>
              <a:off x="2944" y="1281"/>
              <a:ext cx="0" cy="198"/>
            </a:xfrm>
            <a:prstGeom prst="line">
              <a:avLst/>
            </a:prstGeom>
            <a:noFill/>
            <a:ln w="9525">
              <a:solidFill>
                <a:schemeClr val="tx1"/>
              </a:solidFill>
              <a:miter lim="800000"/>
              <a:headEnd/>
              <a:tailEnd/>
            </a:ln>
          </p:spPr>
          <p:txBody>
            <a:bodyPr wrap="none"/>
            <a:lstStyle/>
            <a:p>
              <a:endParaRPr lang="en-US"/>
            </a:p>
          </p:txBody>
        </p:sp>
        <p:sp>
          <p:nvSpPr>
            <p:cNvPr id="123944" name="Line 598"/>
            <p:cNvSpPr>
              <a:spLocks noChangeShapeType="1"/>
            </p:cNvSpPr>
            <p:nvPr/>
          </p:nvSpPr>
          <p:spPr bwMode="auto">
            <a:xfrm>
              <a:off x="3299" y="2104"/>
              <a:ext cx="400" cy="2"/>
            </a:xfrm>
            <a:prstGeom prst="line">
              <a:avLst/>
            </a:prstGeom>
            <a:noFill/>
            <a:ln w="9525">
              <a:solidFill>
                <a:schemeClr val="tx1"/>
              </a:solidFill>
              <a:miter lim="800000"/>
              <a:headEnd/>
              <a:tailEnd/>
            </a:ln>
          </p:spPr>
          <p:txBody>
            <a:bodyPr wrap="none"/>
            <a:lstStyle/>
            <a:p>
              <a:endParaRPr lang="en-US"/>
            </a:p>
          </p:txBody>
        </p:sp>
        <p:sp>
          <p:nvSpPr>
            <p:cNvPr id="123945" name="Line 599"/>
            <p:cNvSpPr>
              <a:spLocks noChangeShapeType="1"/>
            </p:cNvSpPr>
            <p:nvPr/>
          </p:nvSpPr>
          <p:spPr bwMode="auto">
            <a:xfrm>
              <a:off x="3699" y="2104"/>
              <a:ext cx="1" cy="99"/>
            </a:xfrm>
            <a:prstGeom prst="line">
              <a:avLst/>
            </a:prstGeom>
            <a:noFill/>
            <a:ln w="9525">
              <a:solidFill>
                <a:schemeClr val="tx1"/>
              </a:solidFill>
              <a:miter lim="800000"/>
              <a:headEnd/>
              <a:tailEnd/>
            </a:ln>
          </p:spPr>
          <p:txBody>
            <a:bodyPr wrap="none"/>
            <a:lstStyle/>
            <a:p>
              <a:endParaRPr lang="en-US"/>
            </a:p>
          </p:txBody>
        </p:sp>
        <p:sp>
          <p:nvSpPr>
            <p:cNvPr id="66" name="Rectangle 600"/>
            <p:cNvSpPr>
              <a:spLocks noChangeArrowheads="1"/>
            </p:cNvSpPr>
            <p:nvPr/>
          </p:nvSpPr>
          <p:spPr bwMode="auto">
            <a:xfrm>
              <a:off x="2782" y="2208"/>
              <a:ext cx="347" cy="25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lIns="72296" tIns="36148" rIns="72296" bIns="36148" anchor="ctr"/>
            <a:lstStyle/>
            <a:p>
              <a:pPr algn="ctr" defTabSz="722313">
                <a:defRPr/>
              </a:pPr>
              <a:r>
                <a:rPr lang="fr-FR" sz="700" b="1">
                  <a:solidFill>
                    <a:srgbClr val="FFFFFF"/>
                  </a:solidFill>
                </a:rPr>
                <a:t>Pulse </a:t>
              </a:r>
            </a:p>
            <a:p>
              <a:pPr algn="ctr" defTabSz="722313">
                <a:defRPr/>
              </a:pPr>
              <a:r>
                <a:rPr lang="en-US" sz="700" b="1">
                  <a:solidFill>
                    <a:srgbClr val="FFFFFF"/>
                  </a:solidFill>
                </a:rPr>
                <a:t>Generator</a:t>
              </a:r>
            </a:p>
          </p:txBody>
        </p:sp>
        <p:sp>
          <p:nvSpPr>
            <p:cNvPr id="123949" name="Line 601"/>
            <p:cNvSpPr>
              <a:spLocks noChangeShapeType="1"/>
            </p:cNvSpPr>
            <p:nvPr/>
          </p:nvSpPr>
          <p:spPr bwMode="auto">
            <a:xfrm>
              <a:off x="2953" y="2465"/>
              <a:ext cx="2" cy="199"/>
            </a:xfrm>
            <a:prstGeom prst="line">
              <a:avLst/>
            </a:prstGeom>
            <a:noFill/>
            <a:ln w="9525">
              <a:solidFill>
                <a:schemeClr val="tx1"/>
              </a:solidFill>
              <a:miter lim="800000"/>
              <a:headEnd/>
              <a:tailEnd type="triangle" w="med" len="med"/>
            </a:ln>
          </p:spPr>
          <p:txBody>
            <a:bodyPr wrap="none"/>
            <a:lstStyle/>
            <a:p>
              <a:endParaRPr lang="en-US"/>
            </a:p>
          </p:txBody>
        </p:sp>
        <p:sp>
          <p:nvSpPr>
            <p:cNvPr id="123950" name="Line 602"/>
            <p:cNvSpPr>
              <a:spLocks noChangeShapeType="1"/>
            </p:cNvSpPr>
            <p:nvPr/>
          </p:nvSpPr>
          <p:spPr bwMode="auto">
            <a:xfrm flipH="1">
              <a:off x="2959" y="2053"/>
              <a:ext cx="121" cy="1"/>
            </a:xfrm>
            <a:prstGeom prst="line">
              <a:avLst/>
            </a:prstGeom>
            <a:noFill/>
            <a:ln w="9525">
              <a:solidFill>
                <a:schemeClr val="tx1"/>
              </a:solidFill>
              <a:miter lim="800000"/>
              <a:headEnd/>
              <a:tailEnd/>
            </a:ln>
          </p:spPr>
          <p:txBody>
            <a:bodyPr wrap="none"/>
            <a:lstStyle/>
            <a:p>
              <a:endParaRPr lang="en-US"/>
            </a:p>
          </p:txBody>
        </p:sp>
        <p:sp>
          <p:nvSpPr>
            <p:cNvPr id="123951" name="Line 603"/>
            <p:cNvSpPr>
              <a:spLocks noChangeShapeType="1"/>
            </p:cNvSpPr>
            <p:nvPr/>
          </p:nvSpPr>
          <p:spPr bwMode="auto">
            <a:xfrm>
              <a:off x="2959" y="2053"/>
              <a:ext cx="1" cy="150"/>
            </a:xfrm>
            <a:prstGeom prst="line">
              <a:avLst/>
            </a:prstGeom>
            <a:noFill/>
            <a:ln w="9525">
              <a:solidFill>
                <a:schemeClr val="tx1"/>
              </a:solidFill>
              <a:miter lim="800000"/>
              <a:headEnd/>
              <a:tailEnd/>
            </a:ln>
          </p:spPr>
          <p:txBody>
            <a:bodyPr wrap="none"/>
            <a:lstStyle/>
            <a:p>
              <a:endParaRPr lang="en-US"/>
            </a:p>
          </p:txBody>
        </p:sp>
        <p:sp>
          <p:nvSpPr>
            <p:cNvPr id="70" name="Rectangle 604"/>
            <p:cNvSpPr>
              <a:spLocks noChangeArrowheads="1"/>
            </p:cNvSpPr>
            <p:nvPr/>
          </p:nvSpPr>
          <p:spPr bwMode="auto">
            <a:xfrm>
              <a:off x="5002" y="902"/>
              <a:ext cx="561" cy="25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72296" tIns="36148" rIns="72296" bIns="36148" anchor="ctr"/>
            <a:lstStyle/>
            <a:p>
              <a:pPr algn="ctr" defTabSz="722313">
                <a:defRPr/>
              </a:pPr>
              <a:r>
                <a:rPr lang="en-US" sz="700" b="1">
                  <a:solidFill>
                    <a:srgbClr val="FFFFFF"/>
                  </a:solidFill>
                </a:rPr>
                <a:t>Falling Trigger</a:t>
              </a:r>
            </a:p>
            <a:p>
              <a:pPr algn="ctr" defTabSz="722313">
                <a:defRPr/>
              </a:pPr>
              <a:r>
                <a:rPr lang="en-US" sz="700" b="1">
                  <a:solidFill>
                    <a:srgbClr val="FFFFFF"/>
                  </a:solidFill>
                </a:rPr>
                <a:t> Selection Register</a:t>
              </a:r>
            </a:p>
          </p:txBody>
        </p:sp>
        <p:sp>
          <p:nvSpPr>
            <p:cNvPr id="123955" name="Line 605"/>
            <p:cNvSpPr>
              <a:spLocks noChangeShapeType="1"/>
            </p:cNvSpPr>
            <p:nvPr/>
          </p:nvSpPr>
          <p:spPr bwMode="auto">
            <a:xfrm>
              <a:off x="5242" y="1775"/>
              <a:ext cx="96" cy="0"/>
            </a:xfrm>
            <a:prstGeom prst="line">
              <a:avLst/>
            </a:prstGeom>
            <a:noFill/>
            <a:ln w="9525">
              <a:solidFill>
                <a:schemeClr val="tx1"/>
              </a:solidFill>
              <a:miter lim="800000"/>
              <a:headEnd/>
              <a:tailEnd/>
            </a:ln>
          </p:spPr>
          <p:txBody>
            <a:bodyPr wrap="none"/>
            <a:lstStyle/>
            <a:p>
              <a:endParaRPr lang="en-US"/>
            </a:p>
          </p:txBody>
        </p:sp>
        <p:sp>
          <p:nvSpPr>
            <p:cNvPr id="123956" name="Line 606"/>
            <p:cNvSpPr>
              <a:spLocks noChangeShapeType="1"/>
            </p:cNvSpPr>
            <p:nvPr/>
          </p:nvSpPr>
          <p:spPr bwMode="auto">
            <a:xfrm>
              <a:off x="5114" y="1159"/>
              <a:ext cx="0" cy="491"/>
            </a:xfrm>
            <a:prstGeom prst="line">
              <a:avLst/>
            </a:prstGeom>
            <a:noFill/>
            <a:ln w="9525">
              <a:solidFill>
                <a:schemeClr val="tx1"/>
              </a:solidFill>
              <a:miter lim="800000"/>
              <a:headEnd/>
              <a:tailEnd/>
            </a:ln>
          </p:spPr>
          <p:txBody>
            <a:bodyPr wrap="none"/>
            <a:lstStyle/>
            <a:p>
              <a:endParaRPr lang="en-US"/>
            </a:p>
          </p:txBody>
        </p:sp>
        <p:sp>
          <p:nvSpPr>
            <p:cNvPr id="123957" name="Line 607"/>
            <p:cNvSpPr>
              <a:spLocks noChangeShapeType="1"/>
            </p:cNvSpPr>
            <p:nvPr/>
          </p:nvSpPr>
          <p:spPr bwMode="auto">
            <a:xfrm>
              <a:off x="4848" y="1159"/>
              <a:ext cx="0" cy="491"/>
            </a:xfrm>
            <a:prstGeom prst="line">
              <a:avLst/>
            </a:prstGeom>
            <a:noFill/>
            <a:ln w="9525">
              <a:solidFill>
                <a:schemeClr val="tx1"/>
              </a:solidFill>
              <a:miter lim="800000"/>
              <a:headEnd/>
              <a:tailEnd/>
            </a:ln>
          </p:spPr>
          <p:txBody>
            <a:bodyPr wrap="none"/>
            <a:lstStyle/>
            <a:p>
              <a:endParaRPr lang="en-US"/>
            </a:p>
          </p:txBody>
        </p:sp>
        <p:sp>
          <p:nvSpPr>
            <p:cNvPr id="123958" name="Line 608"/>
            <p:cNvSpPr>
              <a:spLocks noChangeShapeType="1"/>
            </p:cNvSpPr>
            <p:nvPr/>
          </p:nvSpPr>
          <p:spPr bwMode="auto">
            <a:xfrm>
              <a:off x="4001" y="1158"/>
              <a:ext cx="0" cy="545"/>
            </a:xfrm>
            <a:prstGeom prst="line">
              <a:avLst/>
            </a:prstGeom>
            <a:noFill/>
            <a:ln w="9525">
              <a:solidFill>
                <a:schemeClr val="tx1"/>
              </a:solidFill>
              <a:miter lim="800000"/>
              <a:headEnd/>
              <a:tailEnd/>
            </a:ln>
          </p:spPr>
          <p:txBody>
            <a:bodyPr wrap="none"/>
            <a:lstStyle/>
            <a:p>
              <a:endParaRPr lang="en-US"/>
            </a:p>
          </p:txBody>
        </p:sp>
        <p:sp>
          <p:nvSpPr>
            <p:cNvPr id="123959" name="Line 609"/>
            <p:cNvSpPr>
              <a:spLocks noChangeShapeType="1"/>
            </p:cNvSpPr>
            <p:nvPr/>
          </p:nvSpPr>
          <p:spPr bwMode="auto">
            <a:xfrm flipV="1">
              <a:off x="3373" y="1163"/>
              <a:ext cx="0" cy="109"/>
            </a:xfrm>
            <a:prstGeom prst="line">
              <a:avLst/>
            </a:prstGeom>
            <a:noFill/>
            <a:ln w="9525">
              <a:solidFill>
                <a:schemeClr val="tx1"/>
              </a:solidFill>
              <a:miter lim="800000"/>
              <a:headEnd/>
              <a:tailEnd/>
            </a:ln>
          </p:spPr>
          <p:txBody>
            <a:bodyPr wrap="none"/>
            <a:lstStyle/>
            <a:p>
              <a:endParaRPr lang="en-US"/>
            </a:p>
          </p:txBody>
        </p:sp>
        <p:sp>
          <p:nvSpPr>
            <p:cNvPr id="123960" name="Line 610"/>
            <p:cNvSpPr>
              <a:spLocks noChangeShapeType="1"/>
            </p:cNvSpPr>
            <p:nvPr/>
          </p:nvSpPr>
          <p:spPr bwMode="auto">
            <a:xfrm>
              <a:off x="2852" y="1160"/>
              <a:ext cx="0" cy="318"/>
            </a:xfrm>
            <a:prstGeom prst="line">
              <a:avLst/>
            </a:prstGeom>
            <a:noFill/>
            <a:ln w="9525">
              <a:solidFill>
                <a:schemeClr val="tx1"/>
              </a:solidFill>
              <a:miter lim="800000"/>
              <a:headEnd/>
              <a:tailEnd/>
            </a:ln>
          </p:spPr>
          <p:txBody>
            <a:bodyPr wrap="none"/>
            <a:lstStyle/>
            <a:p>
              <a:endParaRPr lang="en-US"/>
            </a:p>
          </p:txBody>
        </p:sp>
        <p:sp>
          <p:nvSpPr>
            <p:cNvPr id="77" name="Rectangle 611"/>
            <p:cNvSpPr>
              <a:spLocks noChangeArrowheads="1"/>
            </p:cNvSpPr>
            <p:nvPr/>
          </p:nvSpPr>
          <p:spPr bwMode="auto">
            <a:xfrm>
              <a:off x="3429" y="2208"/>
              <a:ext cx="543" cy="25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lIns="72296" tIns="36148" rIns="72296" bIns="36148" anchor="ctr"/>
            <a:lstStyle/>
            <a:p>
              <a:pPr algn="ctr" defTabSz="722313">
                <a:defRPr/>
              </a:pPr>
              <a:r>
                <a:rPr lang="en-US" sz="700" b="1">
                  <a:solidFill>
                    <a:srgbClr val="FFFFFF"/>
                  </a:solidFill>
                </a:rPr>
                <a:t>Event Mask  </a:t>
              </a:r>
            </a:p>
            <a:p>
              <a:pPr algn="ctr" defTabSz="722313">
                <a:defRPr/>
              </a:pPr>
              <a:r>
                <a:rPr lang="en-US" sz="700" b="1">
                  <a:solidFill>
                    <a:srgbClr val="FFFFFF"/>
                  </a:solidFill>
                </a:rPr>
                <a:t>Register</a:t>
              </a:r>
            </a:p>
          </p:txBody>
        </p:sp>
        <p:sp>
          <p:nvSpPr>
            <p:cNvPr id="123964" name="Line 612"/>
            <p:cNvSpPr>
              <a:spLocks noChangeShapeType="1"/>
            </p:cNvSpPr>
            <p:nvPr/>
          </p:nvSpPr>
          <p:spPr bwMode="auto">
            <a:xfrm flipH="1">
              <a:off x="3877" y="1789"/>
              <a:ext cx="787" cy="0"/>
            </a:xfrm>
            <a:prstGeom prst="line">
              <a:avLst/>
            </a:prstGeom>
            <a:noFill/>
            <a:ln w="9525">
              <a:solidFill>
                <a:schemeClr val="tx1"/>
              </a:solidFill>
              <a:miter lim="800000"/>
              <a:headEnd/>
              <a:tailEnd/>
            </a:ln>
          </p:spPr>
          <p:txBody>
            <a:bodyPr wrap="none"/>
            <a:lstStyle/>
            <a:p>
              <a:endParaRPr lang="en-US"/>
            </a:p>
          </p:txBody>
        </p:sp>
        <p:sp>
          <p:nvSpPr>
            <p:cNvPr id="123965" name="Line 613"/>
            <p:cNvSpPr>
              <a:spLocks noChangeShapeType="1"/>
            </p:cNvSpPr>
            <p:nvPr/>
          </p:nvSpPr>
          <p:spPr bwMode="auto">
            <a:xfrm flipH="1">
              <a:off x="3375" y="1783"/>
              <a:ext cx="310" cy="0"/>
            </a:xfrm>
            <a:prstGeom prst="line">
              <a:avLst/>
            </a:prstGeom>
            <a:noFill/>
            <a:ln w="9525">
              <a:solidFill>
                <a:schemeClr val="tx1"/>
              </a:solidFill>
              <a:miter lim="800000"/>
              <a:headEnd/>
              <a:tailEnd/>
            </a:ln>
          </p:spPr>
          <p:txBody>
            <a:bodyPr wrap="none"/>
            <a:lstStyle/>
            <a:p>
              <a:endParaRPr lang="en-US"/>
            </a:p>
          </p:txBody>
        </p:sp>
        <p:sp>
          <p:nvSpPr>
            <p:cNvPr id="123966" name="Line 614"/>
            <p:cNvSpPr>
              <a:spLocks noChangeShapeType="1"/>
            </p:cNvSpPr>
            <p:nvPr/>
          </p:nvSpPr>
          <p:spPr bwMode="auto">
            <a:xfrm>
              <a:off x="3375" y="1782"/>
              <a:ext cx="0" cy="221"/>
            </a:xfrm>
            <a:prstGeom prst="line">
              <a:avLst/>
            </a:prstGeom>
            <a:noFill/>
            <a:ln w="9525">
              <a:solidFill>
                <a:schemeClr val="tx1"/>
              </a:solidFill>
              <a:miter lim="800000"/>
              <a:headEnd/>
              <a:tailEnd/>
            </a:ln>
          </p:spPr>
          <p:txBody>
            <a:bodyPr wrap="none"/>
            <a:lstStyle/>
            <a:p>
              <a:endParaRPr lang="en-US"/>
            </a:p>
          </p:txBody>
        </p:sp>
        <p:sp>
          <p:nvSpPr>
            <p:cNvPr id="123967" name="Line 615"/>
            <p:cNvSpPr>
              <a:spLocks noChangeShapeType="1"/>
            </p:cNvSpPr>
            <p:nvPr/>
          </p:nvSpPr>
          <p:spPr bwMode="auto">
            <a:xfrm flipH="1">
              <a:off x="3297" y="2005"/>
              <a:ext cx="76" cy="0"/>
            </a:xfrm>
            <a:prstGeom prst="line">
              <a:avLst/>
            </a:prstGeom>
            <a:noFill/>
            <a:ln w="9525">
              <a:solidFill>
                <a:schemeClr val="tx1"/>
              </a:solidFill>
              <a:miter lim="800000"/>
              <a:headEnd/>
              <a:tailEnd/>
            </a:ln>
          </p:spPr>
          <p:txBody>
            <a:bodyPr wrap="none"/>
            <a:lstStyle/>
            <a:p>
              <a:endParaRPr lang="en-US"/>
            </a:p>
          </p:txBody>
        </p:sp>
      </p:grpSp>
      <p:sp>
        <p:nvSpPr>
          <p:cNvPr id="2" name="Date Placeholder 1"/>
          <p:cNvSpPr>
            <a:spLocks noGrp="1"/>
          </p:cNvSpPr>
          <p:nvPr>
            <p:ph type="dt" sz="half" idx="4294967295"/>
          </p:nvPr>
        </p:nvSpPr>
        <p:spPr>
          <a:xfrm>
            <a:off x="8172400" y="6546249"/>
            <a:ext cx="519373" cy="123111"/>
          </a:xfrm>
          <a:prstGeom prst="rect">
            <a:avLst/>
          </a:prstGeom>
        </p:spPr>
        <p:txBody>
          <a:bodyPr/>
          <a:lstStyle/>
          <a:p>
            <a:fld id="{18EF0F6B-70F7-4083-B2A6-51309F7330FC}" type="datetime1">
              <a:rPr lang="en-GB" smtClean="0"/>
              <a:t>13/10/2015</a:t>
            </a:fld>
            <a:endParaRPr lang="fr-FR"/>
          </a:p>
        </p:txBody>
      </p:sp>
      <p:sp>
        <p:nvSpPr>
          <p:cNvPr id="3" name="Footer Placeholder 2"/>
          <p:cNvSpPr>
            <a:spLocks noGrp="1"/>
          </p:cNvSpPr>
          <p:nvPr>
            <p:ph type="ftr" sz="quarter" idx="4294967295"/>
          </p:nvPr>
        </p:nvSpPr>
        <p:spPr>
          <a:xfrm>
            <a:off x="4644008" y="6546249"/>
            <a:ext cx="3414585" cy="123111"/>
          </a:xfrm>
          <a:prstGeom prst="rect">
            <a:avLst/>
          </a:prstGeom>
        </p:spPr>
        <p:txBody>
          <a:bodyPr/>
          <a:lstStyle/>
          <a:p>
            <a:r>
              <a:rPr lang="en-US" noProof="0" smtClean="0"/>
              <a:t>STM32F0xx Training Day 1</a:t>
            </a:r>
            <a:endParaRPr lang="en-US" noProof="0"/>
          </a:p>
        </p:txBody>
      </p:sp>
      <p:sp>
        <p:nvSpPr>
          <p:cNvPr id="4" name="Slide Number Placeholder 3"/>
          <p:cNvSpPr>
            <a:spLocks noGrp="1"/>
          </p:cNvSpPr>
          <p:nvPr>
            <p:ph type="sldNum" sz="quarter" idx="12"/>
          </p:nvPr>
        </p:nvSpPr>
        <p:spPr/>
        <p:txBody>
          <a:bodyPr/>
          <a:lstStyle/>
          <a:p>
            <a:fld id="{5B31B9E4-8E4D-4C86-BFD7-412B282B373B}" type="slidenum">
              <a:rPr lang="fr-FR" smtClean="0"/>
              <a:pPr/>
              <a:t>85</a:t>
            </a:fld>
            <a:endParaRPr lang="fr-FR" dirty="0"/>
          </a:p>
        </p:txBody>
      </p:sp>
    </p:spTree>
    <p:extLst>
      <p:ext uri="{BB962C8B-B14F-4D97-AF65-F5344CB8AC3E}">
        <p14:creationId xmlns:p14="http://schemas.microsoft.com/office/powerpoint/2010/main" val="1662975565"/>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p:txBody>
          <a:bodyPr/>
          <a:lstStyle/>
          <a:p>
            <a:pPr eaLnBrk="1" hangingPunct="1"/>
            <a:r>
              <a:rPr lang="en-US" noProof="0" smtClean="0"/>
              <a:t>GPIO features</a:t>
            </a:r>
          </a:p>
        </p:txBody>
      </p:sp>
      <p:sp>
        <p:nvSpPr>
          <p:cNvPr id="64514" name="Rectangle 3"/>
          <p:cNvSpPr>
            <a:spLocks noGrp="1" noChangeArrowheads="1"/>
          </p:cNvSpPr>
          <p:nvPr>
            <p:ph type="body" idx="4294967295"/>
          </p:nvPr>
        </p:nvSpPr>
        <p:spPr>
          <a:xfrm>
            <a:off x="304800" y="990600"/>
            <a:ext cx="8305800" cy="5638800"/>
          </a:xfrm>
        </p:spPr>
        <p:txBody>
          <a:bodyPr/>
          <a:lstStyle/>
          <a:p>
            <a:pPr marL="365125">
              <a:lnSpc>
                <a:spcPct val="90000"/>
              </a:lnSpc>
              <a:spcBef>
                <a:spcPts val="1200"/>
              </a:spcBef>
            </a:pPr>
            <a:r>
              <a:rPr lang="en-US" sz="2000" noProof="0" dirty="0" smtClean="0">
                <a:solidFill>
                  <a:schemeClr val="accent2"/>
                </a:solidFill>
              </a:rPr>
              <a:t>Up to 55 </a:t>
            </a:r>
            <a:r>
              <a:rPr lang="en-US" sz="2000" noProof="0" dirty="0" smtClean="0"/>
              <a:t>multifunction bi-directional I/O ports available on biggest package 64 pin. ( 86% ratio versus 80% STM32F1 series)</a:t>
            </a:r>
          </a:p>
          <a:p>
            <a:pPr marL="365125">
              <a:lnSpc>
                <a:spcPct val="90000"/>
              </a:lnSpc>
              <a:spcBef>
                <a:spcPts val="1200"/>
              </a:spcBef>
            </a:pPr>
            <a:r>
              <a:rPr lang="en-US" sz="2000" noProof="0" dirty="0" smtClean="0"/>
              <a:t>Almost all standard I/</a:t>
            </a:r>
            <a:r>
              <a:rPr lang="en-US" sz="2000" noProof="0" dirty="0" err="1" smtClean="0"/>
              <a:t>Os</a:t>
            </a:r>
            <a:r>
              <a:rPr lang="en-US" sz="2000" noProof="0" dirty="0" smtClean="0"/>
              <a:t> are </a:t>
            </a:r>
            <a:r>
              <a:rPr lang="en-US" sz="2000" noProof="0" dirty="0" smtClean="0">
                <a:solidFill>
                  <a:schemeClr val="accent2"/>
                </a:solidFill>
              </a:rPr>
              <a:t>5V tolerant </a:t>
            </a:r>
            <a:r>
              <a:rPr lang="en-US" sz="2000" noProof="0" dirty="0" smtClean="0"/>
              <a:t>(ADC pins are not)</a:t>
            </a:r>
          </a:p>
          <a:p>
            <a:pPr marL="365125">
              <a:lnSpc>
                <a:spcPct val="90000"/>
              </a:lnSpc>
              <a:spcBef>
                <a:spcPts val="1200"/>
              </a:spcBef>
            </a:pPr>
            <a:r>
              <a:rPr lang="en-US" sz="2000" noProof="0" dirty="0" smtClean="0"/>
              <a:t>All Standard I/</a:t>
            </a:r>
            <a:r>
              <a:rPr lang="en-US" sz="2000" noProof="0" dirty="0" err="1" smtClean="0"/>
              <a:t>Os</a:t>
            </a:r>
            <a:r>
              <a:rPr lang="en-US" sz="2000" noProof="0" dirty="0" smtClean="0"/>
              <a:t> are shared in 5 ports: GPIOA [0..15], GPIOB[0..15], GPIOC[0..15], GPIOD[2], GPIOF[0,1,4..7]</a:t>
            </a:r>
            <a:endParaRPr lang="en-US" sz="1600" noProof="0" dirty="0" smtClean="0"/>
          </a:p>
          <a:p>
            <a:pPr marL="365125">
              <a:lnSpc>
                <a:spcPct val="90000"/>
              </a:lnSpc>
              <a:spcBef>
                <a:spcPts val="1200"/>
              </a:spcBef>
            </a:pPr>
            <a:r>
              <a:rPr lang="en-US" sz="2000" noProof="0" dirty="0" smtClean="0"/>
              <a:t>Atomic Bit Set and Bit Reset using </a:t>
            </a:r>
            <a:r>
              <a:rPr lang="en-US" sz="2000" noProof="0" dirty="0" smtClean="0">
                <a:solidFill>
                  <a:schemeClr val="accent2"/>
                </a:solidFill>
              </a:rPr>
              <a:t>BSRR and BRR registers</a:t>
            </a:r>
          </a:p>
          <a:p>
            <a:pPr marL="365125">
              <a:lnSpc>
                <a:spcPct val="90000"/>
              </a:lnSpc>
              <a:spcBef>
                <a:spcPts val="1200"/>
              </a:spcBef>
            </a:pPr>
            <a:r>
              <a:rPr lang="en-US" sz="2000" noProof="0" dirty="0" smtClean="0"/>
              <a:t>GPIO connected to AHB bus: max</a:t>
            </a:r>
            <a:r>
              <a:rPr lang="en-US" sz="2000" noProof="0" dirty="0" smtClean="0">
                <a:solidFill>
                  <a:schemeClr val="accent2"/>
                </a:solidFill>
              </a:rPr>
              <a:t> toggling frequency 12 MHz</a:t>
            </a:r>
          </a:p>
          <a:p>
            <a:pPr marL="365125">
              <a:lnSpc>
                <a:spcPct val="90000"/>
              </a:lnSpc>
              <a:spcBef>
                <a:spcPts val="1200"/>
              </a:spcBef>
            </a:pPr>
            <a:r>
              <a:rPr lang="en-US" sz="2000" noProof="0" dirty="0" smtClean="0">
                <a:solidFill>
                  <a:schemeClr val="accent2"/>
                </a:solidFill>
              </a:rPr>
              <a:t>Configurable Output slew rate </a:t>
            </a:r>
            <a:r>
              <a:rPr lang="en-US" sz="2000" noProof="0" dirty="0" smtClean="0"/>
              <a:t>speed up to 50MHz</a:t>
            </a:r>
          </a:p>
          <a:p>
            <a:pPr marL="365125">
              <a:lnSpc>
                <a:spcPct val="90000"/>
              </a:lnSpc>
              <a:spcBef>
                <a:spcPts val="1200"/>
              </a:spcBef>
            </a:pPr>
            <a:r>
              <a:rPr lang="en-US" sz="2000" noProof="0" dirty="0" smtClean="0"/>
              <a:t>Locking mechanism (</a:t>
            </a:r>
            <a:r>
              <a:rPr lang="en-US" sz="2000" noProof="0" dirty="0" err="1" smtClean="0"/>
              <a:t>GPIOx_LCKR</a:t>
            </a:r>
            <a:r>
              <a:rPr lang="en-US" sz="2000" noProof="0" dirty="0" smtClean="0"/>
              <a:t>) provided to freeze the I/O configuration on ports A and B</a:t>
            </a:r>
          </a:p>
          <a:p>
            <a:pPr marL="365125">
              <a:lnSpc>
                <a:spcPct val="90000"/>
              </a:lnSpc>
              <a:spcBef>
                <a:spcPts val="1200"/>
              </a:spcBef>
            </a:pPr>
            <a:r>
              <a:rPr lang="en-US" sz="2000" noProof="0" dirty="0" smtClean="0"/>
              <a:t>Up to 55 GPIOs can be set-up as external interrupt (up to 16 lines at time) able to wake-up the MCU from low power modes</a:t>
            </a:r>
          </a:p>
        </p:txBody>
      </p:sp>
      <p:sp>
        <p:nvSpPr>
          <p:cNvPr id="64515" name="Slide Number Placeholder 3"/>
          <p:cNvSpPr txBox="1">
            <a:spLocks noGrp="1"/>
          </p:cNvSpPr>
          <p:nvPr/>
        </p:nvSpPr>
        <p:spPr bwMode="auto">
          <a:xfrm>
            <a:off x="8693150" y="6381750"/>
            <a:ext cx="457200" cy="274638"/>
          </a:xfrm>
          <a:prstGeom prst="rect">
            <a:avLst/>
          </a:prstGeom>
          <a:noFill/>
          <a:ln w="9525">
            <a:noFill/>
            <a:miter lim="800000"/>
            <a:headEnd/>
            <a:tailEnd/>
          </a:ln>
        </p:spPr>
        <p:txBody>
          <a:bodyPr anchor="b"/>
          <a:lstStyle/>
          <a:p>
            <a:pPr algn="r" eaLnBrk="0" hangingPunct="0"/>
            <a:fld id="{57EE3170-3D25-445F-B496-66703F09DA8C}" type="slidenum">
              <a:rPr lang="en-US" sz="1000">
                <a:solidFill>
                  <a:srgbClr val="000000"/>
                </a:solidFill>
                <a:latin typeface="Arial" charset="0"/>
              </a:rPr>
              <a:pPr algn="r" eaLnBrk="0" hangingPunct="0"/>
              <a:t>86</a:t>
            </a:fld>
            <a:endParaRPr lang="en-US" sz="1400">
              <a:solidFill>
                <a:srgbClr val="000000"/>
              </a:solidFill>
              <a:latin typeface="Arial" charset="0"/>
            </a:endParaRPr>
          </a:p>
        </p:txBody>
      </p:sp>
      <p:sp>
        <p:nvSpPr>
          <p:cNvPr id="2" name="Date Placeholder 1"/>
          <p:cNvSpPr>
            <a:spLocks noGrp="1"/>
          </p:cNvSpPr>
          <p:nvPr>
            <p:ph type="dt" sz="half" idx="4294967295"/>
          </p:nvPr>
        </p:nvSpPr>
        <p:spPr>
          <a:xfrm>
            <a:off x="8172400" y="6546249"/>
            <a:ext cx="519373" cy="123111"/>
          </a:xfrm>
          <a:prstGeom prst="rect">
            <a:avLst/>
          </a:prstGeom>
        </p:spPr>
        <p:txBody>
          <a:bodyPr/>
          <a:lstStyle/>
          <a:p>
            <a:fld id="{7B9BD167-C418-4711-A0AB-9C18CF6B3FD7}" type="datetime1">
              <a:rPr lang="en-GB" smtClean="0"/>
              <a:t>13/10/2015</a:t>
            </a:fld>
            <a:endParaRPr lang="fr-FR"/>
          </a:p>
        </p:txBody>
      </p:sp>
      <p:sp>
        <p:nvSpPr>
          <p:cNvPr id="3" name="Footer Placeholder 2"/>
          <p:cNvSpPr>
            <a:spLocks noGrp="1"/>
          </p:cNvSpPr>
          <p:nvPr>
            <p:ph type="ftr" sz="quarter" idx="4294967295"/>
          </p:nvPr>
        </p:nvSpPr>
        <p:spPr>
          <a:xfrm>
            <a:off x="4644008" y="6546249"/>
            <a:ext cx="3414585" cy="123111"/>
          </a:xfrm>
          <a:prstGeom prst="rect">
            <a:avLst/>
          </a:prstGeom>
        </p:spPr>
        <p:txBody>
          <a:bodyPr/>
          <a:lstStyle/>
          <a:p>
            <a:r>
              <a:rPr lang="en-US" noProof="0" smtClean="0"/>
              <a:t>STM32F0xx Day 2</a:t>
            </a:r>
            <a:endParaRPr lang="en-US" noProof="0"/>
          </a:p>
        </p:txBody>
      </p:sp>
      <p:sp>
        <p:nvSpPr>
          <p:cNvPr id="4" name="Slide Number Placeholder 3"/>
          <p:cNvSpPr>
            <a:spLocks noGrp="1"/>
          </p:cNvSpPr>
          <p:nvPr>
            <p:ph type="sldNum" sz="quarter" idx="12"/>
          </p:nvPr>
        </p:nvSpPr>
        <p:spPr/>
        <p:txBody>
          <a:bodyPr/>
          <a:lstStyle/>
          <a:p>
            <a:fld id="{5B31B9E4-8E4D-4C86-BFD7-412B282B373B}" type="slidenum">
              <a:rPr lang="fr-FR" smtClean="0"/>
              <a:t>86</a:t>
            </a:fld>
            <a:endParaRPr lang="fr-FR"/>
          </a:p>
        </p:txBody>
      </p:sp>
    </p:spTree>
    <p:extLst>
      <p:ext uri="{BB962C8B-B14F-4D97-AF65-F5344CB8AC3E}">
        <p14:creationId xmlns:p14="http://schemas.microsoft.com/office/powerpoint/2010/main" val="2445641981"/>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p:nvPr/>
        </p:nvSpPr>
        <p:spPr>
          <a:xfrm>
            <a:off x="2577947" y="4607623"/>
            <a:ext cx="2522864" cy="1564395"/>
          </a:xfrm>
          <a:prstGeom prst="rect">
            <a:avLst/>
          </a:prstGeom>
          <a:noFill/>
          <a:ln>
            <a:solidFill>
              <a:schemeClr val="accent3">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623937" y="2768154"/>
            <a:ext cx="2409906" cy="1699828"/>
          </a:xfrm>
          <a:prstGeom prst="roundRect">
            <a:avLst>
              <a:gd name="adj" fmla="val 828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normAutofit/>
          </a:bodyPr>
          <a:lstStyle/>
          <a:p>
            <a:r>
              <a:rPr lang="en-US" dirty="0" smtClean="0"/>
              <a:t>General-Purpose I/</a:t>
            </a:r>
            <a:r>
              <a:rPr lang="en-US" dirty="0" err="1" smtClean="0"/>
              <a:t>Os</a:t>
            </a:r>
            <a:r>
              <a:rPr lang="en-US" dirty="0" smtClean="0"/>
              <a:t> (GPIO)</a:t>
            </a:r>
            <a:endParaRPr lang="en-US" dirty="0"/>
          </a:p>
        </p:txBody>
      </p:sp>
      <p:sp>
        <p:nvSpPr>
          <p:cNvPr id="7" name="Espace réservé du numéro de diapositive 3"/>
          <p:cNvSpPr>
            <a:spLocks noGrp="1"/>
          </p:cNvSpPr>
          <p:nvPr>
            <p:ph type="sldNum" sz="quarter" idx="12"/>
          </p:nvPr>
        </p:nvSpPr>
        <p:spPr>
          <a:xfrm>
            <a:off x="8545736" y="678629"/>
            <a:ext cx="544994" cy="198000"/>
          </a:xfrm>
        </p:spPr>
        <p:txBody>
          <a:bodyPr/>
          <a:lstStyle/>
          <a:p>
            <a:fld id="{5B31B9E4-8E4D-4C86-BFD7-412B282B373B}" type="slidenum">
              <a:rPr lang="fr-FR" b="0" smtClean="0"/>
              <a:pPr/>
              <a:t>87</a:t>
            </a:fld>
            <a:endParaRPr lang="fr-FR" b="0" dirty="0"/>
          </a:p>
        </p:txBody>
      </p:sp>
      <p:graphicFrame>
        <p:nvGraphicFramePr>
          <p:cNvPr id="13" name="Content Placeholder 12"/>
          <p:cNvGraphicFramePr>
            <a:graphicFrameLocks noGrp="1"/>
          </p:cNvGraphicFramePr>
          <p:nvPr>
            <p:ph idx="1"/>
            <p:extLst/>
          </p:nvPr>
        </p:nvGraphicFramePr>
        <p:xfrm>
          <a:off x="2751648" y="2862320"/>
          <a:ext cx="2180392" cy="1528452"/>
        </p:xfrm>
        <a:graphic>
          <a:graphicData uri="http://schemas.openxmlformats.org/drawingml/2006/table">
            <a:tbl>
              <a:tblPr>
                <a:tableStyleId>{125E5076-3810-47DD-B79F-674D7AD40C01}</a:tableStyleId>
              </a:tblPr>
              <a:tblGrid>
                <a:gridCol w="939951"/>
                <a:gridCol w="1240441"/>
              </a:tblGrid>
              <a:tr h="348983">
                <a:tc rowSpan="2">
                  <a:txBody>
                    <a:bodyPr/>
                    <a:lstStyle/>
                    <a:p>
                      <a:r>
                        <a:rPr lang="cs-CZ" sz="1400" b="1" dirty="0" smtClean="0"/>
                        <a:t>OUTPUT</a:t>
                      </a:r>
                      <a:endParaRPr lang="en-US" sz="1400" b="1" dirty="0"/>
                    </a:p>
                  </a:txBody>
                  <a:tcPr marL="72863" marR="72863" marT="36431" marB="36431" anchor="ctr">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sz="1300" b="1" dirty="0" smtClean="0"/>
                        <a:t>Push-Pull</a:t>
                      </a:r>
                      <a:endParaRPr lang="en-US" sz="1300" b="1" dirty="0"/>
                    </a:p>
                  </a:txBody>
                  <a:tcPr marL="72863" marR="72863" marT="36431" marB="36431">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15243">
                <a:tc vMerge="1">
                  <a:txBody>
                    <a:bodyPr/>
                    <a:lstStyle/>
                    <a:p>
                      <a:endParaRPr lang="en-US" dirty="0"/>
                    </a:p>
                  </a:txBody>
                  <a:tcPr/>
                </a:tc>
                <a:tc>
                  <a:txBody>
                    <a:bodyPr/>
                    <a:lstStyle/>
                    <a:p>
                      <a:r>
                        <a:rPr lang="cs-CZ" sz="1300" b="1" dirty="0" smtClean="0"/>
                        <a:t>Open drain</a:t>
                      </a:r>
                      <a:endParaRPr lang="en-US" sz="1300" b="1" dirty="0" smtClean="0"/>
                    </a:p>
                    <a:p>
                      <a:r>
                        <a:rPr lang="en-US" sz="900" b="1" dirty="0" smtClean="0"/>
                        <a:t>(Pull-up,</a:t>
                      </a:r>
                      <a:r>
                        <a:rPr lang="en-US" sz="900" b="1" baseline="0" dirty="0" smtClean="0"/>
                        <a:t> Pull-down)</a:t>
                      </a:r>
                      <a:endParaRPr lang="en-US" sz="900" b="1" dirty="0"/>
                    </a:p>
                  </a:txBody>
                  <a:tcPr marL="72863" marR="72863" marT="36431" marB="36431">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15243">
                <a:tc rowSpan="2">
                  <a:txBody>
                    <a:bodyPr/>
                    <a:lstStyle/>
                    <a:p>
                      <a:r>
                        <a:rPr lang="cs-CZ" sz="1400" b="1" dirty="0" smtClean="0"/>
                        <a:t>INPUT</a:t>
                      </a:r>
                      <a:endParaRPr lang="en-US" sz="1400" b="1" dirty="0"/>
                    </a:p>
                  </a:txBody>
                  <a:tcPr marL="72863" marR="72863" marT="36431" marB="36431" anchor="ctr">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sz="1300" b="1" dirty="0" smtClean="0"/>
                        <a:t>Floating</a:t>
                      </a:r>
                      <a:endParaRPr lang="en-US" sz="13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t>(Pull-up,</a:t>
                      </a:r>
                      <a:r>
                        <a:rPr lang="en-US" sz="900" b="1" baseline="0" dirty="0" smtClean="0"/>
                        <a:t> Pull-down)</a:t>
                      </a:r>
                      <a:endParaRPr lang="en-US" sz="900" b="1" dirty="0" smtClean="0"/>
                    </a:p>
                  </a:txBody>
                  <a:tcPr marL="72863" marR="72863" marT="36431" marB="36431">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348983">
                <a:tc vMerge="1">
                  <a:txBody>
                    <a:bodyPr/>
                    <a:lstStyle/>
                    <a:p>
                      <a:endParaRPr lang="en-US" dirty="0"/>
                    </a:p>
                  </a:txBody>
                  <a:tcPr/>
                </a:tc>
                <a:tc>
                  <a:txBody>
                    <a:bodyPr/>
                    <a:lstStyle/>
                    <a:p>
                      <a:r>
                        <a:rPr lang="cs-CZ" sz="1300" b="1" dirty="0" smtClean="0"/>
                        <a:t>Analog</a:t>
                      </a:r>
                      <a:endParaRPr lang="en-US" sz="1300" b="1" dirty="0"/>
                    </a:p>
                  </a:txBody>
                  <a:tcPr marL="72863" marR="72863" marT="36431" marB="36431">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Trapezoid 8"/>
          <p:cNvSpPr/>
          <p:nvPr/>
        </p:nvSpPr>
        <p:spPr>
          <a:xfrm rot="5400000">
            <a:off x="463697" y="3355251"/>
            <a:ext cx="2736304" cy="576064"/>
          </a:xfrm>
          <a:prstGeom prst="trapezoid">
            <a:avLst>
              <a:gd name="adj" fmla="val 5806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6" name="Rounded Rectangle 15"/>
          <p:cNvSpPr/>
          <p:nvPr/>
        </p:nvSpPr>
        <p:spPr>
          <a:xfrm>
            <a:off x="5364088" y="2890592"/>
            <a:ext cx="1334493" cy="896707"/>
          </a:xfrm>
          <a:prstGeom prst="roundRect">
            <a:avLst/>
          </a:prstGeom>
          <a:gradFill>
            <a:gsLst>
              <a:gs pos="0">
                <a:schemeClr val="accent5">
                  <a:lumMod val="75000"/>
                </a:schemeClr>
              </a:gs>
              <a:gs pos="80000">
                <a:srgbClr val="B8B400"/>
              </a:gs>
              <a:gs pos="100000">
                <a:srgbClr val="B8B400"/>
              </a:gs>
            </a:gsLst>
          </a:gradFill>
        </p:spPr>
        <p:style>
          <a:lnRef idx="0">
            <a:schemeClr val="accent5"/>
          </a:lnRef>
          <a:fillRef idx="3">
            <a:schemeClr val="accent5"/>
          </a:fillRef>
          <a:effectRef idx="3">
            <a:schemeClr val="accent5"/>
          </a:effectRef>
          <a:fontRef idx="minor">
            <a:schemeClr val="lt1"/>
          </a:fontRef>
        </p:style>
        <p:txBody>
          <a:bodyPr rtlCol="0" anchor="ctr"/>
          <a:lstStyle/>
          <a:p>
            <a:pPr algn="r"/>
            <a:r>
              <a:rPr lang="en-US" sz="1200" b="1" dirty="0" smtClean="0"/>
              <a:t>2MHz</a:t>
            </a:r>
          </a:p>
          <a:p>
            <a:pPr algn="r"/>
            <a:endParaRPr lang="en-US" sz="400" b="1" dirty="0" smtClean="0"/>
          </a:p>
          <a:p>
            <a:pPr algn="r"/>
            <a:r>
              <a:rPr lang="en-US" sz="1200" b="1" dirty="0" smtClean="0"/>
              <a:t>10MHz</a:t>
            </a:r>
          </a:p>
          <a:p>
            <a:pPr algn="r"/>
            <a:endParaRPr lang="en-US" sz="400" b="1" dirty="0" smtClean="0"/>
          </a:p>
          <a:p>
            <a:pPr algn="r"/>
            <a:r>
              <a:rPr lang="en-US" sz="1200" b="1" dirty="0" smtClean="0"/>
              <a:t>50MHz</a:t>
            </a:r>
            <a:endParaRPr lang="en-US" sz="1200" b="1" dirty="0"/>
          </a:p>
        </p:txBody>
      </p:sp>
      <p:grpSp>
        <p:nvGrpSpPr>
          <p:cNvPr id="24" name="Group 23"/>
          <p:cNvGrpSpPr/>
          <p:nvPr/>
        </p:nvGrpSpPr>
        <p:grpSpPr>
          <a:xfrm>
            <a:off x="5521012" y="3010498"/>
            <a:ext cx="493189" cy="99403"/>
            <a:chOff x="2987824" y="4349472"/>
            <a:chExt cx="1152128" cy="288032"/>
          </a:xfrm>
        </p:grpSpPr>
        <p:cxnSp>
          <p:nvCxnSpPr>
            <p:cNvPr id="18" name="Straight Connector 17"/>
            <p:cNvCxnSpPr/>
            <p:nvPr/>
          </p:nvCxnSpPr>
          <p:spPr>
            <a:xfrm>
              <a:off x="2987824" y="4637504"/>
              <a:ext cx="288032"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275856" y="4349472"/>
              <a:ext cx="288032" cy="288032"/>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851920" y="4637504"/>
              <a:ext cx="288032"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563888" y="4349472"/>
              <a:ext cx="288032" cy="288032"/>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521012" y="3284377"/>
            <a:ext cx="493189" cy="99403"/>
            <a:chOff x="2987824" y="4349472"/>
            <a:chExt cx="1152128" cy="288032"/>
          </a:xfrm>
        </p:grpSpPr>
        <p:cxnSp>
          <p:nvCxnSpPr>
            <p:cNvPr id="26" name="Straight Connector 25"/>
            <p:cNvCxnSpPr/>
            <p:nvPr/>
          </p:nvCxnSpPr>
          <p:spPr>
            <a:xfrm>
              <a:off x="2987824" y="4637504"/>
              <a:ext cx="288032"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275856" y="4349472"/>
              <a:ext cx="144016" cy="288032"/>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851920" y="4637504"/>
              <a:ext cx="288032"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707904" y="4349472"/>
              <a:ext cx="144016" cy="288032"/>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5521012" y="3652793"/>
            <a:ext cx="123297"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644309" y="3553389"/>
            <a:ext cx="0" cy="99403"/>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90904" y="3652793"/>
            <a:ext cx="123297"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890904" y="3553389"/>
            <a:ext cx="0" cy="99403"/>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44309" y="3553389"/>
            <a:ext cx="246594"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705958" y="3284211"/>
            <a:ext cx="123297"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683861" y="2563163"/>
            <a:ext cx="877236" cy="2128336"/>
            <a:chOff x="755869" y="2780928"/>
            <a:chExt cx="1440160" cy="2128336"/>
          </a:xfrm>
        </p:grpSpPr>
        <p:cxnSp>
          <p:nvCxnSpPr>
            <p:cNvPr id="58" name="Straight Arrow Connector 57"/>
            <p:cNvCxnSpPr/>
            <p:nvPr/>
          </p:nvCxnSpPr>
          <p:spPr>
            <a:xfrm>
              <a:off x="755869" y="2780928"/>
              <a:ext cx="1440160" cy="0"/>
            </a:xfrm>
            <a:prstGeom prst="straightConnector1">
              <a:avLst/>
            </a:prstGeom>
            <a:ln w="38100">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59" name="Straight Arrow Connector 58"/>
            <p:cNvCxnSpPr/>
            <p:nvPr/>
          </p:nvCxnSpPr>
          <p:spPr>
            <a:xfrm>
              <a:off x="755869" y="3407827"/>
              <a:ext cx="1440160" cy="0"/>
            </a:xfrm>
            <a:prstGeom prst="straightConnector1">
              <a:avLst/>
            </a:prstGeom>
            <a:ln w="38100">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a:xfrm>
              <a:off x="755869" y="4909264"/>
              <a:ext cx="1440160" cy="0"/>
            </a:xfrm>
            <a:prstGeom prst="straightConnector1">
              <a:avLst/>
            </a:prstGeom>
            <a:ln w="38100">
              <a:headEnd type="triangle" w="med" len="med"/>
              <a:tailEnd type="triangle" w="med" len="med"/>
            </a:ln>
          </p:spPr>
          <p:style>
            <a:lnRef idx="2">
              <a:schemeClr val="dk1"/>
            </a:lnRef>
            <a:fillRef idx="0">
              <a:schemeClr val="dk1"/>
            </a:fillRef>
            <a:effectRef idx="1">
              <a:schemeClr val="dk1"/>
            </a:effectRef>
            <a:fontRef idx="minor">
              <a:schemeClr val="tx1"/>
            </a:fontRef>
          </p:style>
        </p:cxnSp>
      </p:grpSp>
      <p:sp>
        <p:nvSpPr>
          <p:cNvPr id="61" name="TextBox 60"/>
          <p:cNvSpPr txBox="1"/>
          <p:nvPr/>
        </p:nvSpPr>
        <p:spPr>
          <a:xfrm rot="5400000">
            <a:off x="464085" y="3766144"/>
            <a:ext cx="1402948" cy="369332"/>
          </a:xfrm>
          <a:prstGeom prst="rect">
            <a:avLst/>
          </a:prstGeom>
          <a:noFill/>
        </p:spPr>
        <p:txBody>
          <a:bodyPr wrap="none" rtlCol="0">
            <a:spAutoFit/>
          </a:bodyPr>
          <a:lstStyle/>
          <a:p>
            <a:r>
              <a:rPr lang="cs-CZ" dirty="0" smtClean="0"/>
              <a:t>...................</a:t>
            </a:r>
            <a:endParaRPr lang="en-US" dirty="0"/>
          </a:p>
        </p:txBody>
      </p:sp>
      <p:sp>
        <p:nvSpPr>
          <p:cNvPr id="62" name="TextBox 61"/>
          <p:cNvSpPr txBox="1"/>
          <p:nvPr/>
        </p:nvSpPr>
        <p:spPr>
          <a:xfrm rot="5400000">
            <a:off x="912925" y="2701928"/>
            <a:ext cx="505267" cy="369332"/>
          </a:xfrm>
          <a:prstGeom prst="rect">
            <a:avLst/>
          </a:prstGeom>
          <a:noFill/>
        </p:spPr>
        <p:txBody>
          <a:bodyPr wrap="none" rtlCol="0">
            <a:spAutoFit/>
          </a:bodyPr>
          <a:lstStyle/>
          <a:p>
            <a:r>
              <a:rPr lang="cs-CZ" dirty="0" smtClean="0"/>
              <a:t>.....</a:t>
            </a:r>
            <a:endParaRPr lang="en-US" dirty="0"/>
          </a:p>
        </p:txBody>
      </p:sp>
      <p:cxnSp>
        <p:nvCxnSpPr>
          <p:cNvPr id="63" name="Straight Arrow Connector 62"/>
          <p:cNvCxnSpPr/>
          <p:nvPr/>
        </p:nvCxnSpPr>
        <p:spPr>
          <a:xfrm>
            <a:off x="2122957" y="3622987"/>
            <a:ext cx="500980" cy="0"/>
          </a:xfrm>
          <a:prstGeom prst="straightConnector1">
            <a:avLst/>
          </a:prstGeom>
          <a:ln w="38100">
            <a:headEnd type="triangle" w="med" len="med"/>
            <a:tailEnd type="triangle" w="med" len="med"/>
          </a:ln>
        </p:spPr>
        <p:style>
          <a:lnRef idx="2">
            <a:schemeClr val="dk1"/>
          </a:lnRef>
          <a:fillRef idx="0">
            <a:schemeClr val="dk1"/>
          </a:fillRef>
          <a:effectRef idx="1">
            <a:schemeClr val="dk1"/>
          </a:effectRef>
          <a:fontRef idx="minor">
            <a:schemeClr val="tx1"/>
          </a:fontRef>
        </p:style>
      </p:cxnSp>
      <p:cxnSp>
        <p:nvCxnSpPr>
          <p:cNvPr id="66" name="Straight Arrow Connector 65"/>
          <p:cNvCxnSpPr/>
          <p:nvPr/>
        </p:nvCxnSpPr>
        <p:spPr>
          <a:xfrm>
            <a:off x="6698581" y="3306651"/>
            <a:ext cx="537715" cy="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107504" y="1967935"/>
            <a:ext cx="1463862" cy="523220"/>
          </a:xfrm>
          <a:prstGeom prst="rect">
            <a:avLst/>
          </a:prstGeom>
          <a:noFill/>
        </p:spPr>
        <p:txBody>
          <a:bodyPr wrap="none" rtlCol="0">
            <a:spAutoFit/>
          </a:bodyPr>
          <a:lstStyle/>
          <a:p>
            <a:r>
              <a:rPr lang="en-US" sz="1400" b="1" dirty="0" smtClean="0"/>
              <a:t>TO / FROM</a:t>
            </a:r>
          </a:p>
          <a:p>
            <a:r>
              <a:rPr lang="en-US" sz="1400" b="1" dirty="0" smtClean="0"/>
              <a:t>PERIPHERALS</a:t>
            </a:r>
            <a:endParaRPr lang="en-US" sz="1400" b="1" dirty="0"/>
          </a:p>
        </p:txBody>
      </p:sp>
      <p:cxnSp>
        <p:nvCxnSpPr>
          <p:cNvPr id="70" name="Straight Connector 69"/>
          <p:cNvCxnSpPr/>
          <p:nvPr/>
        </p:nvCxnSpPr>
        <p:spPr>
          <a:xfrm>
            <a:off x="8485052" y="1267019"/>
            <a:ext cx="0" cy="4678779"/>
          </a:xfrm>
          <a:prstGeom prst="line">
            <a:avLst/>
          </a:prstGeom>
        </p:spPr>
        <p:style>
          <a:lnRef idx="2">
            <a:schemeClr val="dk1"/>
          </a:lnRef>
          <a:fillRef idx="0">
            <a:schemeClr val="dk1"/>
          </a:fillRef>
          <a:effectRef idx="1">
            <a:schemeClr val="dk1"/>
          </a:effectRef>
          <a:fontRef idx="minor">
            <a:schemeClr val="tx1"/>
          </a:fontRef>
        </p:style>
      </p:cxnSp>
      <p:sp>
        <p:nvSpPr>
          <p:cNvPr id="71" name="Rectangle 70"/>
          <p:cNvSpPr/>
          <p:nvPr/>
        </p:nvSpPr>
        <p:spPr>
          <a:xfrm>
            <a:off x="8355483" y="3170097"/>
            <a:ext cx="259137" cy="2591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Arrow Connector 72"/>
          <p:cNvCxnSpPr/>
          <p:nvPr/>
        </p:nvCxnSpPr>
        <p:spPr>
          <a:xfrm>
            <a:off x="5035721" y="3344383"/>
            <a:ext cx="321521" cy="0"/>
          </a:xfrm>
          <a:prstGeom prst="straightConnector1">
            <a:avLst/>
          </a:prstGeom>
          <a:ln w="38100">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7" name="Straight Arrow Connector 76"/>
          <p:cNvCxnSpPr/>
          <p:nvPr/>
        </p:nvCxnSpPr>
        <p:spPr>
          <a:xfrm flipH="1">
            <a:off x="5035723" y="4035934"/>
            <a:ext cx="1902290" cy="0"/>
          </a:xfrm>
          <a:prstGeom prst="straightConnector1">
            <a:avLst/>
          </a:prstGeom>
          <a:ln w="38100" cap="rnd">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6938013" y="3306651"/>
            <a:ext cx="0" cy="729283"/>
          </a:xfrm>
          <a:prstGeom prst="line">
            <a:avLst/>
          </a:prstGeom>
          <a:ln w="38100" cap="rnd"/>
        </p:spPr>
        <p:style>
          <a:lnRef idx="2">
            <a:schemeClr val="dk1"/>
          </a:lnRef>
          <a:fillRef idx="0">
            <a:schemeClr val="dk1"/>
          </a:fillRef>
          <a:effectRef idx="1">
            <a:schemeClr val="dk1"/>
          </a:effectRef>
          <a:fontRef idx="minor">
            <a:schemeClr val="tx1"/>
          </a:fontRef>
        </p:style>
      </p:cxnSp>
      <p:sp>
        <p:nvSpPr>
          <p:cNvPr id="86" name="TextBox 85"/>
          <p:cNvSpPr txBox="1"/>
          <p:nvPr/>
        </p:nvSpPr>
        <p:spPr>
          <a:xfrm>
            <a:off x="8508635" y="2862320"/>
            <a:ext cx="484428" cy="307777"/>
          </a:xfrm>
          <a:prstGeom prst="rect">
            <a:avLst/>
          </a:prstGeom>
          <a:noFill/>
        </p:spPr>
        <p:txBody>
          <a:bodyPr wrap="none" rtlCol="0">
            <a:spAutoFit/>
          </a:bodyPr>
          <a:lstStyle/>
          <a:p>
            <a:r>
              <a:rPr lang="en-US" sz="1400" b="1" dirty="0" smtClean="0"/>
              <a:t>PIN</a:t>
            </a:r>
            <a:endParaRPr lang="en-US" sz="1400" b="1" dirty="0"/>
          </a:p>
        </p:txBody>
      </p:sp>
      <p:sp>
        <p:nvSpPr>
          <p:cNvPr id="89" name="Cloud 88"/>
          <p:cNvSpPr/>
          <p:nvPr/>
        </p:nvSpPr>
        <p:spPr>
          <a:xfrm>
            <a:off x="5796136" y="1270501"/>
            <a:ext cx="1800200" cy="1006371"/>
          </a:xfrm>
          <a:prstGeom prst="cloud">
            <a:avLst/>
          </a:prstGeom>
          <a:solidFill>
            <a:schemeClr val="bg1"/>
          </a:solidFill>
          <a:ln>
            <a:gradFill>
              <a:gsLst>
                <a:gs pos="0">
                  <a:srgbClr val="B8B400"/>
                </a:gs>
                <a:gs pos="50000">
                  <a:srgbClr val="B8B400"/>
                </a:gs>
                <a:gs pos="100000">
                  <a:schemeClr val="tx1"/>
                </a:gs>
              </a:gsLst>
              <a:lin ang="0" scaled="0"/>
            </a:gradFill>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cs-CZ" b="1" dirty="0" smtClean="0">
                <a:gradFill flip="none" rotWithShape="1">
                  <a:gsLst>
                    <a:gs pos="0">
                      <a:srgbClr val="B8B400">
                        <a:shade val="30000"/>
                        <a:satMod val="115000"/>
                      </a:srgbClr>
                    </a:gs>
                    <a:gs pos="50000">
                      <a:srgbClr val="B8B400">
                        <a:shade val="67500"/>
                        <a:satMod val="115000"/>
                      </a:srgbClr>
                    </a:gs>
                    <a:gs pos="100000">
                      <a:srgbClr val="B8B400">
                        <a:shade val="100000"/>
                        <a:satMod val="115000"/>
                      </a:srgbClr>
                    </a:gs>
                  </a:gsLst>
                  <a:lin ang="10800000" scaled="1"/>
                  <a:tileRect/>
                </a:gradFill>
              </a:rPr>
              <a:t>EM</a:t>
            </a:r>
            <a:r>
              <a:rPr lang="en-US" b="1" dirty="0">
                <a:gradFill flip="none" rotWithShape="1">
                  <a:gsLst>
                    <a:gs pos="0">
                      <a:srgbClr val="B8B400">
                        <a:shade val="30000"/>
                        <a:satMod val="115000"/>
                      </a:srgbClr>
                    </a:gs>
                    <a:gs pos="50000">
                      <a:srgbClr val="B8B400">
                        <a:shade val="67500"/>
                        <a:satMod val="115000"/>
                      </a:srgbClr>
                    </a:gs>
                    <a:gs pos="100000">
                      <a:srgbClr val="B8B400">
                        <a:shade val="100000"/>
                        <a:satMod val="115000"/>
                      </a:srgbClr>
                    </a:gs>
                  </a:gsLst>
                  <a:lin ang="10800000" scaled="1"/>
                  <a:tileRect/>
                </a:gradFill>
              </a:rPr>
              <a:t>C</a:t>
            </a:r>
          </a:p>
        </p:txBody>
      </p:sp>
      <p:sp>
        <p:nvSpPr>
          <p:cNvPr id="90" name="Cloud 89"/>
          <p:cNvSpPr/>
          <p:nvPr/>
        </p:nvSpPr>
        <p:spPr>
          <a:xfrm>
            <a:off x="683568" y="980728"/>
            <a:ext cx="1902240" cy="1006371"/>
          </a:xfrm>
          <a:prstGeom prst="cloud">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cs-CZ" sz="1400" b="1" dirty="0" smtClean="0">
                <a:solidFill>
                  <a:schemeClr val="accent3"/>
                </a:solidFill>
              </a:rPr>
              <a:t>NO CONFLICTS</a:t>
            </a:r>
            <a:endParaRPr lang="en-US" sz="1400" b="1" dirty="0">
              <a:solidFill>
                <a:schemeClr val="accent3"/>
              </a:solidFill>
            </a:endParaRPr>
          </a:p>
        </p:txBody>
      </p:sp>
      <p:sp>
        <p:nvSpPr>
          <p:cNvPr id="91" name="Rounded Rectangle 90"/>
          <p:cNvSpPr/>
          <p:nvPr/>
        </p:nvSpPr>
        <p:spPr>
          <a:xfrm>
            <a:off x="796226" y="5265204"/>
            <a:ext cx="1327502" cy="75434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b="1" dirty="0" smtClean="0"/>
              <a:t>ADC / DAC</a:t>
            </a:r>
          </a:p>
          <a:p>
            <a:pPr algn="ctr"/>
            <a:r>
              <a:rPr lang="en-US" sz="1600" b="1" dirty="0" smtClean="0"/>
              <a:t>TSC</a:t>
            </a:r>
            <a:endParaRPr lang="en-US" sz="1600" b="1" dirty="0"/>
          </a:p>
        </p:txBody>
      </p:sp>
      <p:cxnSp>
        <p:nvCxnSpPr>
          <p:cNvPr id="95" name="Straight Arrow Connector 94"/>
          <p:cNvCxnSpPr/>
          <p:nvPr/>
        </p:nvCxnSpPr>
        <p:spPr>
          <a:xfrm>
            <a:off x="2367362" y="4219347"/>
            <a:ext cx="253500" cy="0"/>
          </a:xfrm>
          <a:prstGeom prst="straightConnector1">
            <a:avLst/>
          </a:prstGeom>
          <a:ln w="38100" cap="rnd">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2367362" y="4219347"/>
            <a:ext cx="0" cy="1404156"/>
          </a:xfrm>
          <a:prstGeom prst="line">
            <a:avLst/>
          </a:prstGeom>
          <a:ln w="38100" cap="rnd"/>
        </p:spPr>
        <p:style>
          <a:lnRef idx="2">
            <a:schemeClr val="dk1"/>
          </a:lnRef>
          <a:fillRef idx="0">
            <a:schemeClr val="dk1"/>
          </a:fillRef>
          <a:effectRef idx="1">
            <a:schemeClr val="dk1"/>
          </a:effectRef>
          <a:fontRef idx="minor">
            <a:schemeClr val="tx1"/>
          </a:fontRef>
        </p:style>
      </p:cxnSp>
      <p:cxnSp>
        <p:nvCxnSpPr>
          <p:cNvPr id="102" name="Straight Arrow Connector 101"/>
          <p:cNvCxnSpPr/>
          <p:nvPr/>
        </p:nvCxnSpPr>
        <p:spPr>
          <a:xfrm flipH="1">
            <a:off x="2119882" y="5623503"/>
            <a:ext cx="247480" cy="0"/>
          </a:xfrm>
          <a:prstGeom prst="straightConnector1">
            <a:avLst/>
          </a:prstGeom>
          <a:ln w="38100" cap="rnd">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07" name="Oval 106"/>
          <p:cNvSpPr/>
          <p:nvPr/>
        </p:nvSpPr>
        <p:spPr>
          <a:xfrm>
            <a:off x="6876256" y="3242191"/>
            <a:ext cx="125403" cy="1254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107"/>
          <p:cNvSpPr/>
          <p:nvPr/>
        </p:nvSpPr>
        <p:spPr>
          <a:xfrm>
            <a:off x="2692870" y="4723403"/>
            <a:ext cx="1010894" cy="3600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b="1" dirty="0" smtClean="0"/>
              <a:t>IDR</a:t>
            </a:r>
            <a:endParaRPr lang="en-US" sz="1400" b="1" dirty="0"/>
          </a:p>
        </p:txBody>
      </p:sp>
      <p:sp>
        <p:nvSpPr>
          <p:cNvPr id="109" name="Rounded Rectangle 108"/>
          <p:cNvSpPr/>
          <p:nvPr/>
        </p:nvSpPr>
        <p:spPr>
          <a:xfrm>
            <a:off x="3919788" y="4723403"/>
            <a:ext cx="1045122" cy="3600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b="1" dirty="0" smtClean="0"/>
              <a:t>ODR</a:t>
            </a:r>
            <a:endParaRPr lang="en-US" sz="1400" b="1" dirty="0"/>
          </a:p>
        </p:txBody>
      </p:sp>
      <p:sp>
        <p:nvSpPr>
          <p:cNvPr id="110" name="Rounded Rectangle 109"/>
          <p:cNvSpPr/>
          <p:nvPr/>
        </p:nvSpPr>
        <p:spPr>
          <a:xfrm>
            <a:off x="3919788" y="5299467"/>
            <a:ext cx="1045122" cy="36004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b="1" dirty="0" smtClean="0"/>
              <a:t>BSRR</a:t>
            </a:r>
            <a:endParaRPr lang="en-US" sz="1400" b="1" dirty="0"/>
          </a:p>
        </p:txBody>
      </p:sp>
      <p:sp>
        <p:nvSpPr>
          <p:cNvPr id="111" name="TextBox 110"/>
          <p:cNvSpPr txBox="1"/>
          <p:nvPr/>
        </p:nvSpPr>
        <p:spPr>
          <a:xfrm>
            <a:off x="290741" y="4259967"/>
            <a:ext cx="724878" cy="261610"/>
          </a:xfrm>
          <a:prstGeom prst="rect">
            <a:avLst/>
          </a:prstGeom>
          <a:noFill/>
        </p:spPr>
        <p:txBody>
          <a:bodyPr wrap="none" rtlCol="0">
            <a:spAutoFit/>
          </a:bodyPr>
          <a:lstStyle/>
          <a:p>
            <a:r>
              <a:rPr lang="en-US" sz="1100" b="1" dirty="0" smtClean="0">
                <a:solidFill>
                  <a:schemeClr val="accent2"/>
                </a:solidFill>
              </a:rPr>
              <a:t>up to 16</a:t>
            </a:r>
            <a:endParaRPr lang="en-US" sz="1100" b="1" dirty="0">
              <a:solidFill>
                <a:schemeClr val="accent2"/>
              </a:solidFill>
            </a:endParaRPr>
          </a:p>
        </p:txBody>
      </p:sp>
      <p:sp>
        <p:nvSpPr>
          <p:cNvPr id="112" name="TextBox 111"/>
          <p:cNvSpPr txBox="1"/>
          <p:nvPr/>
        </p:nvSpPr>
        <p:spPr>
          <a:xfrm>
            <a:off x="5220072" y="4282063"/>
            <a:ext cx="2544286" cy="369332"/>
          </a:xfrm>
          <a:prstGeom prst="rect">
            <a:avLst/>
          </a:prstGeom>
          <a:noFill/>
        </p:spPr>
        <p:txBody>
          <a:bodyPr wrap="none" rtlCol="0">
            <a:spAutoFit/>
          </a:bodyPr>
          <a:lstStyle/>
          <a:p>
            <a:r>
              <a:rPr lang="en-US" b="1" dirty="0" smtClean="0"/>
              <a:t>standard / </a:t>
            </a:r>
            <a:r>
              <a:rPr lang="en-US" b="1" u="sng" dirty="0" smtClean="0">
                <a:solidFill>
                  <a:schemeClr val="accent2"/>
                </a:solidFill>
              </a:rPr>
              <a:t>5V tolerant</a:t>
            </a:r>
            <a:endParaRPr lang="en-US" b="1" u="sng" dirty="0">
              <a:solidFill>
                <a:schemeClr val="accent2"/>
              </a:solidFill>
            </a:endParaRPr>
          </a:p>
        </p:txBody>
      </p:sp>
      <p:sp>
        <p:nvSpPr>
          <p:cNvPr id="125" name="Rounded Rectangle 124"/>
          <p:cNvSpPr/>
          <p:nvPr/>
        </p:nvSpPr>
        <p:spPr>
          <a:xfrm>
            <a:off x="7236296" y="2890592"/>
            <a:ext cx="648072" cy="89670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b="1" dirty="0" smtClean="0"/>
              <a:t>ESD</a:t>
            </a:r>
          </a:p>
          <a:p>
            <a:pPr algn="ctr"/>
            <a:r>
              <a:rPr lang="en-US" sz="1200" b="1" dirty="0" smtClean="0"/>
              <a:t>(5VT)</a:t>
            </a:r>
            <a:endParaRPr lang="en-US" sz="1200" b="1" dirty="0"/>
          </a:p>
        </p:txBody>
      </p:sp>
      <p:cxnSp>
        <p:nvCxnSpPr>
          <p:cNvPr id="126" name="Straight Arrow Connector 125"/>
          <p:cNvCxnSpPr/>
          <p:nvPr/>
        </p:nvCxnSpPr>
        <p:spPr>
          <a:xfrm>
            <a:off x="7884368" y="3311818"/>
            <a:ext cx="465536" cy="0"/>
          </a:xfrm>
          <a:prstGeom prst="straightConnector1">
            <a:avLst/>
          </a:prstGeom>
          <a:ln w="38100">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127" name="Cloud 126"/>
          <p:cNvSpPr/>
          <p:nvPr/>
        </p:nvSpPr>
        <p:spPr>
          <a:xfrm>
            <a:off x="2809873" y="1630541"/>
            <a:ext cx="2050159" cy="1006371"/>
          </a:xfrm>
          <a:prstGeom prst="cloud">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cs-CZ" sz="1400" b="1" dirty="0" smtClean="0">
                <a:solidFill>
                  <a:schemeClr val="accent1"/>
                </a:solidFill>
              </a:rPr>
              <a:t>FLEXIBILITY</a:t>
            </a:r>
            <a:endParaRPr lang="en-US" sz="1400" b="1" dirty="0">
              <a:solidFill>
                <a:schemeClr val="accent1"/>
              </a:solidFill>
            </a:endParaRPr>
          </a:p>
        </p:txBody>
      </p:sp>
      <p:sp>
        <p:nvSpPr>
          <p:cNvPr id="131" name="Arc 130"/>
          <p:cNvSpPr/>
          <p:nvPr/>
        </p:nvSpPr>
        <p:spPr>
          <a:xfrm rot="4111102">
            <a:off x="7188882" y="3688987"/>
            <a:ext cx="861751" cy="693894"/>
          </a:xfrm>
          <a:prstGeom prst="arc">
            <a:avLst/>
          </a:prstGeom>
          <a:ln w="38100">
            <a:solidFill>
              <a:schemeClr val="accent2"/>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2" name="TextBox 131"/>
          <p:cNvSpPr txBox="1"/>
          <p:nvPr/>
        </p:nvSpPr>
        <p:spPr>
          <a:xfrm>
            <a:off x="5220072" y="4795411"/>
            <a:ext cx="2897064" cy="1661993"/>
          </a:xfrm>
          <a:prstGeom prst="rect">
            <a:avLst/>
          </a:prstGeom>
          <a:noFill/>
        </p:spPr>
        <p:txBody>
          <a:bodyPr wrap="square" rtlCol="0">
            <a:spAutoFit/>
          </a:bodyPr>
          <a:lstStyle/>
          <a:p>
            <a:r>
              <a:rPr lang="en-US" sz="1400" dirty="0"/>
              <a:t>Fast toggle capable of </a:t>
            </a:r>
            <a:r>
              <a:rPr lang="en-US" sz="1400" b="1" dirty="0">
                <a:solidFill>
                  <a:schemeClr val="accent2"/>
                </a:solidFill>
              </a:rPr>
              <a:t>changing every two clock </a:t>
            </a:r>
            <a:r>
              <a:rPr lang="en-US" sz="1400" b="1" dirty="0" smtClean="0">
                <a:solidFill>
                  <a:schemeClr val="accent2"/>
                </a:solidFill>
              </a:rPr>
              <a:t>cycles</a:t>
            </a:r>
          </a:p>
          <a:p>
            <a:endParaRPr lang="cs-CZ" sz="900" b="1" dirty="0">
              <a:solidFill>
                <a:schemeClr val="accent2"/>
              </a:solidFill>
            </a:endParaRPr>
          </a:p>
          <a:p>
            <a:r>
              <a:rPr lang="en-US" sz="1400" dirty="0"/>
              <a:t>Locking mechanism provided to freeze the port I/O </a:t>
            </a:r>
            <a:r>
              <a:rPr lang="en-US" sz="1400" dirty="0" smtClean="0"/>
              <a:t>configuration</a:t>
            </a:r>
          </a:p>
          <a:p>
            <a:endParaRPr lang="en-US" sz="900" dirty="0"/>
          </a:p>
          <a:p>
            <a:r>
              <a:rPr lang="en-US" sz="1400" b="1" u="sng" dirty="0" smtClean="0">
                <a:solidFill>
                  <a:schemeClr val="accent2"/>
                </a:solidFill>
              </a:rPr>
              <a:t>Bitwise write access</a:t>
            </a:r>
            <a:endParaRPr lang="en-US" sz="1400" b="1" u="sng" dirty="0">
              <a:solidFill>
                <a:schemeClr val="accent2"/>
              </a:solidFill>
            </a:endParaRPr>
          </a:p>
          <a:p>
            <a:endParaRPr lang="en-US" sz="1400" dirty="0"/>
          </a:p>
        </p:txBody>
      </p:sp>
      <p:cxnSp>
        <p:nvCxnSpPr>
          <p:cNvPr id="133" name="Straight Arrow Connector 132"/>
          <p:cNvCxnSpPr/>
          <p:nvPr/>
        </p:nvCxnSpPr>
        <p:spPr>
          <a:xfrm>
            <a:off x="3198317" y="4467982"/>
            <a:ext cx="0" cy="255421"/>
          </a:xfrm>
          <a:prstGeom prst="straightConnector1">
            <a:avLst/>
          </a:prstGeom>
          <a:ln>
            <a:solidFill>
              <a:schemeClr val="accent3">
                <a:lumMod val="75000"/>
              </a:schemeClr>
            </a:solidFill>
            <a:headEnd type="none" w="med" len="med"/>
            <a:tailEnd type="triangle" w="med" len="med"/>
          </a:ln>
        </p:spPr>
        <p:style>
          <a:lnRef idx="2">
            <a:schemeClr val="accent3"/>
          </a:lnRef>
          <a:fillRef idx="0">
            <a:schemeClr val="accent3"/>
          </a:fillRef>
          <a:effectRef idx="1">
            <a:schemeClr val="accent3"/>
          </a:effectRef>
          <a:fontRef idx="minor">
            <a:schemeClr val="tx1"/>
          </a:fontRef>
        </p:style>
      </p:cxnSp>
      <p:cxnSp>
        <p:nvCxnSpPr>
          <p:cNvPr id="135" name="Straight Arrow Connector 134"/>
          <p:cNvCxnSpPr/>
          <p:nvPr/>
        </p:nvCxnSpPr>
        <p:spPr>
          <a:xfrm>
            <a:off x="4427984" y="4467982"/>
            <a:ext cx="0" cy="255421"/>
          </a:xfrm>
          <a:prstGeom prst="straightConnector1">
            <a:avLst/>
          </a:prstGeom>
          <a:ln>
            <a:solidFill>
              <a:schemeClr val="accent3">
                <a:lumMod val="75000"/>
              </a:schemeClr>
            </a:solidFill>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137" name="Straight Arrow Connector 136"/>
          <p:cNvCxnSpPr/>
          <p:nvPr/>
        </p:nvCxnSpPr>
        <p:spPr>
          <a:xfrm>
            <a:off x="4427984" y="5083443"/>
            <a:ext cx="0" cy="216024"/>
          </a:xfrm>
          <a:prstGeom prst="straightConnector1">
            <a:avLst/>
          </a:prstGeom>
          <a:ln>
            <a:solidFill>
              <a:schemeClr val="accent3">
                <a:lumMod val="75000"/>
              </a:schemeClr>
            </a:solidFill>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146" name="TextBox 145"/>
          <p:cNvSpPr txBox="1"/>
          <p:nvPr/>
        </p:nvSpPr>
        <p:spPr>
          <a:xfrm>
            <a:off x="2555776" y="5875531"/>
            <a:ext cx="1675459" cy="276999"/>
          </a:xfrm>
          <a:prstGeom prst="rect">
            <a:avLst/>
          </a:prstGeom>
          <a:noFill/>
        </p:spPr>
        <p:txBody>
          <a:bodyPr wrap="none" rtlCol="0">
            <a:spAutoFit/>
          </a:bodyPr>
          <a:lstStyle/>
          <a:p>
            <a:r>
              <a:rPr lang="en-US" sz="1200" b="1" dirty="0" smtClean="0"/>
              <a:t>GPIO READ / WRITE</a:t>
            </a:r>
            <a:endParaRPr lang="en-US" sz="1200" b="1" dirty="0"/>
          </a:p>
        </p:txBody>
      </p:sp>
      <p:sp>
        <p:nvSpPr>
          <p:cNvPr id="149" name="Arc 148"/>
          <p:cNvSpPr/>
          <p:nvPr/>
        </p:nvSpPr>
        <p:spPr>
          <a:xfrm rot="15812760" flipH="1">
            <a:off x="4745686" y="5312559"/>
            <a:ext cx="861751" cy="693894"/>
          </a:xfrm>
          <a:prstGeom prst="arc">
            <a:avLst>
              <a:gd name="adj1" fmla="val 17123005"/>
              <a:gd name="adj2" fmla="val 0"/>
            </a:avLst>
          </a:prstGeom>
          <a:ln w="38100">
            <a:solidFill>
              <a:schemeClr val="accent2"/>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0" name="TextBox 149"/>
          <p:cNvSpPr txBox="1"/>
          <p:nvPr/>
        </p:nvSpPr>
        <p:spPr>
          <a:xfrm>
            <a:off x="7319109" y="2460377"/>
            <a:ext cx="1075679" cy="307777"/>
          </a:xfrm>
          <a:prstGeom prst="rect">
            <a:avLst/>
          </a:prstGeom>
          <a:noFill/>
        </p:spPr>
        <p:txBody>
          <a:bodyPr wrap="none" rtlCol="0">
            <a:spAutoFit/>
          </a:bodyPr>
          <a:lstStyle/>
          <a:p>
            <a:r>
              <a:rPr lang="en-US" sz="1400" b="1" dirty="0" smtClean="0"/>
              <a:t>25mA max</a:t>
            </a:r>
            <a:endParaRPr lang="en-US" sz="1400" b="1" dirty="0"/>
          </a:p>
        </p:txBody>
      </p:sp>
      <p:pic>
        <p:nvPicPr>
          <p:cNvPr id="69" name="Picture 68" descr="branding_STM32-F0.png"/>
          <p:cNvPicPr>
            <a:picLocks noChangeAspect="1"/>
          </p:cNvPicPr>
          <p:nvPr/>
        </p:nvPicPr>
        <p:blipFill>
          <a:blip r:embed="rId3" cstate="print"/>
          <a:stretch>
            <a:fillRect/>
          </a:stretch>
        </p:blipFill>
        <p:spPr>
          <a:xfrm>
            <a:off x="8235871" y="6118759"/>
            <a:ext cx="512842" cy="397333"/>
          </a:xfrm>
          <a:prstGeom prst="rect">
            <a:avLst/>
          </a:prstGeom>
        </p:spPr>
      </p:pic>
    </p:spTree>
    <p:extLst>
      <p:ext uri="{BB962C8B-B14F-4D97-AF65-F5344CB8AC3E}">
        <p14:creationId xmlns:p14="http://schemas.microsoft.com/office/powerpoint/2010/main" val="1404223959"/>
      </p:ext>
    </p:extLst>
  </p:cSld>
  <p:clrMapOvr>
    <a:masterClrMapping/>
  </p:clrMapOvr>
  <p:transition spd="slow">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99" name="Line 235"/>
          <p:cNvSpPr>
            <a:spLocks noChangeShapeType="1"/>
          </p:cNvSpPr>
          <p:nvPr/>
        </p:nvSpPr>
        <p:spPr bwMode="auto">
          <a:xfrm>
            <a:off x="5753100" y="4711700"/>
            <a:ext cx="369888" cy="1588"/>
          </a:xfrm>
          <a:prstGeom prst="line">
            <a:avLst/>
          </a:prstGeom>
          <a:noFill/>
          <a:ln w="28575">
            <a:solidFill>
              <a:schemeClr val="tx1"/>
            </a:solidFill>
            <a:round/>
            <a:headEnd type="triangle" w="med" len="med"/>
            <a:tailEnd/>
          </a:ln>
        </p:spPr>
        <p:txBody>
          <a:bodyPr/>
          <a:lstStyle/>
          <a:p>
            <a:endParaRPr lang="en-US"/>
          </a:p>
        </p:txBody>
      </p:sp>
      <p:sp>
        <p:nvSpPr>
          <p:cNvPr id="66562" name="Rectangle 2"/>
          <p:cNvSpPr>
            <a:spLocks noGrp="1" noChangeArrowheads="1"/>
          </p:cNvSpPr>
          <p:nvPr>
            <p:ph type="title" idx="4294967295"/>
          </p:nvPr>
        </p:nvSpPr>
        <p:spPr/>
        <p:txBody>
          <a:bodyPr/>
          <a:lstStyle/>
          <a:p>
            <a:r>
              <a:rPr lang="en-US" noProof="0" smtClean="0"/>
              <a:t>GPIO Configuration Modes</a:t>
            </a:r>
          </a:p>
        </p:txBody>
      </p:sp>
      <p:sp>
        <p:nvSpPr>
          <p:cNvPr id="66563" name="Text Box 173"/>
          <p:cNvSpPr txBox="1">
            <a:spLocks noChangeArrowheads="1"/>
          </p:cNvSpPr>
          <p:nvPr/>
        </p:nvSpPr>
        <p:spPr bwMode="auto">
          <a:xfrm>
            <a:off x="4572000" y="6162675"/>
            <a:ext cx="3754438" cy="214313"/>
          </a:xfrm>
          <a:prstGeom prst="rect">
            <a:avLst/>
          </a:prstGeom>
          <a:noFill/>
          <a:ln w="9525">
            <a:noFill/>
            <a:miter lim="800000"/>
            <a:headEnd/>
            <a:tailEnd/>
          </a:ln>
        </p:spPr>
        <p:txBody>
          <a:bodyPr>
            <a:spAutoFit/>
          </a:bodyPr>
          <a:lstStyle/>
          <a:p>
            <a:pPr>
              <a:spcBef>
                <a:spcPct val="50000"/>
              </a:spcBef>
            </a:pPr>
            <a:r>
              <a:rPr lang="fr-FR" sz="800">
                <a:solidFill>
                  <a:srgbClr val="000000"/>
                </a:solidFill>
                <a:latin typeface="Times"/>
              </a:rPr>
              <a:t>(1)</a:t>
            </a:r>
            <a:r>
              <a:rPr lang="en-US" sz="800">
                <a:solidFill>
                  <a:srgbClr val="000000"/>
                </a:solidFill>
                <a:latin typeface="Times"/>
              </a:rPr>
              <a:t> VDD_FT is a potential specific to five-volt tolerant I/Os and different from VDD.</a:t>
            </a:r>
          </a:p>
        </p:txBody>
      </p:sp>
      <p:sp>
        <p:nvSpPr>
          <p:cNvPr id="36885" name="Text Box 21"/>
          <p:cNvSpPr txBox="1">
            <a:spLocks noChangeArrowheads="1"/>
          </p:cNvSpPr>
          <p:nvPr/>
        </p:nvSpPr>
        <p:spPr bwMode="auto">
          <a:xfrm>
            <a:off x="4011613" y="1735138"/>
            <a:ext cx="1298575" cy="207962"/>
          </a:xfrm>
          <a:prstGeom prst="rect">
            <a:avLst/>
          </a:prstGeom>
          <a:noFill/>
          <a:ln w="12700">
            <a:noFill/>
            <a:miter lim="800000"/>
            <a:headEnd/>
            <a:tailEnd/>
          </a:ln>
        </p:spPr>
        <p:txBody>
          <a:bodyPr wrap="none" lIns="87231" tIns="43616" rIns="87231" bIns="43616">
            <a:spAutoFit/>
          </a:bodyPr>
          <a:lstStyle/>
          <a:p>
            <a:pPr defTabSz="873125"/>
            <a:r>
              <a:rPr lang="en-US" sz="800" b="1">
                <a:solidFill>
                  <a:srgbClr val="FBB034"/>
                </a:solidFill>
                <a:latin typeface="Helvetica"/>
                <a:ea typeface="Osaka"/>
                <a:cs typeface="Osaka"/>
              </a:rPr>
              <a:t>To On-chip Peripherals</a:t>
            </a:r>
          </a:p>
        </p:txBody>
      </p:sp>
      <p:sp>
        <p:nvSpPr>
          <p:cNvPr id="36878" name="Text Box 14"/>
          <p:cNvSpPr txBox="1">
            <a:spLocks noChangeArrowheads="1"/>
          </p:cNvSpPr>
          <p:nvPr/>
        </p:nvSpPr>
        <p:spPr bwMode="auto">
          <a:xfrm>
            <a:off x="4572000" y="1076325"/>
            <a:ext cx="517525" cy="207963"/>
          </a:xfrm>
          <a:prstGeom prst="rect">
            <a:avLst/>
          </a:prstGeom>
          <a:noFill/>
          <a:ln w="12700">
            <a:noFill/>
            <a:miter lim="800000"/>
            <a:headEnd/>
            <a:tailEnd/>
          </a:ln>
        </p:spPr>
        <p:txBody>
          <a:bodyPr wrap="none" lIns="87231" tIns="43616" rIns="87231" bIns="43616">
            <a:spAutoFit/>
          </a:bodyPr>
          <a:lstStyle/>
          <a:p>
            <a:pPr defTabSz="873125"/>
            <a:r>
              <a:rPr lang="en-US" sz="800" b="1">
                <a:solidFill>
                  <a:srgbClr val="000000"/>
                </a:solidFill>
                <a:latin typeface="Helvetica"/>
                <a:ea typeface="Osaka"/>
                <a:cs typeface="Osaka"/>
              </a:rPr>
              <a:t>Analog</a:t>
            </a:r>
          </a:p>
        </p:txBody>
      </p:sp>
      <p:sp>
        <p:nvSpPr>
          <p:cNvPr id="36886" name="Text Box 22"/>
          <p:cNvSpPr txBox="1">
            <a:spLocks noChangeArrowheads="1"/>
          </p:cNvSpPr>
          <p:nvPr/>
        </p:nvSpPr>
        <p:spPr bwMode="auto">
          <a:xfrm>
            <a:off x="3903663" y="5494338"/>
            <a:ext cx="1497012" cy="207962"/>
          </a:xfrm>
          <a:prstGeom prst="rect">
            <a:avLst/>
          </a:prstGeom>
          <a:noFill/>
          <a:ln w="12700">
            <a:noFill/>
            <a:miter lim="800000"/>
            <a:headEnd/>
            <a:tailEnd/>
          </a:ln>
        </p:spPr>
        <p:txBody>
          <a:bodyPr lIns="87231" tIns="43616" rIns="87231" bIns="43616">
            <a:spAutoFit/>
          </a:bodyPr>
          <a:lstStyle/>
          <a:p>
            <a:pPr defTabSz="873125"/>
            <a:r>
              <a:rPr lang="en-US" sz="800" b="1">
                <a:solidFill>
                  <a:srgbClr val="FBB034"/>
                </a:solidFill>
                <a:latin typeface="Helvetica"/>
                <a:ea typeface="Osaka"/>
                <a:cs typeface="Osaka"/>
              </a:rPr>
              <a:t>From On-chip Peripherals</a:t>
            </a:r>
          </a:p>
        </p:txBody>
      </p:sp>
      <p:sp>
        <p:nvSpPr>
          <p:cNvPr id="36887" name="Text Box 23"/>
          <p:cNvSpPr txBox="1">
            <a:spLocks noChangeArrowheads="1"/>
          </p:cNvSpPr>
          <p:nvPr/>
        </p:nvSpPr>
        <p:spPr bwMode="auto">
          <a:xfrm>
            <a:off x="7675563" y="5302250"/>
            <a:ext cx="1095375" cy="390525"/>
          </a:xfrm>
          <a:prstGeom prst="rect">
            <a:avLst/>
          </a:prstGeom>
          <a:noFill/>
          <a:ln w="12700">
            <a:noFill/>
            <a:miter lim="800000"/>
            <a:headEnd/>
            <a:tailEnd/>
          </a:ln>
        </p:spPr>
        <p:txBody>
          <a:bodyPr lIns="87231" tIns="43616" rIns="87231" bIns="43616">
            <a:spAutoFit/>
          </a:bodyPr>
          <a:lstStyle/>
          <a:p>
            <a:pPr defTabSz="873125"/>
            <a:r>
              <a:rPr lang="en-US" sz="1000" b="1">
                <a:solidFill>
                  <a:srgbClr val="000000"/>
                </a:solidFill>
                <a:latin typeface="Helvetica"/>
                <a:ea typeface="Osaka"/>
                <a:cs typeface="Osaka"/>
              </a:rPr>
              <a:t>Push-Pull</a:t>
            </a:r>
          </a:p>
          <a:p>
            <a:pPr defTabSz="873125"/>
            <a:r>
              <a:rPr lang="en-US" sz="1000" b="1">
                <a:solidFill>
                  <a:srgbClr val="000000"/>
                </a:solidFill>
                <a:latin typeface="Helvetica"/>
                <a:ea typeface="Osaka"/>
                <a:cs typeface="Osaka"/>
              </a:rPr>
              <a:t>Open Drain </a:t>
            </a:r>
          </a:p>
        </p:txBody>
      </p:sp>
      <p:sp>
        <p:nvSpPr>
          <p:cNvPr id="66568" name="Text Box 85"/>
          <p:cNvSpPr txBox="1">
            <a:spLocks noChangeArrowheads="1"/>
          </p:cNvSpPr>
          <p:nvPr/>
        </p:nvSpPr>
        <p:spPr bwMode="auto">
          <a:xfrm>
            <a:off x="6481763" y="5448300"/>
            <a:ext cx="1001712" cy="23812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1000" b="1">
                <a:solidFill>
                  <a:srgbClr val="000000"/>
                </a:solidFill>
              </a:rPr>
              <a:t>Output Driver</a:t>
            </a:r>
          </a:p>
        </p:txBody>
      </p:sp>
      <p:sp>
        <p:nvSpPr>
          <p:cNvPr id="66569" name="Text Box 13"/>
          <p:cNvSpPr txBox="1">
            <a:spLocks noChangeArrowheads="1"/>
          </p:cNvSpPr>
          <p:nvPr/>
        </p:nvSpPr>
        <p:spPr bwMode="auto">
          <a:xfrm rot="-5400000">
            <a:off x="8582025" y="3632200"/>
            <a:ext cx="779463" cy="284163"/>
          </a:xfrm>
          <a:prstGeom prst="rect">
            <a:avLst/>
          </a:prstGeom>
          <a:noFill/>
          <a:ln w="12700">
            <a:noFill/>
            <a:miter lim="800000"/>
            <a:headEnd/>
            <a:tailEnd/>
          </a:ln>
        </p:spPr>
        <p:txBody>
          <a:bodyPr lIns="87231" tIns="43616" rIns="87231" bIns="43616">
            <a:spAutoFit/>
          </a:bodyPr>
          <a:lstStyle/>
          <a:p>
            <a:pPr algn="ctr" defTabSz="873125"/>
            <a:r>
              <a:rPr lang="en-US" sz="1300" b="1">
                <a:solidFill>
                  <a:srgbClr val="FBB034"/>
                </a:solidFill>
                <a:latin typeface="Helvetica"/>
                <a:ea typeface="Osaka"/>
                <a:cs typeface="Osaka"/>
              </a:rPr>
              <a:t>I/O pin</a:t>
            </a:r>
          </a:p>
        </p:txBody>
      </p:sp>
      <p:grpSp>
        <p:nvGrpSpPr>
          <p:cNvPr id="2" name="Group 386"/>
          <p:cNvGrpSpPr>
            <a:grpSpLocks/>
          </p:cNvGrpSpPr>
          <p:nvPr/>
        </p:nvGrpSpPr>
        <p:grpSpPr bwMode="auto">
          <a:xfrm>
            <a:off x="7651750" y="2568575"/>
            <a:ext cx="755650" cy="2233613"/>
            <a:chOff x="4820" y="1618"/>
            <a:chExt cx="476" cy="1407"/>
          </a:xfrm>
        </p:grpSpPr>
        <p:sp>
          <p:nvSpPr>
            <p:cNvPr id="66690" name="Text Box 168"/>
            <p:cNvSpPr txBox="1">
              <a:spLocks noChangeArrowheads="1"/>
            </p:cNvSpPr>
            <p:nvPr/>
          </p:nvSpPr>
          <p:spPr bwMode="auto">
            <a:xfrm>
              <a:off x="4989" y="2902"/>
              <a:ext cx="307" cy="123"/>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700" b="1">
                  <a:solidFill>
                    <a:srgbClr val="000000"/>
                  </a:solidFill>
                </a:rPr>
                <a:t>VSS</a:t>
              </a:r>
            </a:p>
          </p:txBody>
        </p:sp>
        <p:grpSp>
          <p:nvGrpSpPr>
            <p:cNvPr id="66691" name="Group 249"/>
            <p:cNvGrpSpPr>
              <a:grpSpLocks/>
            </p:cNvGrpSpPr>
            <p:nvPr/>
          </p:nvGrpSpPr>
          <p:grpSpPr bwMode="auto">
            <a:xfrm>
              <a:off x="4820" y="1618"/>
              <a:ext cx="452" cy="1300"/>
              <a:chOff x="4832" y="1524"/>
              <a:chExt cx="466" cy="1341"/>
            </a:xfrm>
          </p:grpSpPr>
          <p:sp>
            <p:nvSpPr>
              <p:cNvPr id="66692" name="Text Box 141"/>
              <p:cNvSpPr txBox="1">
                <a:spLocks noChangeArrowheads="1"/>
              </p:cNvSpPr>
              <p:nvPr/>
            </p:nvSpPr>
            <p:spPr bwMode="auto">
              <a:xfrm>
                <a:off x="4858" y="2600"/>
                <a:ext cx="398" cy="12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700" b="1">
                    <a:solidFill>
                      <a:srgbClr val="000000"/>
                    </a:solidFill>
                  </a:rPr>
                  <a:t>On/Off</a:t>
                </a:r>
              </a:p>
            </p:txBody>
          </p:sp>
          <p:sp>
            <p:nvSpPr>
              <p:cNvPr id="66693" name="Line 142"/>
              <p:cNvSpPr>
                <a:spLocks noChangeShapeType="1"/>
              </p:cNvSpPr>
              <p:nvPr/>
            </p:nvSpPr>
            <p:spPr bwMode="auto">
              <a:xfrm>
                <a:off x="5049" y="2865"/>
                <a:ext cx="120" cy="0"/>
              </a:xfrm>
              <a:prstGeom prst="line">
                <a:avLst/>
              </a:prstGeom>
              <a:noFill/>
              <a:ln w="31750">
                <a:solidFill>
                  <a:schemeClr val="tx1"/>
                </a:solidFill>
                <a:round/>
                <a:headEnd/>
                <a:tailEnd/>
              </a:ln>
            </p:spPr>
            <p:txBody>
              <a:bodyPr anchor="ctr">
                <a:spAutoFit/>
              </a:bodyPr>
              <a:lstStyle/>
              <a:p>
                <a:endParaRPr lang="en-US"/>
              </a:p>
            </p:txBody>
          </p:sp>
          <p:sp>
            <p:nvSpPr>
              <p:cNvPr id="66694" name="Line 143"/>
              <p:cNvSpPr>
                <a:spLocks noChangeShapeType="1"/>
              </p:cNvSpPr>
              <p:nvPr/>
            </p:nvSpPr>
            <p:spPr bwMode="auto">
              <a:xfrm>
                <a:off x="5044" y="1660"/>
                <a:ext cx="119" cy="0"/>
              </a:xfrm>
              <a:prstGeom prst="line">
                <a:avLst/>
              </a:prstGeom>
              <a:noFill/>
              <a:ln w="31750">
                <a:solidFill>
                  <a:schemeClr val="tx1"/>
                </a:solidFill>
                <a:round/>
                <a:headEnd/>
                <a:tailEnd/>
              </a:ln>
            </p:spPr>
            <p:txBody>
              <a:bodyPr anchor="ctr">
                <a:spAutoFit/>
              </a:bodyPr>
              <a:lstStyle/>
              <a:p>
                <a:endParaRPr lang="en-US"/>
              </a:p>
            </p:txBody>
          </p:sp>
          <p:sp>
            <p:nvSpPr>
              <p:cNvPr id="66695" name="Text Box 144"/>
              <p:cNvSpPr txBox="1">
                <a:spLocks noChangeArrowheads="1"/>
              </p:cNvSpPr>
              <p:nvPr/>
            </p:nvSpPr>
            <p:spPr bwMode="auto">
              <a:xfrm rot="-5400000">
                <a:off x="5024" y="1902"/>
                <a:ext cx="407" cy="12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700" b="1">
                    <a:solidFill>
                      <a:srgbClr val="000000"/>
                    </a:solidFill>
                  </a:rPr>
                  <a:t>Pull - Up</a:t>
                </a:r>
              </a:p>
            </p:txBody>
          </p:sp>
          <p:sp>
            <p:nvSpPr>
              <p:cNvPr id="66696" name="Text Box 145"/>
              <p:cNvSpPr txBox="1">
                <a:spLocks noChangeArrowheads="1"/>
              </p:cNvSpPr>
              <p:nvPr/>
            </p:nvSpPr>
            <p:spPr bwMode="auto">
              <a:xfrm rot="-5400000">
                <a:off x="4936" y="2454"/>
                <a:ext cx="583" cy="12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700" b="1">
                    <a:solidFill>
                      <a:srgbClr val="000000"/>
                    </a:solidFill>
                  </a:rPr>
                  <a:t>Pull - Down</a:t>
                </a:r>
              </a:p>
            </p:txBody>
          </p:sp>
          <p:sp>
            <p:nvSpPr>
              <p:cNvPr id="66697" name="Line 146"/>
              <p:cNvSpPr>
                <a:spLocks noChangeShapeType="1"/>
              </p:cNvSpPr>
              <p:nvPr/>
            </p:nvSpPr>
            <p:spPr bwMode="auto">
              <a:xfrm>
                <a:off x="5101" y="1933"/>
                <a:ext cx="47" cy="40"/>
              </a:xfrm>
              <a:prstGeom prst="line">
                <a:avLst/>
              </a:prstGeom>
              <a:noFill/>
              <a:ln w="12700">
                <a:solidFill>
                  <a:schemeClr val="tx1"/>
                </a:solidFill>
                <a:round/>
                <a:headEnd/>
                <a:tailEnd/>
              </a:ln>
            </p:spPr>
            <p:txBody>
              <a:bodyPr anchor="ctr">
                <a:spAutoFit/>
              </a:bodyPr>
              <a:lstStyle/>
              <a:p>
                <a:endParaRPr lang="en-US"/>
              </a:p>
            </p:txBody>
          </p:sp>
          <p:sp>
            <p:nvSpPr>
              <p:cNvPr id="66698" name="Line 147"/>
              <p:cNvSpPr>
                <a:spLocks noChangeShapeType="1"/>
              </p:cNvSpPr>
              <p:nvPr/>
            </p:nvSpPr>
            <p:spPr bwMode="auto">
              <a:xfrm>
                <a:off x="5101" y="1994"/>
                <a:ext cx="43" cy="36"/>
              </a:xfrm>
              <a:prstGeom prst="line">
                <a:avLst/>
              </a:prstGeom>
              <a:noFill/>
              <a:ln w="12700">
                <a:solidFill>
                  <a:schemeClr val="tx1"/>
                </a:solidFill>
                <a:round/>
                <a:headEnd/>
                <a:tailEnd/>
              </a:ln>
            </p:spPr>
            <p:txBody>
              <a:bodyPr anchor="ctr">
                <a:spAutoFit/>
              </a:bodyPr>
              <a:lstStyle/>
              <a:p>
                <a:endParaRPr lang="en-US"/>
              </a:p>
            </p:txBody>
          </p:sp>
          <p:sp>
            <p:nvSpPr>
              <p:cNvPr id="66699" name="Line 148"/>
              <p:cNvSpPr>
                <a:spLocks noChangeShapeType="1"/>
              </p:cNvSpPr>
              <p:nvPr/>
            </p:nvSpPr>
            <p:spPr bwMode="auto">
              <a:xfrm>
                <a:off x="5101" y="2049"/>
                <a:ext cx="47" cy="41"/>
              </a:xfrm>
              <a:prstGeom prst="line">
                <a:avLst/>
              </a:prstGeom>
              <a:noFill/>
              <a:ln w="12700">
                <a:solidFill>
                  <a:schemeClr val="tx1"/>
                </a:solidFill>
                <a:round/>
                <a:headEnd/>
                <a:tailEnd/>
              </a:ln>
            </p:spPr>
            <p:txBody>
              <a:bodyPr anchor="ctr">
                <a:spAutoFit/>
              </a:bodyPr>
              <a:lstStyle/>
              <a:p>
                <a:endParaRPr lang="en-US"/>
              </a:p>
            </p:txBody>
          </p:sp>
          <p:sp>
            <p:nvSpPr>
              <p:cNvPr id="66700" name="Line 149"/>
              <p:cNvSpPr>
                <a:spLocks noChangeShapeType="1"/>
              </p:cNvSpPr>
              <p:nvPr/>
            </p:nvSpPr>
            <p:spPr bwMode="auto">
              <a:xfrm>
                <a:off x="5104" y="2111"/>
                <a:ext cx="47" cy="41"/>
              </a:xfrm>
              <a:prstGeom prst="line">
                <a:avLst/>
              </a:prstGeom>
              <a:noFill/>
              <a:ln w="12700">
                <a:solidFill>
                  <a:schemeClr val="tx1"/>
                </a:solidFill>
                <a:round/>
                <a:headEnd/>
                <a:tailEnd/>
              </a:ln>
            </p:spPr>
            <p:txBody>
              <a:bodyPr wrap="none" anchor="ctr">
                <a:spAutoFit/>
              </a:bodyPr>
              <a:lstStyle/>
              <a:p>
                <a:endParaRPr lang="en-US"/>
              </a:p>
            </p:txBody>
          </p:sp>
          <p:sp>
            <p:nvSpPr>
              <p:cNvPr id="66701" name="Line 150"/>
              <p:cNvSpPr>
                <a:spLocks noChangeShapeType="1"/>
              </p:cNvSpPr>
              <p:nvPr/>
            </p:nvSpPr>
            <p:spPr bwMode="auto">
              <a:xfrm flipV="1">
                <a:off x="5101" y="1972"/>
                <a:ext cx="45" cy="25"/>
              </a:xfrm>
              <a:prstGeom prst="line">
                <a:avLst/>
              </a:prstGeom>
              <a:noFill/>
              <a:ln w="12700">
                <a:solidFill>
                  <a:schemeClr val="tx1"/>
                </a:solidFill>
                <a:round/>
                <a:headEnd/>
                <a:tailEnd/>
              </a:ln>
            </p:spPr>
            <p:txBody>
              <a:bodyPr anchor="ctr">
                <a:spAutoFit/>
              </a:bodyPr>
              <a:lstStyle/>
              <a:p>
                <a:endParaRPr lang="en-US"/>
              </a:p>
            </p:txBody>
          </p:sp>
          <p:sp>
            <p:nvSpPr>
              <p:cNvPr id="66702" name="Line 151"/>
              <p:cNvSpPr>
                <a:spLocks noChangeShapeType="1"/>
              </p:cNvSpPr>
              <p:nvPr/>
            </p:nvSpPr>
            <p:spPr bwMode="auto">
              <a:xfrm flipV="1">
                <a:off x="5101" y="2029"/>
                <a:ext cx="45" cy="25"/>
              </a:xfrm>
              <a:prstGeom prst="line">
                <a:avLst/>
              </a:prstGeom>
              <a:noFill/>
              <a:ln w="12700">
                <a:solidFill>
                  <a:schemeClr val="tx1"/>
                </a:solidFill>
                <a:round/>
                <a:headEnd/>
                <a:tailEnd/>
              </a:ln>
            </p:spPr>
            <p:txBody>
              <a:bodyPr anchor="ctr">
                <a:spAutoFit/>
              </a:bodyPr>
              <a:lstStyle/>
              <a:p>
                <a:endParaRPr lang="en-US"/>
              </a:p>
            </p:txBody>
          </p:sp>
          <p:sp>
            <p:nvSpPr>
              <p:cNvPr id="66703" name="Line 152"/>
              <p:cNvSpPr>
                <a:spLocks noChangeShapeType="1"/>
              </p:cNvSpPr>
              <p:nvPr/>
            </p:nvSpPr>
            <p:spPr bwMode="auto">
              <a:xfrm flipV="1">
                <a:off x="5104" y="2089"/>
                <a:ext cx="46" cy="24"/>
              </a:xfrm>
              <a:prstGeom prst="line">
                <a:avLst/>
              </a:prstGeom>
              <a:noFill/>
              <a:ln w="12700">
                <a:solidFill>
                  <a:schemeClr val="tx1"/>
                </a:solidFill>
                <a:round/>
                <a:headEnd/>
                <a:tailEnd/>
              </a:ln>
            </p:spPr>
            <p:txBody>
              <a:bodyPr anchor="ctr">
                <a:spAutoFit/>
              </a:bodyPr>
              <a:lstStyle/>
              <a:p>
                <a:endParaRPr lang="en-US"/>
              </a:p>
            </p:txBody>
          </p:sp>
          <p:sp>
            <p:nvSpPr>
              <p:cNvPr id="66704" name="Line 153"/>
              <p:cNvSpPr>
                <a:spLocks noChangeShapeType="1"/>
              </p:cNvSpPr>
              <p:nvPr/>
            </p:nvSpPr>
            <p:spPr bwMode="auto">
              <a:xfrm flipV="1">
                <a:off x="5103" y="2149"/>
                <a:ext cx="45" cy="24"/>
              </a:xfrm>
              <a:prstGeom prst="line">
                <a:avLst/>
              </a:prstGeom>
              <a:noFill/>
              <a:ln w="12700">
                <a:solidFill>
                  <a:schemeClr val="tx1"/>
                </a:solidFill>
                <a:round/>
                <a:headEnd/>
                <a:tailEnd/>
              </a:ln>
            </p:spPr>
            <p:txBody>
              <a:bodyPr anchor="ctr">
                <a:spAutoFit/>
              </a:bodyPr>
              <a:lstStyle/>
              <a:p>
                <a:endParaRPr lang="en-US"/>
              </a:p>
            </p:txBody>
          </p:sp>
          <p:sp>
            <p:nvSpPr>
              <p:cNvPr id="66705" name="Line 154"/>
              <p:cNvSpPr>
                <a:spLocks noChangeShapeType="1"/>
              </p:cNvSpPr>
              <p:nvPr/>
            </p:nvSpPr>
            <p:spPr bwMode="auto">
              <a:xfrm>
                <a:off x="5106" y="2170"/>
                <a:ext cx="0" cy="84"/>
              </a:xfrm>
              <a:prstGeom prst="line">
                <a:avLst/>
              </a:prstGeom>
              <a:noFill/>
              <a:ln w="31750">
                <a:solidFill>
                  <a:schemeClr val="tx1"/>
                </a:solidFill>
                <a:round/>
                <a:headEnd/>
                <a:tailEnd/>
              </a:ln>
            </p:spPr>
            <p:txBody>
              <a:bodyPr anchor="ctr">
                <a:spAutoFit/>
              </a:bodyPr>
              <a:lstStyle/>
              <a:p>
                <a:endParaRPr lang="en-US"/>
              </a:p>
            </p:txBody>
          </p:sp>
          <p:sp>
            <p:nvSpPr>
              <p:cNvPr id="66706" name="Line 155"/>
              <p:cNvSpPr>
                <a:spLocks noChangeShapeType="1"/>
              </p:cNvSpPr>
              <p:nvPr/>
            </p:nvSpPr>
            <p:spPr bwMode="auto">
              <a:xfrm>
                <a:off x="5103" y="1663"/>
                <a:ext cx="0" cy="82"/>
              </a:xfrm>
              <a:prstGeom prst="line">
                <a:avLst/>
              </a:prstGeom>
              <a:noFill/>
              <a:ln w="31750">
                <a:solidFill>
                  <a:schemeClr val="tx1"/>
                </a:solidFill>
                <a:round/>
                <a:headEnd/>
                <a:tailEnd/>
              </a:ln>
            </p:spPr>
            <p:txBody>
              <a:bodyPr anchor="ctr">
                <a:spAutoFit/>
              </a:bodyPr>
              <a:lstStyle/>
              <a:p>
                <a:endParaRPr lang="en-US"/>
              </a:p>
            </p:txBody>
          </p:sp>
          <p:sp>
            <p:nvSpPr>
              <p:cNvPr id="66707" name="Line 156"/>
              <p:cNvSpPr>
                <a:spLocks noChangeShapeType="1"/>
              </p:cNvSpPr>
              <p:nvPr/>
            </p:nvSpPr>
            <p:spPr bwMode="auto">
              <a:xfrm>
                <a:off x="5104" y="2340"/>
                <a:ext cx="47" cy="40"/>
              </a:xfrm>
              <a:prstGeom prst="line">
                <a:avLst/>
              </a:prstGeom>
              <a:noFill/>
              <a:ln w="12700">
                <a:solidFill>
                  <a:schemeClr val="tx1"/>
                </a:solidFill>
                <a:round/>
                <a:headEnd/>
                <a:tailEnd/>
              </a:ln>
            </p:spPr>
            <p:txBody>
              <a:bodyPr anchor="ctr">
                <a:spAutoFit/>
              </a:bodyPr>
              <a:lstStyle/>
              <a:p>
                <a:endParaRPr lang="en-US"/>
              </a:p>
            </p:txBody>
          </p:sp>
          <p:sp>
            <p:nvSpPr>
              <p:cNvPr id="66708" name="Line 157"/>
              <p:cNvSpPr>
                <a:spLocks noChangeShapeType="1"/>
              </p:cNvSpPr>
              <p:nvPr/>
            </p:nvSpPr>
            <p:spPr bwMode="auto">
              <a:xfrm>
                <a:off x="5103" y="2402"/>
                <a:ext cx="43" cy="36"/>
              </a:xfrm>
              <a:prstGeom prst="line">
                <a:avLst/>
              </a:prstGeom>
              <a:noFill/>
              <a:ln w="12700">
                <a:solidFill>
                  <a:schemeClr val="tx1"/>
                </a:solidFill>
                <a:round/>
                <a:headEnd/>
                <a:tailEnd/>
              </a:ln>
            </p:spPr>
            <p:txBody>
              <a:bodyPr anchor="ctr">
                <a:spAutoFit/>
              </a:bodyPr>
              <a:lstStyle/>
              <a:p>
                <a:endParaRPr lang="en-US"/>
              </a:p>
            </p:txBody>
          </p:sp>
          <p:sp>
            <p:nvSpPr>
              <p:cNvPr id="66709" name="Line 158"/>
              <p:cNvSpPr>
                <a:spLocks noChangeShapeType="1"/>
              </p:cNvSpPr>
              <p:nvPr/>
            </p:nvSpPr>
            <p:spPr bwMode="auto">
              <a:xfrm>
                <a:off x="5104" y="2457"/>
                <a:ext cx="47" cy="41"/>
              </a:xfrm>
              <a:prstGeom prst="line">
                <a:avLst/>
              </a:prstGeom>
              <a:noFill/>
              <a:ln w="12700">
                <a:solidFill>
                  <a:schemeClr val="tx1"/>
                </a:solidFill>
                <a:round/>
                <a:headEnd/>
                <a:tailEnd/>
              </a:ln>
            </p:spPr>
            <p:txBody>
              <a:bodyPr anchor="ctr">
                <a:spAutoFit/>
              </a:bodyPr>
              <a:lstStyle/>
              <a:p>
                <a:endParaRPr lang="en-US"/>
              </a:p>
            </p:txBody>
          </p:sp>
          <p:sp>
            <p:nvSpPr>
              <p:cNvPr id="66710" name="Line 159"/>
              <p:cNvSpPr>
                <a:spLocks noChangeShapeType="1"/>
              </p:cNvSpPr>
              <p:nvPr/>
            </p:nvSpPr>
            <p:spPr bwMode="auto">
              <a:xfrm>
                <a:off x="5108" y="2519"/>
                <a:ext cx="47" cy="41"/>
              </a:xfrm>
              <a:prstGeom prst="line">
                <a:avLst/>
              </a:prstGeom>
              <a:noFill/>
              <a:ln w="12700">
                <a:solidFill>
                  <a:schemeClr val="tx1"/>
                </a:solidFill>
                <a:round/>
                <a:headEnd/>
                <a:tailEnd/>
              </a:ln>
            </p:spPr>
            <p:txBody>
              <a:bodyPr wrap="none" anchor="ctr">
                <a:spAutoFit/>
              </a:bodyPr>
              <a:lstStyle/>
              <a:p>
                <a:endParaRPr lang="en-US"/>
              </a:p>
            </p:txBody>
          </p:sp>
          <p:sp>
            <p:nvSpPr>
              <p:cNvPr id="66711" name="Line 160"/>
              <p:cNvSpPr>
                <a:spLocks noChangeShapeType="1"/>
              </p:cNvSpPr>
              <p:nvPr/>
            </p:nvSpPr>
            <p:spPr bwMode="auto">
              <a:xfrm flipV="1">
                <a:off x="5104" y="2380"/>
                <a:ext cx="46" cy="25"/>
              </a:xfrm>
              <a:prstGeom prst="line">
                <a:avLst/>
              </a:prstGeom>
              <a:noFill/>
              <a:ln w="12700">
                <a:solidFill>
                  <a:schemeClr val="tx1"/>
                </a:solidFill>
                <a:round/>
                <a:headEnd/>
                <a:tailEnd/>
              </a:ln>
            </p:spPr>
            <p:txBody>
              <a:bodyPr anchor="ctr">
                <a:spAutoFit/>
              </a:bodyPr>
              <a:lstStyle/>
              <a:p>
                <a:endParaRPr lang="en-US"/>
              </a:p>
            </p:txBody>
          </p:sp>
          <p:sp>
            <p:nvSpPr>
              <p:cNvPr id="66712" name="Line 161"/>
              <p:cNvSpPr>
                <a:spLocks noChangeShapeType="1"/>
              </p:cNvSpPr>
              <p:nvPr/>
            </p:nvSpPr>
            <p:spPr bwMode="auto">
              <a:xfrm flipV="1">
                <a:off x="5104" y="2438"/>
                <a:ext cx="46" cy="24"/>
              </a:xfrm>
              <a:prstGeom prst="line">
                <a:avLst/>
              </a:prstGeom>
              <a:noFill/>
              <a:ln w="12700">
                <a:solidFill>
                  <a:schemeClr val="tx1"/>
                </a:solidFill>
                <a:round/>
                <a:headEnd/>
                <a:tailEnd/>
              </a:ln>
            </p:spPr>
            <p:txBody>
              <a:bodyPr anchor="ctr">
                <a:spAutoFit/>
              </a:bodyPr>
              <a:lstStyle/>
              <a:p>
                <a:endParaRPr lang="en-US"/>
              </a:p>
            </p:txBody>
          </p:sp>
          <p:sp>
            <p:nvSpPr>
              <p:cNvPr id="66713" name="Line 162"/>
              <p:cNvSpPr>
                <a:spLocks noChangeShapeType="1"/>
              </p:cNvSpPr>
              <p:nvPr/>
            </p:nvSpPr>
            <p:spPr bwMode="auto">
              <a:xfrm flipV="1">
                <a:off x="5108" y="2496"/>
                <a:ext cx="45" cy="25"/>
              </a:xfrm>
              <a:prstGeom prst="line">
                <a:avLst/>
              </a:prstGeom>
              <a:noFill/>
              <a:ln w="12700">
                <a:solidFill>
                  <a:schemeClr val="tx1"/>
                </a:solidFill>
                <a:round/>
                <a:headEnd/>
                <a:tailEnd/>
              </a:ln>
            </p:spPr>
            <p:txBody>
              <a:bodyPr anchor="ctr">
                <a:spAutoFit/>
              </a:bodyPr>
              <a:lstStyle/>
              <a:p>
                <a:endParaRPr lang="en-US"/>
              </a:p>
            </p:txBody>
          </p:sp>
          <p:sp>
            <p:nvSpPr>
              <p:cNvPr id="66714" name="Line 163"/>
              <p:cNvSpPr>
                <a:spLocks noChangeShapeType="1"/>
              </p:cNvSpPr>
              <p:nvPr/>
            </p:nvSpPr>
            <p:spPr bwMode="auto">
              <a:xfrm flipV="1">
                <a:off x="5106" y="2556"/>
                <a:ext cx="45" cy="24"/>
              </a:xfrm>
              <a:prstGeom prst="line">
                <a:avLst/>
              </a:prstGeom>
              <a:noFill/>
              <a:ln w="12700">
                <a:solidFill>
                  <a:schemeClr val="tx1"/>
                </a:solidFill>
                <a:round/>
                <a:headEnd/>
                <a:tailEnd/>
              </a:ln>
            </p:spPr>
            <p:txBody>
              <a:bodyPr anchor="ctr">
                <a:spAutoFit/>
              </a:bodyPr>
              <a:lstStyle/>
              <a:p>
                <a:endParaRPr lang="en-US"/>
              </a:p>
            </p:txBody>
          </p:sp>
          <p:sp>
            <p:nvSpPr>
              <p:cNvPr id="66715" name="Line 164"/>
              <p:cNvSpPr>
                <a:spLocks noChangeShapeType="1"/>
              </p:cNvSpPr>
              <p:nvPr/>
            </p:nvSpPr>
            <p:spPr bwMode="auto">
              <a:xfrm>
                <a:off x="5109" y="2782"/>
                <a:ext cx="0" cy="83"/>
              </a:xfrm>
              <a:prstGeom prst="line">
                <a:avLst/>
              </a:prstGeom>
              <a:noFill/>
              <a:ln w="31750">
                <a:solidFill>
                  <a:schemeClr val="tx1"/>
                </a:solidFill>
                <a:round/>
                <a:headEnd/>
                <a:tailEnd/>
              </a:ln>
            </p:spPr>
            <p:txBody>
              <a:bodyPr anchor="ctr">
                <a:spAutoFit/>
              </a:bodyPr>
              <a:lstStyle/>
              <a:p>
                <a:endParaRPr lang="en-US"/>
              </a:p>
            </p:txBody>
          </p:sp>
          <p:sp>
            <p:nvSpPr>
              <p:cNvPr id="66716" name="Line 165"/>
              <p:cNvSpPr>
                <a:spLocks noChangeShapeType="1"/>
              </p:cNvSpPr>
              <p:nvPr/>
            </p:nvSpPr>
            <p:spPr bwMode="auto">
              <a:xfrm>
                <a:off x="5106" y="2260"/>
                <a:ext cx="0" cy="83"/>
              </a:xfrm>
              <a:prstGeom prst="line">
                <a:avLst/>
              </a:prstGeom>
              <a:noFill/>
              <a:ln w="31750">
                <a:solidFill>
                  <a:schemeClr val="tx1"/>
                </a:solidFill>
                <a:round/>
                <a:headEnd/>
                <a:tailEnd/>
              </a:ln>
            </p:spPr>
            <p:txBody>
              <a:bodyPr anchor="ctr">
                <a:spAutoFit/>
              </a:bodyPr>
              <a:lstStyle/>
              <a:p>
                <a:endParaRPr lang="en-US"/>
              </a:p>
            </p:txBody>
          </p:sp>
          <p:sp>
            <p:nvSpPr>
              <p:cNvPr id="66717" name="Oval 166"/>
              <p:cNvSpPr>
                <a:spLocks noChangeArrowheads="1"/>
              </p:cNvSpPr>
              <p:nvPr/>
            </p:nvSpPr>
            <p:spPr bwMode="auto">
              <a:xfrm>
                <a:off x="5086" y="2257"/>
                <a:ext cx="40" cy="37"/>
              </a:xfrm>
              <a:prstGeom prst="ellipse">
                <a:avLst/>
              </a:prstGeom>
              <a:solidFill>
                <a:schemeClr val="tx1"/>
              </a:solidFill>
              <a:ln w="12700">
                <a:solidFill>
                  <a:schemeClr val="tx1"/>
                </a:solidFill>
                <a:round/>
                <a:headEnd/>
                <a:tailEnd/>
              </a:ln>
            </p:spPr>
            <p:txBody>
              <a:bodyPr wrap="none" anchor="ctr">
                <a:spAutoFit/>
              </a:bodyPr>
              <a:lstStyle/>
              <a:p>
                <a:endParaRPr lang="en-US">
                  <a:solidFill>
                    <a:srgbClr val="000000"/>
                  </a:solidFill>
                </a:endParaRPr>
              </a:p>
            </p:txBody>
          </p:sp>
          <p:sp>
            <p:nvSpPr>
              <p:cNvPr id="66718" name="Text Box 167"/>
              <p:cNvSpPr txBox="1">
                <a:spLocks noChangeArrowheads="1"/>
              </p:cNvSpPr>
              <p:nvPr/>
            </p:nvSpPr>
            <p:spPr bwMode="auto">
              <a:xfrm>
                <a:off x="4983" y="1524"/>
                <a:ext cx="315" cy="12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700" b="1">
                    <a:solidFill>
                      <a:srgbClr val="000000"/>
                    </a:solidFill>
                  </a:rPr>
                  <a:t>VDD</a:t>
                </a:r>
              </a:p>
            </p:txBody>
          </p:sp>
          <p:sp>
            <p:nvSpPr>
              <p:cNvPr id="66719" name="Line 169"/>
              <p:cNvSpPr>
                <a:spLocks noChangeShapeType="1"/>
              </p:cNvSpPr>
              <p:nvPr/>
            </p:nvSpPr>
            <p:spPr bwMode="auto">
              <a:xfrm>
                <a:off x="5105" y="1857"/>
                <a:ext cx="0" cy="83"/>
              </a:xfrm>
              <a:prstGeom prst="line">
                <a:avLst/>
              </a:prstGeom>
              <a:noFill/>
              <a:ln w="31750">
                <a:solidFill>
                  <a:schemeClr val="tx1"/>
                </a:solidFill>
                <a:round/>
                <a:headEnd/>
                <a:tailEnd/>
              </a:ln>
            </p:spPr>
            <p:txBody>
              <a:bodyPr anchor="ctr">
                <a:spAutoFit/>
              </a:bodyPr>
              <a:lstStyle/>
              <a:p>
                <a:endParaRPr lang="en-US"/>
              </a:p>
            </p:txBody>
          </p:sp>
          <p:sp>
            <p:nvSpPr>
              <p:cNvPr id="66720" name="Line 170"/>
              <p:cNvSpPr>
                <a:spLocks noChangeShapeType="1"/>
              </p:cNvSpPr>
              <p:nvPr/>
            </p:nvSpPr>
            <p:spPr bwMode="auto">
              <a:xfrm>
                <a:off x="5020" y="1788"/>
                <a:ext cx="88" cy="78"/>
              </a:xfrm>
              <a:prstGeom prst="line">
                <a:avLst/>
              </a:prstGeom>
              <a:noFill/>
              <a:ln w="31750">
                <a:solidFill>
                  <a:schemeClr val="tx1"/>
                </a:solidFill>
                <a:round/>
                <a:headEnd/>
                <a:tailEnd/>
              </a:ln>
            </p:spPr>
            <p:txBody>
              <a:bodyPr anchor="ctr">
                <a:spAutoFit/>
              </a:bodyPr>
              <a:lstStyle/>
              <a:p>
                <a:endParaRPr lang="en-US"/>
              </a:p>
            </p:txBody>
          </p:sp>
          <p:sp>
            <p:nvSpPr>
              <p:cNvPr id="66721" name="Line 171"/>
              <p:cNvSpPr>
                <a:spLocks noChangeShapeType="1"/>
              </p:cNvSpPr>
              <p:nvPr/>
            </p:nvSpPr>
            <p:spPr bwMode="auto">
              <a:xfrm>
                <a:off x="5111" y="2575"/>
                <a:ext cx="0" cy="84"/>
              </a:xfrm>
              <a:prstGeom prst="line">
                <a:avLst/>
              </a:prstGeom>
              <a:noFill/>
              <a:ln w="31750">
                <a:solidFill>
                  <a:schemeClr val="tx1"/>
                </a:solidFill>
                <a:round/>
                <a:headEnd/>
                <a:tailEnd/>
              </a:ln>
            </p:spPr>
            <p:txBody>
              <a:bodyPr anchor="ctr">
                <a:spAutoFit/>
              </a:bodyPr>
              <a:lstStyle/>
              <a:p>
                <a:endParaRPr lang="en-US"/>
              </a:p>
            </p:txBody>
          </p:sp>
          <p:sp>
            <p:nvSpPr>
              <p:cNvPr id="66722" name="Line 172"/>
              <p:cNvSpPr>
                <a:spLocks noChangeShapeType="1"/>
              </p:cNvSpPr>
              <p:nvPr/>
            </p:nvSpPr>
            <p:spPr bwMode="auto">
              <a:xfrm>
                <a:off x="5020" y="2710"/>
                <a:ext cx="88" cy="79"/>
              </a:xfrm>
              <a:prstGeom prst="line">
                <a:avLst/>
              </a:prstGeom>
              <a:noFill/>
              <a:ln w="31750">
                <a:solidFill>
                  <a:schemeClr val="tx1"/>
                </a:solidFill>
                <a:round/>
                <a:headEnd/>
                <a:tailEnd/>
              </a:ln>
            </p:spPr>
            <p:txBody>
              <a:bodyPr anchor="ctr">
                <a:spAutoFit/>
              </a:bodyPr>
              <a:lstStyle/>
              <a:p>
                <a:endParaRPr lang="en-US"/>
              </a:p>
            </p:txBody>
          </p:sp>
          <p:sp>
            <p:nvSpPr>
              <p:cNvPr id="66723" name="Text Box 200"/>
              <p:cNvSpPr txBox="1">
                <a:spLocks noChangeArrowheads="1"/>
              </p:cNvSpPr>
              <p:nvPr/>
            </p:nvSpPr>
            <p:spPr bwMode="auto">
              <a:xfrm>
                <a:off x="4832" y="1696"/>
                <a:ext cx="398" cy="12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700" b="1">
                    <a:solidFill>
                      <a:srgbClr val="000000"/>
                    </a:solidFill>
                  </a:rPr>
                  <a:t>On/Off</a:t>
                </a:r>
              </a:p>
            </p:txBody>
          </p:sp>
        </p:grpSp>
      </p:grpSp>
      <p:sp>
        <p:nvSpPr>
          <p:cNvPr id="66571" name="Rectangle 4"/>
          <p:cNvSpPr>
            <a:spLocks noChangeArrowheads="1"/>
          </p:cNvSpPr>
          <p:nvPr/>
        </p:nvSpPr>
        <p:spPr bwMode="auto">
          <a:xfrm rot="-5400000">
            <a:off x="4075113" y="4524375"/>
            <a:ext cx="993775" cy="377825"/>
          </a:xfrm>
          <a:prstGeom prst="rect">
            <a:avLst/>
          </a:prstGeom>
          <a:gradFill rotWithShape="0">
            <a:gsLst>
              <a:gs pos="0">
                <a:srgbClr val="DADAAE"/>
              </a:gs>
              <a:gs pos="100000">
                <a:srgbClr val="FFFFCC">
                  <a:alpha val="67000"/>
                </a:srgbClr>
              </a:gs>
            </a:gsLst>
            <a:lin ang="2700000" scaled="1"/>
          </a:gradFill>
          <a:ln w="12700">
            <a:solidFill>
              <a:schemeClr val="tx1"/>
            </a:solidFill>
            <a:miter lim="800000"/>
            <a:headEnd/>
            <a:tailEnd/>
          </a:ln>
        </p:spPr>
        <p:txBody>
          <a:bodyPr wrap="none" lIns="0" tIns="0" rIns="0" bIns="0" anchor="ctr" anchorCtr="1">
            <a:spAutoFit/>
          </a:bodyPr>
          <a:lstStyle/>
          <a:p>
            <a:pPr algn="ctr" defTabSz="873125"/>
            <a:r>
              <a:rPr lang="fr-FR" sz="1200" b="1">
                <a:solidFill>
                  <a:srgbClr val="000000"/>
                </a:solidFill>
                <a:latin typeface="Helvetica"/>
                <a:ea typeface="Osaka"/>
                <a:cs typeface="Osaka"/>
              </a:rPr>
              <a:t>Bit Set/Reset </a:t>
            </a:r>
          </a:p>
          <a:p>
            <a:pPr algn="ctr" defTabSz="873125"/>
            <a:r>
              <a:rPr lang="en-US" sz="1200" b="1">
                <a:solidFill>
                  <a:srgbClr val="000000"/>
                </a:solidFill>
                <a:latin typeface="Helvetica"/>
                <a:ea typeface="Osaka"/>
                <a:cs typeface="Osaka"/>
              </a:rPr>
              <a:t>Register</a:t>
            </a:r>
          </a:p>
        </p:txBody>
      </p:sp>
      <p:sp>
        <p:nvSpPr>
          <p:cNvPr id="66572" name="Rectangle 5"/>
          <p:cNvSpPr>
            <a:spLocks noChangeArrowheads="1"/>
          </p:cNvSpPr>
          <p:nvPr/>
        </p:nvSpPr>
        <p:spPr bwMode="auto">
          <a:xfrm rot="-5400000">
            <a:off x="4383882" y="2664618"/>
            <a:ext cx="1409700" cy="195263"/>
          </a:xfrm>
          <a:prstGeom prst="rect">
            <a:avLst/>
          </a:prstGeom>
          <a:solidFill>
            <a:schemeClr val="accent1">
              <a:alpha val="56078"/>
            </a:schemeClr>
          </a:solidFill>
          <a:ln w="12700">
            <a:solidFill>
              <a:schemeClr val="tx1"/>
            </a:solidFill>
            <a:miter lim="800000"/>
            <a:headEnd/>
            <a:tailEnd/>
          </a:ln>
        </p:spPr>
        <p:txBody>
          <a:bodyPr wrap="none" lIns="0" tIns="0" rIns="0" bIns="0" anchor="ctr">
            <a:spAutoFit/>
          </a:bodyPr>
          <a:lstStyle/>
          <a:p>
            <a:pPr algn="ctr" defTabSz="873125"/>
            <a:r>
              <a:rPr lang="en-US" sz="1200" b="1">
                <a:solidFill>
                  <a:srgbClr val="000000"/>
                </a:solidFill>
                <a:latin typeface="Helvetica"/>
                <a:ea typeface="Osaka"/>
                <a:cs typeface="Osaka"/>
              </a:rPr>
              <a:t>Input Data Register</a:t>
            </a:r>
          </a:p>
        </p:txBody>
      </p:sp>
      <p:sp>
        <p:nvSpPr>
          <p:cNvPr id="66573" name="Rectangle 6"/>
          <p:cNvSpPr>
            <a:spLocks noChangeArrowheads="1"/>
          </p:cNvSpPr>
          <p:nvPr/>
        </p:nvSpPr>
        <p:spPr bwMode="auto">
          <a:xfrm rot="-5400000">
            <a:off x="4320382" y="4601368"/>
            <a:ext cx="1536700" cy="195263"/>
          </a:xfrm>
          <a:prstGeom prst="rect">
            <a:avLst/>
          </a:prstGeom>
          <a:solidFill>
            <a:schemeClr val="accent1">
              <a:alpha val="54117"/>
            </a:schemeClr>
          </a:solidFill>
          <a:ln w="12700">
            <a:solidFill>
              <a:schemeClr val="tx1"/>
            </a:solidFill>
            <a:miter lim="800000"/>
            <a:headEnd/>
            <a:tailEnd/>
          </a:ln>
        </p:spPr>
        <p:txBody>
          <a:bodyPr wrap="none" lIns="0" tIns="0" rIns="0" bIns="0" anchor="ctr" anchorCtr="1">
            <a:spAutoFit/>
          </a:bodyPr>
          <a:lstStyle/>
          <a:p>
            <a:pPr algn="ctr" defTabSz="873125"/>
            <a:r>
              <a:rPr lang="en-US" sz="1200" b="1">
                <a:solidFill>
                  <a:srgbClr val="000000"/>
                </a:solidFill>
                <a:latin typeface="Helvetica"/>
                <a:ea typeface="Osaka"/>
                <a:cs typeface="Osaka"/>
              </a:rPr>
              <a:t>Output Data Register</a:t>
            </a:r>
          </a:p>
        </p:txBody>
      </p:sp>
      <p:sp>
        <p:nvSpPr>
          <p:cNvPr id="66574" name="Line 7"/>
          <p:cNvSpPr>
            <a:spLocks noChangeShapeType="1"/>
          </p:cNvSpPr>
          <p:nvPr/>
        </p:nvSpPr>
        <p:spPr bwMode="auto">
          <a:xfrm>
            <a:off x="4595813" y="5394325"/>
            <a:ext cx="393700" cy="4763"/>
          </a:xfrm>
          <a:prstGeom prst="line">
            <a:avLst/>
          </a:prstGeom>
          <a:noFill/>
          <a:ln w="31750">
            <a:solidFill>
              <a:schemeClr val="tx1"/>
            </a:solidFill>
            <a:round/>
            <a:headEnd type="triangle" w="sm" len="sm"/>
            <a:tailEnd type="triangle" w="sm" len="sm"/>
          </a:ln>
        </p:spPr>
        <p:txBody>
          <a:bodyPr anchor="ctr">
            <a:spAutoFit/>
          </a:bodyPr>
          <a:lstStyle/>
          <a:p>
            <a:endParaRPr lang="en-US"/>
          </a:p>
        </p:txBody>
      </p:sp>
      <p:sp>
        <p:nvSpPr>
          <p:cNvPr id="66575" name="Text Box 8"/>
          <p:cNvSpPr txBox="1">
            <a:spLocks noChangeArrowheads="1"/>
          </p:cNvSpPr>
          <p:nvPr/>
        </p:nvSpPr>
        <p:spPr bwMode="auto">
          <a:xfrm>
            <a:off x="3903663" y="5256213"/>
            <a:ext cx="765175" cy="209550"/>
          </a:xfrm>
          <a:prstGeom prst="rect">
            <a:avLst/>
          </a:prstGeom>
          <a:noFill/>
          <a:ln w="12700">
            <a:noFill/>
            <a:miter lim="800000"/>
            <a:headEnd/>
            <a:tailEnd/>
          </a:ln>
        </p:spPr>
        <p:txBody>
          <a:bodyPr wrap="none" lIns="87231" tIns="43616" rIns="87231" bIns="43616">
            <a:spAutoFit/>
          </a:bodyPr>
          <a:lstStyle/>
          <a:p>
            <a:pPr defTabSz="873125"/>
            <a:r>
              <a:rPr lang="en-US" sz="800" b="1">
                <a:solidFill>
                  <a:srgbClr val="FBB034"/>
                </a:solidFill>
                <a:latin typeface="Helvetica"/>
                <a:ea typeface="Osaka"/>
                <a:cs typeface="Osaka"/>
              </a:rPr>
              <a:t>Read / Write</a:t>
            </a:r>
          </a:p>
        </p:txBody>
      </p:sp>
      <p:sp>
        <p:nvSpPr>
          <p:cNvPr id="66576" name="AutoShape 9"/>
          <p:cNvSpPr>
            <a:spLocks noChangeArrowheads="1"/>
          </p:cNvSpPr>
          <p:nvPr/>
        </p:nvSpPr>
        <p:spPr bwMode="auto">
          <a:xfrm rot="-5400000">
            <a:off x="6062663" y="2530475"/>
            <a:ext cx="490537" cy="417513"/>
          </a:xfrm>
          <a:prstGeom prst="triangle">
            <a:avLst>
              <a:gd name="adj" fmla="val 50000"/>
            </a:avLst>
          </a:prstGeom>
          <a:solidFill>
            <a:schemeClr val="bg1">
              <a:alpha val="50195"/>
            </a:schemeClr>
          </a:solidFill>
          <a:ln w="31750">
            <a:solidFill>
              <a:schemeClr val="tx1"/>
            </a:solidFill>
            <a:miter lim="800000"/>
            <a:headEnd/>
            <a:tailEnd/>
          </a:ln>
        </p:spPr>
        <p:txBody>
          <a:bodyPr anchor="ctr">
            <a:spAutoFit/>
          </a:bodyPr>
          <a:lstStyle/>
          <a:p>
            <a:endParaRPr lang="en-US">
              <a:solidFill>
                <a:srgbClr val="000000"/>
              </a:solidFill>
            </a:endParaRPr>
          </a:p>
        </p:txBody>
      </p:sp>
      <p:sp>
        <p:nvSpPr>
          <p:cNvPr id="66577" name="Text Box 10"/>
          <p:cNvSpPr txBox="1">
            <a:spLocks noChangeArrowheads="1"/>
          </p:cNvSpPr>
          <p:nvPr/>
        </p:nvSpPr>
        <p:spPr bwMode="auto">
          <a:xfrm>
            <a:off x="6572250" y="2819400"/>
            <a:ext cx="174625" cy="450850"/>
          </a:xfrm>
          <a:prstGeom prst="rect">
            <a:avLst/>
          </a:prstGeom>
          <a:noFill/>
          <a:ln w="12700">
            <a:noFill/>
            <a:miter lim="800000"/>
            <a:headEnd/>
            <a:tailEnd/>
          </a:ln>
        </p:spPr>
        <p:txBody>
          <a:bodyPr wrap="none" lIns="87231" tIns="43616" rIns="87231" bIns="43616">
            <a:spAutoFit/>
          </a:bodyPr>
          <a:lstStyle/>
          <a:p>
            <a:pPr defTabSz="873125"/>
            <a:r>
              <a:rPr lang="en-US" sz="1200" b="1">
                <a:solidFill>
                  <a:srgbClr val="000000"/>
                </a:solidFill>
                <a:latin typeface="Helvetica"/>
                <a:ea typeface="Osaka"/>
                <a:cs typeface="Osaka"/>
              </a:rPr>
              <a:t/>
            </a:r>
            <a:br>
              <a:rPr lang="en-US" sz="1200" b="1">
                <a:solidFill>
                  <a:srgbClr val="000000"/>
                </a:solidFill>
                <a:latin typeface="Helvetica"/>
                <a:ea typeface="Osaka"/>
                <a:cs typeface="Osaka"/>
              </a:rPr>
            </a:br>
            <a:endParaRPr lang="en-US" sz="1200" b="1">
              <a:solidFill>
                <a:srgbClr val="000000"/>
              </a:solidFill>
              <a:latin typeface="Helvetica"/>
              <a:ea typeface="Osaka"/>
              <a:cs typeface="Osaka"/>
            </a:endParaRPr>
          </a:p>
        </p:txBody>
      </p:sp>
      <p:sp>
        <p:nvSpPr>
          <p:cNvPr id="36879" name="Line 15"/>
          <p:cNvSpPr>
            <a:spLocks noChangeShapeType="1"/>
          </p:cNvSpPr>
          <p:nvPr/>
        </p:nvSpPr>
        <p:spPr bwMode="auto">
          <a:xfrm flipH="1" flipV="1">
            <a:off x="5507038" y="1724025"/>
            <a:ext cx="3175" cy="1028700"/>
          </a:xfrm>
          <a:prstGeom prst="line">
            <a:avLst/>
          </a:prstGeom>
          <a:noFill/>
          <a:ln w="31750">
            <a:solidFill>
              <a:schemeClr val="tx1"/>
            </a:solidFill>
            <a:round/>
            <a:headEnd/>
            <a:tailEnd/>
          </a:ln>
        </p:spPr>
        <p:txBody>
          <a:bodyPr anchor="ctr">
            <a:spAutoFit/>
          </a:bodyPr>
          <a:lstStyle/>
          <a:p>
            <a:endParaRPr lang="en-US"/>
          </a:p>
        </p:txBody>
      </p:sp>
      <p:sp>
        <p:nvSpPr>
          <p:cNvPr id="36880" name="Line 16"/>
          <p:cNvSpPr>
            <a:spLocks noChangeShapeType="1"/>
          </p:cNvSpPr>
          <p:nvPr/>
        </p:nvSpPr>
        <p:spPr bwMode="auto">
          <a:xfrm flipV="1">
            <a:off x="4060825" y="1738313"/>
            <a:ext cx="1454150" cy="1587"/>
          </a:xfrm>
          <a:prstGeom prst="line">
            <a:avLst/>
          </a:prstGeom>
          <a:noFill/>
          <a:ln w="31750">
            <a:solidFill>
              <a:schemeClr val="tx1"/>
            </a:solidFill>
            <a:round/>
            <a:headEnd type="triangle" w="sm" len="sm"/>
            <a:tailEnd/>
          </a:ln>
        </p:spPr>
        <p:txBody>
          <a:bodyPr anchor="ctr">
            <a:spAutoFit/>
          </a:bodyPr>
          <a:lstStyle/>
          <a:p>
            <a:endParaRPr lang="en-US"/>
          </a:p>
        </p:txBody>
      </p:sp>
      <p:sp>
        <p:nvSpPr>
          <p:cNvPr id="36881" name="Text Box 17"/>
          <p:cNvSpPr txBox="1">
            <a:spLocks noChangeArrowheads="1"/>
          </p:cNvSpPr>
          <p:nvPr/>
        </p:nvSpPr>
        <p:spPr bwMode="auto">
          <a:xfrm>
            <a:off x="3962400" y="1562100"/>
            <a:ext cx="1347788" cy="207963"/>
          </a:xfrm>
          <a:prstGeom prst="rect">
            <a:avLst/>
          </a:prstGeom>
          <a:noFill/>
          <a:ln w="12700">
            <a:noFill/>
            <a:miter lim="800000"/>
            <a:headEnd/>
            <a:tailEnd/>
          </a:ln>
        </p:spPr>
        <p:txBody>
          <a:bodyPr wrap="none" lIns="87231" tIns="43616" rIns="87231" bIns="43616">
            <a:spAutoFit/>
          </a:bodyPr>
          <a:lstStyle/>
          <a:p>
            <a:pPr defTabSz="873125"/>
            <a:r>
              <a:rPr lang="en-US" sz="800" b="1">
                <a:solidFill>
                  <a:srgbClr val="000000"/>
                </a:solidFill>
                <a:latin typeface="Helvetica"/>
                <a:ea typeface="Osaka"/>
                <a:cs typeface="Osaka"/>
              </a:rPr>
              <a:t>Alternate Function Input</a:t>
            </a:r>
          </a:p>
        </p:txBody>
      </p:sp>
      <p:sp>
        <p:nvSpPr>
          <p:cNvPr id="36882" name="Line 18"/>
          <p:cNvSpPr>
            <a:spLocks noChangeShapeType="1"/>
          </p:cNvSpPr>
          <p:nvPr/>
        </p:nvSpPr>
        <p:spPr bwMode="auto">
          <a:xfrm flipH="1" flipV="1">
            <a:off x="4883150" y="5672138"/>
            <a:ext cx="688975" cy="1587"/>
          </a:xfrm>
          <a:prstGeom prst="line">
            <a:avLst/>
          </a:prstGeom>
          <a:noFill/>
          <a:ln w="31750">
            <a:solidFill>
              <a:schemeClr val="tx1"/>
            </a:solidFill>
            <a:round/>
            <a:headEnd/>
            <a:tailEnd/>
          </a:ln>
        </p:spPr>
        <p:txBody>
          <a:bodyPr anchor="ctr">
            <a:spAutoFit/>
          </a:bodyPr>
          <a:lstStyle/>
          <a:p>
            <a:endParaRPr lang="en-US"/>
          </a:p>
        </p:txBody>
      </p:sp>
      <p:sp>
        <p:nvSpPr>
          <p:cNvPr id="36883" name="Line 19"/>
          <p:cNvSpPr>
            <a:spLocks noChangeShapeType="1"/>
          </p:cNvSpPr>
          <p:nvPr/>
        </p:nvSpPr>
        <p:spPr bwMode="auto">
          <a:xfrm flipV="1">
            <a:off x="5562600" y="4865688"/>
            <a:ext cx="222250" cy="1587"/>
          </a:xfrm>
          <a:prstGeom prst="line">
            <a:avLst/>
          </a:prstGeom>
          <a:noFill/>
          <a:ln w="31750">
            <a:solidFill>
              <a:schemeClr val="tx1"/>
            </a:solidFill>
            <a:round/>
            <a:headEnd type="none" w="sm" len="sm"/>
            <a:tailEnd type="triangle" w="sm" len="sm"/>
          </a:ln>
        </p:spPr>
        <p:txBody>
          <a:bodyPr anchor="ctr">
            <a:spAutoFit/>
          </a:bodyPr>
          <a:lstStyle/>
          <a:p>
            <a:endParaRPr lang="en-US"/>
          </a:p>
        </p:txBody>
      </p:sp>
      <p:sp>
        <p:nvSpPr>
          <p:cNvPr id="36884" name="Text Box 20"/>
          <p:cNvSpPr txBox="1">
            <a:spLocks noChangeArrowheads="1"/>
          </p:cNvSpPr>
          <p:nvPr/>
        </p:nvSpPr>
        <p:spPr bwMode="auto">
          <a:xfrm>
            <a:off x="3895725" y="5667375"/>
            <a:ext cx="1431925" cy="207963"/>
          </a:xfrm>
          <a:prstGeom prst="rect">
            <a:avLst/>
          </a:prstGeom>
          <a:noFill/>
          <a:ln w="12700">
            <a:noFill/>
            <a:miter lim="800000"/>
            <a:headEnd/>
            <a:tailEnd/>
          </a:ln>
        </p:spPr>
        <p:txBody>
          <a:bodyPr wrap="none" lIns="87231" tIns="43616" rIns="87231" bIns="43616">
            <a:spAutoFit/>
          </a:bodyPr>
          <a:lstStyle/>
          <a:p>
            <a:pPr defTabSz="873125"/>
            <a:r>
              <a:rPr lang="en-US" sz="800" b="1">
                <a:solidFill>
                  <a:srgbClr val="000000"/>
                </a:solidFill>
                <a:latin typeface="Helvetica"/>
                <a:ea typeface="Osaka"/>
                <a:cs typeface="Osaka"/>
              </a:rPr>
              <a:t>Alternate Function Output</a:t>
            </a:r>
          </a:p>
        </p:txBody>
      </p:sp>
      <p:sp>
        <p:nvSpPr>
          <p:cNvPr id="66584" name="Text Box 24"/>
          <p:cNvSpPr txBox="1">
            <a:spLocks noChangeArrowheads="1"/>
          </p:cNvSpPr>
          <p:nvPr/>
        </p:nvSpPr>
        <p:spPr bwMode="auto">
          <a:xfrm>
            <a:off x="6240463" y="2994025"/>
            <a:ext cx="500062" cy="382588"/>
          </a:xfrm>
          <a:prstGeom prst="rect">
            <a:avLst/>
          </a:prstGeom>
          <a:noFill/>
          <a:ln w="12700">
            <a:noFill/>
            <a:miter lim="800000"/>
            <a:headEnd/>
            <a:tailEnd/>
          </a:ln>
        </p:spPr>
        <p:txBody>
          <a:bodyPr wrap="none" lIns="0" tIns="0" rIns="0" bIns="0" anchor="ctr" anchorCtr="1">
            <a:spAutoFit/>
          </a:bodyPr>
          <a:lstStyle/>
          <a:p>
            <a:pPr algn="ctr" defTabSz="873125">
              <a:spcBef>
                <a:spcPct val="50000"/>
              </a:spcBef>
            </a:pPr>
            <a:r>
              <a:rPr lang="en-US" sz="1000" b="1">
                <a:solidFill>
                  <a:srgbClr val="000000"/>
                </a:solidFill>
                <a:latin typeface="Helvetica"/>
                <a:ea typeface="Osaka"/>
                <a:cs typeface="Osaka"/>
              </a:rPr>
              <a:t>Schmitt </a:t>
            </a:r>
          </a:p>
          <a:p>
            <a:pPr algn="ctr" defTabSz="873125">
              <a:spcBef>
                <a:spcPct val="50000"/>
              </a:spcBef>
            </a:pPr>
            <a:r>
              <a:rPr lang="en-US" sz="1000" b="1">
                <a:solidFill>
                  <a:srgbClr val="000000"/>
                </a:solidFill>
                <a:latin typeface="Helvetica"/>
                <a:ea typeface="Osaka"/>
                <a:cs typeface="Osaka"/>
              </a:rPr>
              <a:t>Trigger</a:t>
            </a:r>
          </a:p>
        </p:txBody>
      </p:sp>
      <p:sp>
        <p:nvSpPr>
          <p:cNvPr id="66585" name="Line 27"/>
          <p:cNvSpPr>
            <a:spLocks noChangeShapeType="1"/>
          </p:cNvSpPr>
          <p:nvPr/>
        </p:nvSpPr>
        <p:spPr bwMode="auto">
          <a:xfrm>
            <a:off x="7662863" y="2733675"/>
            <a:ext cx="1587" cy="1951038"/>
          </a:xfrm>
          <a:prstGeom prst="line">
            <a:avLst/>
          </a:prstGeom>
          <a:noFill/>
          <a:ln w="31750">
            <a:solidFill>
              <a:schemeClr val="tx1"/>
            </a:solidFill>
            <a:round/>
            <a:headEnd/>
            <a:tailEnd/>
          </a:ln>
        </p:spPr>
        <p:txBody>
          <a:bodyPr anchor="ctr">
            <a:spAutoFit/>
          </a:bodyPr>
          <a:lstStyle/>
          <a:p>
            <a:endParaRPr lang="en-US"/>
          </a:p>
        </p:txBody>
      </p:sp>
      <p:sp>
        <p:nvSpPr>
          <p:cNvPr id="66586" name="Oval 28"/>
          <p:cNvSpPr>
            <a:spLocks noChangeArrowheads="1"/>
          </p:cNvSpPr>
          <p:nvPr/>
        </p:nvSpPr>
        <p:spPr bwMode="auto">
          <a:xfrm>
            <a:off x="7621588" y="3687763"/>
            <a:ext cx="80962" cy="85725"/>
          </a:xfrm>
          <a:prstGeom prst="ellipse">
            <a:avLst/>
          </a:prstGeom>
          <a:solidFill>
            <a:schemeClr val="tx1"/>
          </a:solidFill>
          <a:ln w="12700">
            <a:solidFill>
              <a:schemeClr val="tx1"/>
            </a:solidFill>
            <a:round/>
            <a:headEnd/>
            <a:tailEnd/>
          </a:ln>
        </p:spPr>
        <p:txBody>
          <a:bodyPr wrap="none" anchor="ctr">
            <a:spAutoFit/>
          </a:bodyPr>
          <a:lstStyle/>
          <a:p>
            <a:endParaRPr lang="en-US">
              <a:solidFill>
                <a:srgbClr val="000000"/>
              </a:solidFill>
            </a:endParaRPr>
          </a:p>
        </p:txBody>
      </p:sp>
      <p:sp>
        <p:nvSpPr>
          <p:cNvPr id="66587" name="Oval 29"/>
          <p:cNvSpPr>
            <a:spLocks noChangeArrowheads="1"/>
          </p:cNvSpPr>
          <p:nvPr/>
        </p:nvSpPr>
        <p:spPr bwMode="auto">
          <a:xfrm>
            <a:off x="5467350" y="2697163"/>
            <a:ext cx="80963" cy="85725"/>
          </a:xfrm>
          <a:prstGeom prst="ellipse">
            <a:avLst/>
          </a:prstGeom>
          <a:solidFill>
            <a:schemeClr val="tx1"/>
          </a:solidFill>
          <a:ln w="12700">
            <a:solidFill>
              <a:schemeClr val="tx1"/>
            </a:solidFill>
            <a:round/>
            <a:headEnd/>
            <a:tailEnd/>
          </a:ln>
        </p:spPr>
        <p:txBody>
          <a:bodyPr wrap="none" anchor="ctr">
            <a:spAutoFit/>
          </a:bodyPr>
          <a:lstStyle/>
          <a:p>
            <a:endParaRPr lang="en-US">
              <a:solidFill>
                <a:srgbClr val="000000"/>
              </a:solidFill>
            </a:endParaRPr>
          </a:p>
        </p:txBody>
      </p:sp>
      <p:sp>
        <p:nvSpPr>
          <p:cNvPr id="66588" name="Line 30"/>
          <p:cNvSpPr>
            <a:spLocks noChangeShapeType="1"/>
          </p:cNvSpPr>
          <p:nvPr/>
        </p:nvSpPr>
        <p:spPr bwMode="auto">
          <a:xfrm>
            <a:off x="6283325" y="2671763"/>
            <a:ext cx="106363" cy="1587"/>
          </a:xfrm>
          <a:prstGeom prst="line">
            <a:avLst/>
          </a:prstGeom>
          <a:noFill/>
          <a:ln w="12700">
            <a:solidFill>
              <a:schemeClr val="tx1"/>
            </a:solidFill>
            <a:round/>
            <a:headEnd/>
            <a:tailEnd/>
          </a:ln>
        </p:spPr>
        <p:txBody>
          <a:bodyPr wrap="none" anchor="ctr">
            <a:spAutoFit/>
          </a:bodyPr>
          <a:lstStyle/>
          <a:p>
            <a:endParaRPr lang="en-US"/>
          </a:p>
        </p:txBody>
      </p:sp>
      <p:sp>
        <p:nvSpPr>
          <p:cNvPr id="66589" name="Line 31"/>
          <p:cNvSpPr>
            <a:spLocks noChangeShapeType="1"/>
          </p:cNvSpPr>
          <p:nvPr/>
        </p:nvSpPr>
        <p:spPr bwMode="auto">
          <a:xfrm>
            <a:off x="6381750" y="2674938"/>
            <a:ext cx="49213" cy="125412"/>
          </a:xfrm>
          <a:prstGeom prst="line">
            <a:avLst/>
          </a:prstGeom>
          <a:noFill/>
          <a:ln w="12700">
            <a:solidFill>
              <a:schemeClr val="tx1"/>
            </a:solidFill>
            <a:round/>
            <a:headEnd/>
            <a:tailEnd/>
          </a:ln>
        </p:spPr>
        <p:txBody>
          <a:bodyPr wrap="none" anchor="ctr">
            <a:spAutoFit/>
          </a:bodyPr>
          <a:lstStyle/>
          <a:p>
            <a:endParaRPr lang="en-US"/>
          </a:p>
        </p:txBody>
      </p:sp>
      <p:sp>
        <p:nvSpPr>
          <p:cNvPr id="66590" name="Line 32"/>
          <p:cNvSpPr>
            <a:spLocks noChangeShapeType="1"/>
          </p:cNvSpPr>
          <p:nvPr/>
        </p:nvSpPr>
        <p:spPr bwMode="auto">
          <a:xfrm>
            <a:off x="6326188" y="2668588"/>
            <a:ext cx="53975" cy="134937"/>
          </a:xfrm>
          <a:prstGeom prst="line">
            <a:avLst/>
          </a:prstGeom>
          <a:noFill/>
          <a:ln w="12700">
            <a:solidFill>
              <a:schemeClr val="tx1"/>
            </a:solidFill>
            <a:round/>
            <a:headEnd/>
            <a:tailEnd/>
          </a:ln>
        </p:spPr>
        <p:txBody>
          <a:bodyPr anchor="ctr">
            <a:spAutoFit/>
          </a:bodyPr>
          <a:lstStyle/>
          <a:p>
            <a:endParaRPr lang="en-US"/>
          </a:p>
        </p:txBody>
      </p:sp>
      <p:sp>
        <p:nvSpPr>
          <p:cNvPr id="66591" name="Line 33"/>
          <p:cNvSpPr>
            <a:spLocks noChangeShapeType="1"/>
          </p:cNvSpPr>
          <p:nvPr/>
        </p:nvSpPr>
        <p:spPr bwMode="auto">
          <a:xfrm>
            <a:off x="6373813" y="2800350"/>
            <a:ext cx="93662" cy="1588"/>
          </a:xfrm>
          <a:prstGeom prst="line">
            <a:avLst/>
          </a:prstGeom>
          <a:noFill/>
          <a:ln w="12700">
            <a:solidFill>
              <a:schemeClr val="tx1"/>
            </a:solidFill>
            <a:round/>
            <a:headEnd/>
            <a:tailEnd/>
          </a:ln>
        </p:spPr>
        <p:txBody>
          <a:bodyPr anchor="ctr">
            <a:spAutoFit/>
          </a:bodyPr>
          <a:lstStyle/>
          <a:p>
            <a:endParaRPr lang="en-US"/>
          </a:p>
        </p:txBody>
      </p:sp>
      <p:sp>
        <p:nvSpPr>
          <p:cNvPr id="66592" name="Line 34"/>
          <p:cNvSpPr>
            <a:spLocks noChangeShapeType="1"/>
          </p:cNvSpPr>
          <p:nvPr/>
        </p:nvSpPr>
        <p:spPr bwMode="auto">
          <a:xfrm>
            <a:off x="6334125" y="2452688"/>
            <a:ext cx="1588" cy="150812"/>
          </a:xfrm>
          <a:prstGeom prst="line">
            <a:avLst/>
          </a:prstGeom>
          <a:noFill/>
          <a:ln w="12700">
            <a:solidFill>
              <a:schemeClr val="tx1"/>
            </a:solidFill>
            <a:round/>
            <a:headEnd/>
            <a:tailEnd/>
          </a:ln>
        </p:spPr>
        <p:txBody>
          <a:bodyPr wrap="none" anchor="ctr">
            <a:spAutoFit/>
          </a:bodyPr>
          <a:lstStyle/>
          <a:p>
            <a:endParaRPr lang="en-US"/>
          </a:p>
        </p:txBody>
      </p:sp>
      <p:sp>
        <p:nvSpPr>
          <p:cNvPr id="36899" name="Line 35"/>
          <p:cNvSpPr>
            <a:spLocks noChangeShapeType="1"/>
          </p:cNvSpPr>
          <p:nvPr/>
        </p:nvSpPr>
        <p:spPr bwMode="auto">
          <a:xfrm>
            <a:off x="4595813" y="1325563"/>
            <a:ext cx="1401762" cy="1587"/>
          </a:xfrm>
          <a:prstGeom prst="line">
            <a:avLst/>
          </a:prstGeom>
          <a:noFill/>
          <a:ln w="19050">
            <a:solidFill>
              <a:schemeClr val="tx1"/>
            </a:solidFill>
            <a:round/>
            <a:headEnd type="triangle" w="sm" len="sm"/>
            <a:tailEnd/>
          </a:ln>
        </p:spPr>
        <p:txBody>
          <a:bodyPr anchor="ctr">
            <a:spAutoFit/>
          </a:bodyPr>
          <a:lstStyle/>
          <a:p>
            <a:endParaRPr lang="en-US"/>
          </a:p>
        </p:txBody>
      </p:sp>
      <p:grpSp>
        <p:nvGrpSpPr>
          <p:cNvPr id="4" name="Group 247"/>
          <p:cNvGrpSpPr>
            <a:grpSpLocks/>
          </p:cNvGrpSpPr>
          <p:nvPr/>
        </p:nvGrpSpPr>
        <p:grpSpPr bwMode="auto">
          <a:xfrm>
            <a:off x="6786563" y="3840163"/>
            <a:ext cx="820737" cy="1728787"/>
            <a:chOff x="4285" y="2468"/>
            <a:chExt cx="532" cy="1123"/>
          </a:xfrm>
        </p:grpSpPr>
        <p:sp>
          <p:nvSpPr>
            <p:cNvPr id="66671" name="Text Box 42"/>
            <p:cNvSpPr txBox="1">
              <a:spLocks noChangeArrowheads="1"/>
            </p:cNvSpPr>
            <p:nvPr/>
          </p:nvSpPr>
          <p:spPr bwMode="auto">
            <a:xfrm>
              <a:off x="4489" y="2468"/>
              <a:ext cx="291" cy="13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800" b="1">
                  <a:solidFill>
                    <a:srgbClr val="000000"/>
                  </a:solidFill>
                </a:rPr>
                <a:t>VDD</a:t>
              </a:r>
            </a:p>
          </p:txBody>
        </p:sp>
        <p:sp>
          <p:nvSpPr>
            <p:cNvPr id="66672" name="Line 45"/>
            <p:cNvSpPr>
              <a:spLocks noChangeShapeType="1"/>
            </p:cNvSpPr>
            <p:nvPr/>
          </p:nvSpPr>
          <p:spPr bwMode="auto">
            <a:xfrm flipV="1">
              <a:off x="4572" y="2714"/>
              <a:ext cx="67" cy="0"/>
            </a:xfrm>
            <a:prstGeom prst="line">
              <a:avLst/>
            </a:prstGeom>
            <a:noFill/>
            <a:ln w="31750">
              <a:solidFill>
                <a:schemeClr val="tx1"/>
              </a:solidFill>
              <a:round/>
              <a:headEnd/>
              <a:tailEnd/>
            </a:ln>
          </p:spPr>
          <p:txBody>
            <a:bodyPr anchor="ctr">
              <a:spAutoFit/>
            </a:bodyPr>
            <a:lstStyle/>
            <a:p>
              <a:endParaRPr lang="en-US"/>
            </a:p>
          </p:txBody>
        </p:sp>
        <p:sp>
          <p:nvSpPr>
            <p:cNvPr id="66673" name="Line 46"/>
            <p:cNvSpPr>
              <a:spLocks noChangeShapeType="1"/>
            </p:cNvSpPr>
            <p:nvPr/>
          </p:nvSpPr>
          <p:spPr bwMode="auto">
            <a:xfrm flipV="1">
              <a:off x="4583" y="3343"/>
              <a:ext cx="67" cy="0"/>
            </a:xfrm>
            <a:prstGeom prst="line">
              <a:avLst/>
            </a:prstGeom>
            <a:noFill/>
            <a:ln w="31750">
              <a:solidFill>
                <a:schemeClr val="tx1"/>
              </a:solidFill>
              <a:round/>
              <a:headEnd/>
              <a:tailEnd/>
            </a:ln>
          </p:spPr>
          <p:txBody>
            <a:bodyPr anchor="ctr">
              <a:spAutoFit/>
            </a:bodyPr>
            <a:lstStyle/>
            <a:p>
              <a:endParaRPr lang="en-US"/>
            </a:p>
          </p:txBody>
        </p:sp>
        <p:sp>
          <p:nvSpPr>
            <p:cNvPr id="66674" name="Line 47"/>
            <p:cNvSpPr>
              <a:spLocks noChangeShapeType="1"/>
            </p:cNvSpPr>
            <p:nvPr/>
          </p:nvSpPr>
          <p:spPr bwMode="auto">
            <a:xfrm flipV="1">
              <a:off x="4298" y="2811"/>
              <a:ext cx="185" cy="0"/>
            </a:xfrm>
            <a:prstGeom prst="line">
              <a:avLst/>
            </a:prstGeom>
            <a:noFill/>
            <a:ln w="31750">
              <a:solidFill>
                <a:schemeClr val="tx1"/>
              </a:solidFill>
              <a:round/>
              <a:headEnd/>
              <a:tailEnd/>
            </a:ln>
          </p:spPr>
          <p:txBody>
            <a:bodyPr anchor="ctr">
              <a:spAutoFit/>
            </a:bodyPr>
            <a:lstStyle/>
            <a:p>
              <a:endParaRPr lang="en-US"/>
            </a:p>
          </p:txBody>
        </p:sp>
        <p:sp>
          <p:nvSpPr>
            <p:cNvPr id="66675" name="Line 48"/>
            <p:cNvSpPr>
              <a:spLocks noChangeShapeType="1"/>
            </p:cNvSpPr>
            <p:nvPr/>
          </p:nvSpPr>
          <p:spPr bwMode="auto">
            <a:xfrm>
              <a:off x="4285" y="3272"/>
              <a:ext cx="259" cy="0"/>
            </a:xfrm>
            <a:prstGeom prst="line">
              <a:avLst/>
            </a:prstGeom>
            <a:noFill/>
            <a:ln w="31750">
              <a:solidFill>
                <a:schemeClr val="tx1"/>
              </a:solidFill>
              <a:round/>
              <a:headEnd/>
              <a:tailEnd/>
            </a:ln>
          </p:spPr>
          <p:txBody>
            <a:bodyPr anchor="ctr">
              <a:spAutoFit/>
            </a:bodyPr>
            <a:lstStyle/>
            <a:p>
              <a:endParaRPr lang="en-US"/>
            </a:p>
          </p:txBody>
        </p:sp>
        <p:sp>
          <p:nvSpPr>
            <p:cNvPr id="66676" name="Oval 49"/>
            <p:cNvSpPr>
              <a:spLocks noChangeArrowheads="1"/>
            </p:cNvSpPr>
            <p:nvPr/>
          </p:nvSpPr>
          <p:spPr bwMode="auto">
            <a:xfrm>
              <a:off x="4487" y="2780"/>
              <a:ext cx="52" cy="66"/>
            </a:xfrm>
            <a:prstGeom prst="ellipse">
              <a:avLst/>
            </a:prstGeom>
            <a:noFill/>
            <a:ln w="31750">
              <a:solidFill>
                <a:schemeClr val="tx1"/>
              </a:solidFill>
              <a:round/>
              <a:headEnd/>
              <a:tailEnd/>
            </a:ln>
          </p:spPr>
          <p:txBody>
            <a:bodyPr wrap="none" anchor="ctr">
              <a:spAutoFit/>
            </a:bodyPr>
            <a:lstStyle/>
            <a:p>
              <a:endParaRPr lang="en-US">
                <a:solidFill>
                  <a:srgbClr val="000000"/>
                </a:solidFill>
              </a:endParaRPr>
            </a:p>
          </p:txBody>
        </p:sp>
        <p:sp>
          <p:nvSpPr>
            <p:cNvPr id="66677" name="Line 50"/>
            <p:cNvSpPr>
              <a:spLocks noChangeShapeType="1"/>
            </p:cNvSpPr>
            <p:nvPr/>
          </p:nvSpPr>
          <p:spPr bwMode="auto">
            <a:xfrm flipH="1">
              <a:off x="4545" y="2698"/>
              <a:ext cx="1" cy="214"/>
            </a:xfrm>
            <a:prstGeom prst="line">
              <a:avLst/>
            </a:prstGeom>
            <a:noFill/>
            <a:ln w="31750">
              <a:solidFill>
                <a:schemeClr val="tx1"/>
              </a:solidFill>
              <a:round/>
              <a:headEnd/>
              <a:tailEnd/>
            </a:ln>
          </p:spPr>
          <p:txBody>
            <a:bodyPr anchor="ctr">
              <a:spAutoFit/>
            </a:bodyPr>
            <a:lstStyle/>
            <a:p>
              <a:endParaRPr lang="en-US"/>
            </a:p>
          </p:txBody>
        </p:sp>
        <p:sp>
          <p:nvSpPr>
            <p:cNvPr id="66678" name="Line 51"/>
            <p:cNvSpPr>
              <a:spLocks noChangeShapeType="1"/>
            </p:cNvSpPr>
            <p:nvPr/>
          </p:nvSpPr>
          <p:spPr bwMode="auto">
            <a:xfrm>
              <a:off x="4580" y="2712"/>
              <a:ext cx="0" cy="186"/>
            </a:xfrm>
            <a:prstGeom prst="line">
              <a:avLst/>
            </a:prstGeom>
            <a:noFill/>
            <a:ln w="31750">
              <a:solidFill>
                <a:schemeClr val="tx1"/>
              </a:solidFill>
              <a:round/>
              <a:headEnd/>
              <a:tailEnd/>
            </a:ln>
          </p:spPr>
          <p:txBody>
            <a:bodyPr anchor="ctr">
              <a:spAutoFit/>
            </a:bodyPr>
            <a:lstStyle/>
            <a:p>
              <a:endParaRPr lang="en-US"/>
            </a:p>
          </p:txBody>
        </p:sp>
        <p:sp>
          <p:nvSpPr>
            <p:cNvPr id="66679" name="Line 52"/>
            <p:cNvSpPr>
              <a:spLocks noChangeShapeType="1"/>
            </p:cNvSpPr>
            <p:nvPr/>
          </p:nvSpPr>
          <p:spPr bwMode="auto">
            <a:xfrm flipV="1">
              <a:off x="4570" y="2902"/>
              <a:ext cx="67" cy="0"/>
            </a:xfrm>
            <a:prstGeom prst="line">
              <a:avLst/>
            </a:prstGeom>
            <a:noFill/>
            <a:ln w="31750">
              <a:solidFill>
                <a:schemeClr val="tx1"/>
              </a:solidFill>
              <a:round/>
              <a:headEnd/>
              <a:tailEnd/>
            </a:ln>
          </p:spPr>
          <p:txBody>
            <a:bodyPr anchor="ctr">
              <a:spAutoFit/>
            </a:bodyPr>
            <a:lstStyle/>
            <a:p>
              <a:endParaRPr lang="en-US"/>
            </a:p>
          </p:txBody>
        </p:sp>
        <p:sp>
          <p:nvSpPr>
            <p:cNvPr id="66680" name="Line 53"/>
            <p:cNvSpPr>
              <a:spLocks noChangeShapeType="1"/>
            </p:cNvSpPr>
            <p:nvPr/>
          </p:nvSpPr>
          <p:spPr bwMode="auto">
            <a:xfrm flipV="1">
              <a:off x="4629" y="2596"/>
              <a:ext cx="0" cy="120"/>
            </a:xfrm>
            <a:prstGeom prst="line">
              <a:avLst/>
            </a:prstGeom>
            <a:noFill/>
            <a:ln w="31750">
              <a:solidFill>
                <a:schemeClr val="tx1"/>
              </a:solidFill>
              <a:round/>
              <a:headEnd/>
              <a:tailEnd/>
            </a:ln>
          </p:spPr>
          <p:txBody>
            <a:bodyPr anchor="ctr">
              <a:spAutoFit/>
            </a:bodyPr>
            <a:lstStyle/>
            <a:p>
              <a:endParaRPr lang="en-US"/>
            </a:p>
          </p:txBody>
        </p:sp>
        <p:sp>
          <p:nvSpPr>
            <p:cNvPr id="66681" name="Line 54"/>
            <p:cNvSpPr>
              <a:spLocks noChangeShapeType="1"/>
            </p:cNvSpPr>
            <p:nvPr/>
          </p:nvSpPr>
          <p:spPr bwMode="auto">
            <a:xfrm>
              <a:off x="4552" y="3153"/>
              <a:ext cx="0" cy="214"/>
            </a:xfrm>
            <a:prstGeom prst="line">
              <a:avLst/>
            </a:prstGeom>
            <a:noFill/>
            <a:ln w="31750">
              <a:solidFill>
                <a:schemeClr val="tx1"/>
              </a:solidFill>
              <a:round/>
              <a:headEnd/>
              <a:tailEnd/>
            </a:ln>
          </p:spPr>
          <p:txBody>
            <a:bodyPr anchor="ctr">
              <a:spAutoFit/>
            </a:bodyPr>
            <a:lstStyle/>
            <a:p>
              <a:endParaRPr lang="en-US"/>
            </a:p>
          </p:txBody>
        </p:sp>
        <p:sp>
          <p:nvSpPr>
            <p:cNvPr id="66682" name="Line 55"/>
            <p:cNvSpPr>
              <a:spLocks noChangeShapeType="1"/>
            </p:cNvSpPr>
            <p:nvPr/>
          </p:nvSpPr>
          <p:spPr bwMode="auto">
            <a:xfrm flipV="1">
              <a:off x="4576" y="3161"/>
              <a:ext cx="66" cy="0"/>
            </a:xfrm>
            <a:prstGeom prst="line">
              <a:avLst/>
            </a:prstGeom>
            <a:noFill/>
            <a:ln w="31750">
              <a:solidFill>
                <a:schemeClr val="tx1"/>
              </a:solidFill>
              <a:round/>
              <a:headEnd/>
              <a:tailEnd/>
            </a:ln>
          </p:spPr>
          <p:txBody>
            <a:bodyPr anchor="ctr">
              <a:spAutoFit/>
            </a:bodyPr>
            <a:lstStyle/>
            <a:p>
              <a:endParaRPr lang="en-US"/>
            </a:p>
          </p:txBody>
        </p:sp>
        <p:sp>
          <p:nvSpPr>
            <p:cNvPr id="66683" name="Line 56"/>
            <p:cNvSpPr>
              <a:spLocks noChangeShapeType="1"/>
            </p:cNvSpPr>
            <p:nvPr/>
          </p:nvSpPr>
          <p:spPr bwMode="auto">
            <a:xfrm>
              <a:off x="4585" y="3167"/>
              <a:ext cx="0" cy="186"/>
            </a:xfrm>
            <a:prstGeom prst="line">
              <a:avLst/>
            </a:prstGeom>
            <a:noFill/>
            <a:ln w="31750">
              <a:solidFill>
                <a:schemeClr val="tx1"/>
              </a:solidFill>
              <a:round/>
              <a:headEnd/>
              <a:tailEnd/>
            </a:ln>
          </p:spPr>
          <p:txBody>
            <a:bodyPr anchor="ctr">
              <a:spAutoFit/>
            </a:bodyPr>
            <a:lstStyle/>
            <a:p>
              <a:endParaRPr lang="en-US"/>
            </a:p>
          </p:txBody>
        </p:sp>
        <p:sp>
          <p:nvSpPr>
            <p:cNvPr id="66684" name="Line 57"/>
            <p:cNvSpPr>
              <a:spLocks noChangeShapeType="1"/>
            </p:cNvSpPr>
            <p:nvPr/>
          </p:nvSpPr>
          <p:spPr bwMode="auto">
            <a:xfrm flipV="1">
              <a:off x="4637" y="2892"/>
              <a:ext cx="0" cy="279"/>
            </a:xfrm>
            <a:prstGeom prst="line">
              <a:avLst/>
            </a:prstGeom>
            <a:noFill/>
            <a:ln w="31750">
              <a:solidFill>
                <a:schemeClr val="tx1"/>
              </a:solidFill>
              <a:round/>
              <a:headEnd/>
              <a:tailEnd/>
            </a:ln>
          </p:spPr>
          <p:txBody>
            <a:bodyPr anchor="ctr">
              <a:spAutoFit/>
            </a:bodyPr>
            <a:lstStyle/>
            <a:p>
              <a:endParaRPr lang="en-US"/>
            </a:p>
          </p:txBody>
        </p:sp>
        <p:sp>
          <p:nvSpPr>
            <p:cNvPr id="66685" name="Line 58"/>
            <p:cNvSpPr>
              <a:spLocks noChangeShapeType="1"/>
            </p:cNvSpPr>
            <p:nvPr/>
          </p:nvSpPr>
          <p:spPr bwMode="auto">
            <a:xfrm flipV="1">
              <a:off x="4641" y="3349"/>
              <a:ext cx="0" cy="114"/>
            </a:xfrm>
            <a:prstGeom prst="line">
              <a:avLst/>
            </a:prstGeom>
            <a:noFill/>
            <a:ln w="31750">
              <a:solidFill>
                <a:schemeClr val="tx1"/>
              </a:solidFill>
              <a:round/>
              <a:headEnd/>
              <a:tailEnd/>
            </a:ln>
          </p:spPr>
          <p:txBody>
            <a:bodyPr anchor="ctr">
              <a:spAutoFit/>
            </a:bodyPr>
            <a:lstStyle/>
            <a:p>
              <a:endParaRPr lang="en-US"/>
            </a:p>
          </p:txBody>
        </p:sp>
        <p:sp>
          <p:nvSpPr>
            <p:cNvPr id="66686" name="Oval 59"/>
            <p:cNvSpPr>
              <a:spLocks noChangeArrowheads="1"/>
            </p:cNvSpPr>
            <p:nvPr/>
          </p:nvSpPr>
          <p:spPr bwMode="auto">
            <a:xfrm>
              <a:off x="4613" y="3008"/>
              <a:ext cx="52" cy="55"/>
            </a:xfrm>
            <a:prstGeom prst="ellipse">
              <a:avLst/>
            </a:prstGeom>
            <a:solidFill>
              <a:schemeClr val="tx1"/>
            </a:solidFill>
            <a:ln w="12700">
              <a:solidFill>
                <a:schemeClr val="tx1"/>
              </a:solidFill>
              <a:round/>
              <a:headEnd/>
              <a:tailEnd/>
            </a:ln>
          </p:spPr>
          <p:txBody>
            <a:bodyPr wrap="none" anchor="ctr">
              <a:spAutoFit/>
            </a:bodyPr>
            <a:lstStyle/>
            <a:p>
              <a:endParaRPr lang="en-US">
                <a:solidFill>
                  <a:srgbClr val="000000"/>
                </a:solidFill>
              </a:endParaRPr>
            </a:p>
          </p:txBody>
        </p:sp>
        <p:sp>
          <p:nvSpPr>
            <p:cNvPr id="66687" name="Line 60"/>
            <p:cNvSpPr>
              <a:spLocks noChangeShapeType="1"/>
            </p:cNvSpPr>
            <p:nvPr/>
          </p:nvSpPr>
          <p:spPr bwMode="auto">
            <a:xfrm>
              <a:off x="4561" y="2592"/>
              <a:ext cx="155" cy="0"/>
            </a:xfrm>
            <a:prstGeom prst="line">
              <a:avLst/>
            </a:prstGeom>
            <a:noFill/>
            <a:ln w="31750">
              <a:solidFill>
                <a:schemeClr val="tx1"/>
              </a:solidFill>
              <a:round/>
              <a:headEnd/>
              <a:tailEnd/>
            </a:ln>
          </p:spPr>
          <p:txBody>
            <a:bodyPr anchor="ctr">
              <a:spAutoFit/>
            </a:bodyPr>
            <a:lstStyle/>
            <a:p>
              <a:endParaRPr lang="en-US"/>
            </a:p>
          </p:txBody>
        </p:sp>
        <p:sp>
          <p:nvSpPr>
            <p:cNvPr id="66688" name="Line 61"/>
            <p:cNvSpPr>
              <a:spLocks noChangeShapeType="1"/>
            </p:cNvSpPr>
            <p:nvPr/>
          </p:nvSpPr>
          <p:spPr bwMode="auto">
            <a:xfrm>
              <a:off x="4565" y="3461"/>
              <a:ext cx="155" cy="0"/>
            </a:xfrm>
            <a:prstGeom prst="line">
              <a:avLst/>
            </a:prstGeom>
            <a:noFill/>
            <a:ln w="31750">
              <a:solidFill>
                <a:schemeClr val="tx1"/>
              </a:solidFill>
              <a:round/>
              <a:headEnd/>
              <a:tailEnd/>
            </a:ln>
          </p:spPr>
          <p:txBody>
            <a:bodyPr anchor="ctr">
              <a:spAutoFit/>
            </a:bodyPr>
            <a:lstStyle/>
            <a:p>
              <a:endParaRPr lang="en-US"/>
            </a:p>
          </p:txBody>
        </p:sp>
        <p:sp>
          <p:nvSpPr>
            <p:cNvPr id="66689" name="Text Box 62"/>
            <p:cNvSpPr txBox="1">
              <a:spLocks noChangeArrowheads="1"/>
            </p:cNvSpPr>
            <p:nvPr/>
          </p:nvSpPr>
          <p:spPr bwMode="auto">
            <a:xfrm>
              <a:off x="4514" y="3456"/>
              <a:ext cx="303" cy="13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800" b="1">
                  <a:solidFill>
                    <a:srgbClr val="000000"/>
                  </a:solidFill>
                </a:rPr>
                <a:t>VSS</a:t>
              </a:r>
            </a:p>
          </p:txBody>
        </p:sp>
      </p:grpSp>
      <p:sp>
        <p:nvSpPr>
          <p:cNvPr id="66595" name="Oval 63"/>
          <p:cNvSpPr>
            <a:spLocks noChangeArrowheads="1"/>
          </p:cNvSpPr>
          <p:nvPr/>
        </p:nvSpPr>
        <p:spPr bwMode="auto">
          <a:xfrm>
            <a:off x="6600825" y="2686050"/>
            <a:ext cx="79375" cy="87313"/>
          </a:xfrm>
          <a:prstGeom prst="ellipse">
            <a:avLst/>
          </a:prstGeom>
          <a:solidFill>
            <a:schemeClr val="tx1"/>
          </a:solidFill>
          <a:ln w="12700">
            <a:solidFill>
              <a:schemeClr val="tx1"/>
            </a:solidFill>
            <a:round/>
            <a:headEnd/>
            <a:tailEnd/>
          </a:ln>
        </p:spPr>
        <p:txBody>
          <a:bodyPr wrap="none" anchor="ctr">
            <a:spAutoFit/>
          </a:bodyPr>
          <a:lstStyle/>
          <a:p>
            <a:endParaRPr lang="en-US">
              <a:solidFill>
                <a:srgbClr val="000000"/>
              </a:solidFill>
            </a:endParaRPr>
          </a:p>
        </p:txBody>
      </p:sp>
      <p:sp>
        <p:nvSpPr>
          <p:cNvPr id="66596" name="Line 69"/>
          <p:cNvSpPr>
            <a:spLocks noChangeShapeType="1"/>
          </p:cNvSpPr>
          <p:nvPr/>
        </p:nvSpPr>
        <p:spPr bwMode="auto">
          <a:xfrm>
            <a:off x="7664450" y="4540250"/>
            <a:ext cx="0" cy="203200"/>
          </a:xfrm>
          <a:prstGeom prst="line">
            <a:avLst/>
          </a:prstGeom>
          <a:noFill/>
          <a:ln w="31750">
            <a:solidFill>
              <a:schemeClr val="tx1"/>
            </a:solidFill>
            <a:round/>
            <a:headEnd/>
            <a:tailEnd/>
          </a:ln>
        </p:spPr>
        <p:txBody>
          <a:bodyPr anchor="ctr">
            <a:spAutoFit/>
          </a:bodyPr>
          <a:lstStyle/>
          <a:p>
            <a:endParaRPr lang="en-US"/>
          </a:p>
        </p:txBody>
      </p:sp>
      <p:sp>
        <p:nvSpPr>
          <p:cNvPr id="36938" name="AutoShape 74"/>
          <p:cNvSpPr>
            <a:spLocks noChangeArrowheads="1"/>
          </p:cNvSpPr>
          <p:nvPr/>
        </p:nvSpPr>
        <p:spPr bwMode="auto">
          <a:xfrm rot="-5400000">
            <a:off x="5648326" y="4648200"/>
            <a:ext cx="430212" cy="1603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31750">
            <a:solidFill>
              <a:schemeClr val="tx1"/>
            </a:solidFill>
            <a:miter lim="800000"/>
            <a:headEnd/>
            <a:tailEnd/>
          </a:ln>
        </p:spPr>
        <p:txBody>
          <a:bodyPr wrap="none" anchor="ctr">
            <a:spAutoFit/>
          </a:bodyPr>
          <a:lstStyle/>
          <a:p>
            <a:endParaRPr lang="en-US"/>
          </a:p>
        </p:txBody>
      </p:sp>
      <p:sp>
        <p:nvSpPr>
          <p:cNvPr id="36940" name="Line 76"/>
          <p:cNvSpPr>
            <a:spLocks noChangeShapeType="1"/>
          </p:cNvSpPr>
          <p:nvPr/>
        </p:nvSpPr>
        <p:spPr bwMode="auto">
          <a:xfrm>
            <a:off x="5576888" y="4864100"/>
            <a:ext cx="12700" cy="822325"/>
          </a:xfrm>
          <a:prstGeom prst="line">
            <a:avLst/>
          </a:prstGeom>
          <a:noFill/>
          <a:ln w="31750">
            <a:solidFill>
              <a:schemeClr val="tx1"/>
            </a:solidFill>
            <a:round/>
            <a:headEnd/>
            <a:tailEnd/>
          </a:ln>
        </p:spPr>
        <p:txBody>
          <a:bodyPr anchor="ctr">
            <a:spAutoFit/>
          </a:bodyPr>
          <a:lstStyle/>
          <a:p>
            <a:endParaRPr lang="en-US"/>
          </a:p>
        </p:txBody>
      </p:sp>
      <p:sp>
        <p:nvSpPr>
          <p:cNvPr id="36943" name="Text Box 79"/>
          <p:cNvSpPr txBox="1">
            <a:spLocks noChangeArrowheads="1"/>
          </p:cNvSpPr>
          <p:nvPr/>
        </p:nvSpPr>
        <p:spPr bwMode="auto">
          <a:xfrm>
            <a:off x="5678488" y="2493963"/>
            <a:ext cx="223837" cy="268287"/>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1200" b="1">
                <a:solidFill>
                  <a:srgbClr val="000000"/>
                </a:solidFill>
              </a:rPr>
              <a:t>0</a:t>
            </a:r>
          </a:p>
        </p:txBody>
      </p:sp>
      <p:sp>
        <p:nvSpPr>
          <p:cNvPr id="66600" name="Text Box 84"/>
          <p:cNvSpPr txBox="1">
            <a:spLocks noChangeArrowheads="1"/>
          </p:cNvSpPr>
          <p:nvPr/>
        </p:nvSpPr>
        <p:spPr bwMode="auto">
          <a:xfrm>
            <a:off x="6667500" y="3228975"/>
            <a:ext cx="1001713" cy="239713"/>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1000" b="1">
                <a:solidFill>
                  <a:srgbClr val="000000"/>
                </a:solidFill>
              </a:rPr>
              <a:t>Input Driver</a:t>
            </a:r>
          </a:p>
        </p:txBody>
      </p:sp>
      <p:sp>
        <p:nvSpPr>
          <p:cNvPr id="66601" name="Text Box 87"/>
          <p:cNvSpPr txBox="1">
            <a:spLocks noChangeArrowheads="1"/>
          </p:cNvSpPr>
          <p:nvPr/>
        </p:nvSpPr>
        <p:spPr bwMode="auto">
          <a:xfrm>
            <a:off x="4511675" y="2503488"/>
            <a:ext cx="423863" cy="207962"/>
          </a:xfrm>
          <a:prstGeom prst="rect">
            <a:avLst/>
          </a:prstGeom>
          <a:noFill/>
          <a:ln w="12700">
            <a:noFill/>
            <a:miter lim="800000"/>
            <a:headEnd/>
            <a:tailEnd/>
          </a:ln>
        </p:spPr>
        <p:txBody>
          <a:bodyPr wrap="none" lIns="87231" tIns="43616" rIns="87231" bIns="43616">
            <a:spAutoFit/>
          </a:bodyPr>
          <a:lstStyle/>
          <a:p>
            <a:pPr defTabSz="873125"/>
            <a:r>
              <a:rPr lang="en-US" sz="800" b="1">
                <a:solidFill>
                  <a:srgbClr val="FBB034"/>
                </a:solidFill>
                <a:latin typeface="Helvetica"/>
                <a:ea typeface="Osaka"/>
                <a:cs typeface="Osaka"/>
              </a:rPr>
              <a:t>Read</a:t>
            </a:r>
          </a:p>
        </p:txBody>
      </p:sp>
      <p:sp>
        <p:nvSpPr>
          <p:cNvPr id="66602" name="Line 131"/>
          <p:cNvSpPr>
            <a:spLocks noChangeShapeType="1"/>
          </p:cNvSpPr>
          <p:nvPr/>
        </p:nvSpPr>
        <p:spPr bwMode="auto">
          <a:xfrm flipH="1">
            <a:off x="4589463" y="2751138"/>
            <a:ext cx="398462" cy="1587"/>
          </a:xfrm>
          <a:prstGeom prst="line">
            <a:avLst/>
          </a:prstGeom>
          <a:noFill/>
          <a:ln w="31750">
            <a:solidFill>
              <a:schemeClr val="tx1"/>
            </a:solidFill>
            <a:miter lim="800000"/>
            <a:headEnd/>
            <a:tailEnd type="triangle" w="med" len="med"/>
          </a:ln>
        </p:spPr>
        <p:txBody>
          <a:bodyPr wrap="none"/>
          <a:lstStyle/>
          <a:p>
            <a:endParaRPr lang="en-US"/>
          </a:p>
        </p:txBody>
      </p:sp>
      <p:sp>
        <p:nvSpPr>
          <p:cNvPr id="66603" name="Line 132"/>
          <p:cNvSpPr>
            <a:spLocks noChangeShapeType="1"/>
          </p:cNvSpPr>
          <p:nvPr/>
        </p:nvSpPr>
        <p:spPr bwMode="auto">
          <a:xfrm>
            <a:off x="3978275" y="4778375"/>
            <a:ext cx="398463" cy="1588"/>
          </a:xfrm>
          <a:prstGeom prst="line">
            <a:avLst/>
          </a:prstGeom>
          <a:noFill/>
          <a:ln w="31750">
            <a:solidFill>
              <a:schemeClr val="tx1"/>
            </a:solidFill>
            <a:miter lim="800000"/>
            <a:headEnd/>
            <a:tailEnd type="triangle" w="med" len="med"/>
          </a:ln>
        </p:spPr>
        <p:txBody>
          <a:bodyPr wrap="none"/>
          <a:lstStyle/>
          <a:p>
            <a:endParaRPr lang="en-US"/>
          </a:p>
        </p:txBody>
      </p:sp>
      <p:sp>
        <p:nvSpPr>
          <p:cNvPr id="66604" name="Text Box 133"/>
          <p:cNvSpPr txBox="1">
            <a:spLocks noChangeArrowheads="1"/>
          </p:cNvSpPr>
          <p:nvPr/>
        </p:nvSpPr>
        <p:spPr bwMode="auto">
          <a:xfrm>
            <a:off x="3903663" y="4489450"/>
            <a:ext cx="430212" cy="207963"/>
          </a:xfrm>
          <a:prstGeom prst="rect">
            <a:avLst/>
          </a:prstGeom>
          <a:noFill/>
          <a:ln w="12700">
            <a:noFill/>
            <a:miter lim="800000"/>
            <a:headEnd/>
            <a:tailEnd/>
          </a:ln>
        </p:spPr>
        <p:txBody>
          <a:bodyPr wrap="none" lIns="87231" tIns="43616" rIns="87231" bIns="43616">
            <a:spAutoFit/>
          </a:bodyPr>
          <a:lstStyle/>
          <a:p>
            <a:pPr defTabSz="873125"/>
            <a:r>
              <a:rPr lang="en-US" sz="800" b="1">
                <a:solidFill>
                  <a:srgbClr val="FBB034"/>
                </a:solidFill>
                <a:latin typeface="Helvetica"/>
                <a:ea typeface="Osaka"/>
                <a:cs typeface="Osaka"/>
              </a:rPr>
              <a:t>Write</a:t>
            </a:r>
          </a:p>
        </p:txBody>
      </p:sp>
      <p:sp>
        <p:nvSpPr>
          <p:cNvPr id="66605" name="Line 135"/>
          <p:cNvSpPr>
            <a:spLocks noChangeShapeType="1"/>
          </p:cNvSpPr>
          <p:nvPr/>
        </p:nvSpPr>
        <p:spPr bwMode="auto">
          <a:xfrm>
            <a:off x="4748213" y="4716463"/>
            <a:ext cx="257175" cy="1587"/>
          </a:xfrm>
          <a:prstGeom prst="line">
            <a:avLst/>
          </a:prstGeom>
          <a:noFill/>
          <a:ln w="31750">
            <a:solidFill>
              <a:schemeClr val="tx1"/>
            </a:solidFill>
            <a:miter lim="800000"/>
            <a:headEnd/>
            <a:tailEnd type="triangle" w="med" len="med"/>
          </a:ln>
        </p:spPr>
        <p:txBody>
          <a:bodyPr wrap="none"/>
          <a:lstStyle/>
          <a:p>
            <a:endParaRPr lang="en-US"/>
          </a:p>
        </p:txBody>
      </p:sp>
      <p:sp>
        <p:nvSpPr>
          <p:cNvPr id="66606" name="Rectangle 175"/>
          <p:cNvSpPr>
            <a:spLocks noChangeArrowheads="1"/>
          </p:cNvSpPr>
          <p:nvPr/>
        </p:nvSpPr>
        <p:spPr bwMode="auto">
          <a:xfrm>
            <a:off x="5308600" y="3824288"/>
            <a:ext cx="2254250" cy="1970087"/>
          </a:xfrm>
          <a:prstGeom prst="rect">
            <a:avLst/>
          </a:prstGeom>
          <a:noFill/>
          <a:ln w="9525">
            <a:solidFill>
              <a:srgbClr val="4771BB"/>
            </a:solidFill>
            <a:prstDash val="sysDot"/>
            <a:miter lim="800000"/>
            <a:headEnd/>
            <a:tailEnd/>
          </a:ln>
        </p:spPr>
        <p:txBody>
          <a:bodyPr anchor="ctr">
            <a:spAutoFit/>
          </a:bodyPr>
          <a:lstStyle/>
          <a:p>
            <a:endParaRPr lang="en-US">
              <a:solidFill>
                <a:srgbClr val="000000"/>
              </a:solidFill>
            </a:endParaRPr>
          </a:p>
        </p:txBody>
      </p:sp>
      <p:sp>
        <p:nvSpPr>
          <p:cNvPr id="37058" name="Text Box 194"/>
          <p:cNvSpPr txBox="1">
            <a:spLocks noChangeArrowheads="1"/>
          </p:cNvSpPr>
          <p:nvPr/>
        </p:nvSpPr>
        <p:spPr bwMode="auto">
          <a:xfrm>
            <a:off x="6016625" y="2255838"/>
            <a:ext cx="438150" cy="23812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1000" b="1">
                <a:solidFill>
                  <a:srgbClr val="000000"/>
                </a:solidFill>
              </a:rPr>
              <a:t>On</a:t>
            </a:r>
          </a:p>
        </p:txBody>
      </p:sp>
      <p:sp>
        <p:nvSpPr>
          <p:cNvPr id="37059" name="Text Box 195"/>
          <p:cNvSpPr txBox="1">
            <a:spLocks noChangeArrowheads="1"/>
          </p:cNvSpPr>
          <p:nvPr/>
        </p:nvSpPr>
        <p:spPr bwMode="auto">
          <a:xfrm>
            <a:off x="6216650" y="2262188"/>
            <a:ext cx="423863" cy="23812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1000" b="1">
                <a:solidFill>
                  <a:srgbClr val="000000"/>
                </a:solidFill>
              </a:rPr>
              <a:t>Off</a:t>
            </a:r>
          </a:p>
        </p:txBody>
      </p:sp>
      <p:sp>
        <p:nvSpPr>
          <p:cNvPr id="37061" name="Line 197"/>
          <p:cNvSpPr>
            <a:spLocks noChangeShapeType="1"/>
          </p:cNvSpPr>
          <p:nvPr/>
        </p:nvSpPr>
        <p:spPr bwMode="auto">
          <a:xfrm flipV="1">
            <a:off x="5773738" y="4621213"/>
            <a:ext cx="93662" cy="98425"/>
          </a:xfrm>
          <a:prstGeom prst="line">
            <a:avLst/>
          </a:prstGeom>
          <a:noFill/>
          <a:ln w="31750">
            <a:solidFill>
              <a:schemeClr val="tx1"/>
            </a:solidFill>
            <a:round/>
            <a:headEnd/>
            <a:tailEnd/>
          </a:ln>
        </p:spPr>
        <p:txBody>
          <a:bodyPr wrap="none" anchor="ctr">
            <a:spAutoFit/>
          </a:bodyPr>
          <a:lstStyle/>
          <a:p>
            <a:endParaRPr lang="en-US"/>
          </a:p>
        </p:txBody>
      </p:sp>
      <p:sp>
        <p:nvSpPr>
          <p:cNvPr id="37068" name="Line 204"/>
          <p:cNvSpPr>
            <a:spLocks noChangeShapeType="1"/>
          </p:cNvSpPr>
          <p:nvPr/>
        </p:nvSpPr>
        <p:spPr bwMode="auto">
          <a:xfrm flipH="1">
            <a:off x="5753100" y="4711700"/>
            <a:ext cx="222250" cy="144463"/>
          </a:xfrm>
          <a:prstGeom prst="line">
            <a:avLst/>
          </a:prstGeom>
          <a:noFill/>
          <a:ln w="28575">
            <a:solidFill>
              <a:schemeClr val="tx1"/>
            </a:solidFill>
            <a:round/>
            <a:headEnd/>
            <a:tailEnd/>
          </a:ln>
        </p:spPr>
        <p:txBody>
          <a:bodyPr/>
          <a:lstStyle/>
          <a:p>
            <a:endParaRPr lang="en-US"/>
          </a:p>
        </p:txBody>
      </p:sp>
      <p:sp>
        <p:nvSpPr>
          <p:cNvPr id="66611" name="Line 206"/>
          <p:cNvSpPr>
            <a:spLocks noChangeShapeType="1"/>
          </p:cNvSpPr>
          <p:nvPr/>
        </p:nvSpPr>
        <p:spPr bwMode="auto">
          <a:xfrm>
            <a:off x="5180013" y="4708525"/>
            <a:ext cx="590550" cy="1588"/>
          </a:xfrm>
          <a:prstGeom prst="line">
            <a:avLst/>
          </a:prstGeom>
          <a:noFill/>
          <a:ln w="28575">
            <a:solidFill>
              <a:schemeClr val="tx1"/>
            </a:solidFill>
            <a:round/>
            <a:headEnd/>
            <a:tailEnd/>
          </a:ln>
        </p:spPr>
        <p:txBody>
          <a:bodyPr/>
          <a:lstStyle/>
          <a:p>
            <a:endParaRPr lang="en-US"/>
          </a:p>
        </p:txBody>
      </p:sp>
      <p:grpSp>
        <p:nvGrpSpPr>
          <p:cNvPr id="66612" name="Group 248"/>
          <p:cNvGrpSpPr>
            <a:grpSpLocks/>
          </p:cNvGrpSpPr>
          <p:nvPr/>
        </p:nvGrpSpPr>
        <p:grpSpPr bwMode="auto">
          <a:xfrm>
            <a:off x="8170863" y="2581275"/>
            <a:ext cx="1298575" cy="2271713"/>
            <a:chOff x="5176" y="1518"/>
            <a:chExt cx="843" cy="1475"/>
          </a:xfrm>
        </p:grpSpPr>
        <p:sp>
          <p:nvSpPr>
            <p:cNvPr id="66658" name="Line 36"/>
            <p:cNvSpPr>
              <a:spLocks noChangeShapeType="1"/>
            </p:cNvSpPr>
            <p:nvPr/>
          </p:nvSpPr>
          <p:spPr bwMode="auto">
            <a:xfrm>
              <a:off x="5438" y="2053"/>
              <a:ext cx="0" cy="450"/>
            </a:xfrm>
            <a:prstGeom prst="line">
              <a:avLst/>
            </a:prstGeom>
            <a:noFill/>
            <a:ln w="31750">
              <a:solidFill>
                <a:schemeClr val="tx1"/>
              </a:solidFill>
              <a:round/>
              <a:headEnd/>
              <a:tailEnd/>
            </a:ln>
          </p:spPr>
          <p:txBody>
            <a:bodyPr wrap="none" anchor="ctr">
              <a:spAutoFit/>
            </a:bodyPr>
            <a:lstStyle/>
            <a:p>
              <a:endParaRPr lang="en-US"/>
            </a:p>
          </p:txBody>
        </p:sp>
        <p:sp>
          <p:nvSpPr>
            <p:cNvPr id="66659" name="AutoShape 37"/>
            <p:cNvSpPr>
              <a:spLocks noChangeArrowheads="1"/>
            </p:cNvSpPr>
            <p:nvPr/>
          </p:nvSpPr>
          <p:spPr bwMode="auto">
            <a:xfrm>
              <a:off x="5366" y="2511"/>
              <a:ext cx="154" cy="149"/>
            </a:xfrm>
            <a:prstGeom prst="triangle">
              <a:avLst>
                <a:gd name="adj" fmla="val 50000"/>
              </a:avLst>
            </a:prstGeom>
            <a:noFill/>
            <a:ln w="31750">
              <a:solidFill>
                <a:schemeClr val="tx1"/>
              </a:solidFill>
              <a:miter lim="800000"/>
              <a:headEnd/>
              <a:tailEnd/>
            </a:ln>
          </p:spPr>
          <p:txBody>
            <a:bodyPr anchor="ctr">
              <a:spAutoFit/>
            </a:bodyPr>
            <a:lstStyle/>
            <a:p>
              <a:endParaRPr lang="en-US">
                <a:solidFill>
                  <a:srgbClr val="000000"/>
                </a:solidFill>
              </a:endParaRPr>
            </a:p>
          </p:txBody>
        </p:sp>
        <p:sp>
          <p:nvSpPr>
            <p:cNvPr id="66660" name="Line 38"/>
            <p:cNvSpPr>
              <a:spLocks noChangeShapeType="1"/>
            </p:cNvSpPr>
            <p:nvPr/>
          </p:nvSpPr>
          <p:spPr bwMode="auto">
            <a:xfrm>
              <a:off x="5370" y="2500"/>
              <a:ext cx="132" cy="0"/>
            </a:xfrm>
            <a:prstGeom prst="line">
              <a:avLst/>
            </a:prstGeom>
            <a:noFill/>
            <a:ln w="31750">
              <a:solidFill>
                <a:schemeClr val="tx1"/>
              </a:solidFill>
              <a:round/>
              <a:headEnd/>
              <a:tailEnd/>
            </a:ln>
          </p:spPr>
          <p:txBody>
            <a:bodyPr anchor="ctr">
              <a:spAutoFit/>
            </a:bodyPr>
            <a:lstStyle/>
            <a:p>
              <a:endParaRPr lang="en-US"/>
            </a:p>
          </p:txBody>
        </p:sp>
        <p:sp>
          <p:nvSpPr>
            <p:cNvPr id="66661" name="Oval 64"/>
            <p:cNvSpPr>
              <a:spLocks noChangeArrowheads="1"/>
            </p:cNvSpPr>
            <p:nvPr/>
          </p:nvSpPr>
          <p:spPr bwMode="auto">
            <a:xfrm>
              <a:off x="5414" y="2240"/>
              <a:ext cx="46" cy="59"/>
            </a:xfrm>
            <a:prstGeom prst="ellipse">
              <a:avLst/>
            </a:prstGeom>
            <a:solidFill>
              <a:schemeClr val="tx1"/>
            </a:solidFill>
            <a:ln w="12700">
              <a:solidFill>
                <a:schemeClr val="tx1"/>
              </a:solidFill>
              <a:round/>
              <a:headEnd/>
              <a:tailEnd/>
            </a:ln>
          </p:spPr>
          <p:txBody>
            <a:bodyPr wrap="none" anchor="ctr">
              <a:spAutoFit/>
            </a:bodyPr>
            <a:lstStyle/>
            <a:p>
              <a:endParaRPr lang="en-US">
                <a:solidFill>
                  <a:srgbClr val="000000"/>
                </a:solidFill>
              </a:endParaRPr>
            </a:p>
          </p:txBody>
        </p:sp>
        <p:sp>
          <p:nvSpPr>
            <p:cNvPr id="66662" name="AutoShape 65"/>
            <p:cNvSpPr>
              <a:spLocks noChangeArrowheads="1"/>
            </p:cNvSpPr>
            <p:nvPr/>
          </p:nvSpPr>
          <p:spPr bwMode="auto">
            <a:xfrm>
              <a:off x="5365" y="1897"/>
              <a:ext cx="153" cy="149"/>
            </a:xfrm>
            <a:prstGeom prst="triangle">
              <a:avLst>
                <a:gd name="adj" fmla="val 50000"/>
              </a:avLst>
            </a:prstGeom>
            <a:noFill/>
            <a:ln w="31750">
              <a:solidFill>
                <a:schemeClr val="tx1"/>
              </a:solidFill>
              <a:miter lim="800000"/>
              <a:headEnd/>
              <a:tailEnd/>
            </a:ln>
          </p:spPr>
          <p:txBody>
            <a:bodyPr anchor="ctr">
              <a:spAutoFit/>
            </a:bodyPr>
            <a:lstStyle/>
            <a:p>
              <a:endParaRPr lang="en-US">
                <a:solidFill>
                  <a:srgbClr val="000000"/>
                </a:solidFill>
              </a:endParaRPr>
            </a:p>
          </p:txBody>
        </p:sp>
        <p:sp>
          <p:nvSpPr>
            <p:cNvPr id="66663" name="Line 66"/>
            <p:cNvSpPr>
              <a:spLocks noChangeShapeType="1"/>
            </p:cNvSpPr>
            <p:nvPr/>
          </p:nvSpPr>
          <p:spPr bwMode="auto">
            <a:xfrm>
              <a:off x="5370" y="1884"/>
              <a:ext cx="132" cy="0"/>
            </a:xfrm>
            <a:prstGeom prst="line">
              <a:avLst/>
            </a:prstGeom>
            <a:noFill/>
            <a:ln w="31750">
              <a:solidFill>
                <a:schemeClr val="tx1"/>
              </a:solidFill>
              <a:round/>
              <a:headEnd/>
              <a:tailEnd/>
            </a:ln>
          </p:spPr>
          <p:txBody>
            <a:bodyPr anchor="ctr">
              <a:spAutoFit/>
            </a:bodyPr>
            <a:lstStyle/>
            <a:p>
              <a:endParaRPr lang="en-US"/>
            </a:p>
          </p:txBody>
        </p:sp>
        <p:sp>
          <p:nvSpPr>
            <p:cNvPr id="66664" name="Line 72"/>
            <p:cNvSpPr>
              <a:spLocks noChangeShapeType="1"/>
            </p:cNvSpPr>
            <p:nvPr/>
          </p:nvSpPr>
          <p:spPr bwMode="auto">
            <a:xfrm>
              <a:off x="5376" y="1658"/>
              <a:ext cx="131" cy="0"/>
            </a:xfrm>
            <a:prstGeom prst="line">
              <a:avLst/>
            </a:prstGeom>
            <a:noFill/>
            <a:ln w="31750">
              <a:solidFill>
                <a:schemeClr val="tx1"/>
              </a:solidFill>
              <a:round/>
              <a:headEnd/>
              <a:tailEnd/>
            </a:ln>
          </p:spPr>
          <p:txBody>
            <a:bodyPr anchor="ctr">
              <a:spAutoFit/>
            </a:bodyPr>
            <a:lstStyle/>
            <a:p>
              <a:endParaRPr lang="en-US"/>
            </a:p>
          </p:txBody>
        </p:sp>
        <p:sp>
          <p:nvSpPr>
            <p:cNvPr id="66665" name="Line 73"/>
            <p:cNvSpPr>
              <a:spLocks noChangeShapeType="1"/>
            </p:cNvSpPr>
            <p:nvPr/>
          </p:nvSpPr>
          <p:spPr bwMode="auto">
            <a:xfrm>
              <a:off x="5374" y="2871"/>
              <a:ext cx="131" cy="0"/>
            </a:xfrm>
            <a:prstGeom prst="line">
              <a:avLst/>
            </a:prstGeom>
            <a:noFill/>
            <a:ln w="31750">
              <a:solidFill>
                <a:schemeClr val="tx1"/>
              </a:solidFill>
              <a:round/>
              <a:headEnd/>
              <a:tailEnd/>
            </a:ln>
          </p:spPr>
          <p:txBody>
            <a:bodyPr anchor="ctr">
              <a:spAutoFit/>
            </a:bodyPr>
            <a:lstStyle/>
            <a:p>
              <a:endParaRPr lang="en-US"/>
            </a:p>
          </p:txBody>
        </p:sp>
        <p:sp>
          <p:nvSpPr>
            <p:cNvPr id="66666" name="Rectangle 86"/>
            <p:cNvSpPr>
              <a:spLocks noChangeArrowheads="1"/>
            </p:cNvSpPr>
            <p:nvPr/>
          </p:nvSpPr>
          <p:spPr bwMode="auto">
            <a:xfrm>
              <a:off x="5561" y="2225"/>
              <a:ext cx="69" cy="91"/>
            </a:xfrm>
            <a:prstGeom prst="rect">
              <a:avLst/>
            </a:prstGeom>
            <a:noFill/>
            <a:ln w="28575">
              <a:solidFill>
                <a:schemeClr val="tx1"/>
              </a:solidFill>
              <a:miter lim="800000"/>
              <a:headEnd/>
              <a:tailEnd/>
            </a:ln>
          </p:spPr>
          <p:txBody>
            <a:bodyPr wrap="none" anchor="ctr"/>
            <a:lstStyle/>
            <a:p>
              <a:endParaRPr lang="en-US">
                <a:solidFill>
                  <a:srgbClr val="000000"/>
                </a:solidFill>
              </a:endParaRPr>
            </a:p>
          </p:txBody>
        </p:sp>
        <p:sp>
          <p:nvSpPr>
            <p:cNvPr id="66667" name="Text Box 174"/>
            <p:cNvSpPr txBox="1">
              <a:spLocks noChangeArrowheads="1"/>
            </p:cNvSpPr>
            <p:nvPr/>
          </p:nvSpPr>
          <p:spPr bwMode="auto">
            <a:xfrm>
              <a:off x="5176" y="1518"/>
              <a:ext cx="843" cy="125"/>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700" b="1">
                  <a:solidFill>
                    <a:srgbClr val="000000"/>
                  </a:solidFill>
                </a:rPr>
                <a:t>VDD or VDD_FT</a:t>
              </a:r>
              <a:r>
                <a:rPr lang="fr-FR" sz="700" b="1" baseline="30000">
                  <a:solidFill>
                    <a:srgbClr val="000000"/>
                  </a:solidFill>
                </a:rPr>
                <a:t>(1)</a:t>
              </a:r>
              <a:endParaRPr lang="fr-FR" sz="700" b="1">
                <a:solidFill>
                  <a:srgbClr val="000000"/>
                </a:solidFill>
              </a:endParaRPr>
            </a:p>
          </p:txBody>
        </p:sp>
        <p:sp>
          <p:nvSpPr>
            <p:cNvPr id="66668" name="Text Box 213"/>
            <p:cNvSpPr txBox="1">
              <a:spLocks noChangeArrowheads="1"/>
            </p:cNvSpPr>
            <p:nvPr/>
          </p:nvSpPr>
          <p:spPr bwMode="auto">
            <a:xfrm>
              <a:off x="5336" y="2866"/>
              <a:ext cx="341" cy="127"/>
            </a:xfrm>
            <a:prstGeom prst="rect">
              <a:avLst/>
            </a:prstGeom>
            <a:noFill/>
            <a:ln w="12700">
              <a:noFill/>
              <a:miter lim="800000"/>
              <a:headEnd/>
              <a:tailEnd/>
            </a:ln>
          </p:spPr>
          <p:txBody>
            <a:bodyPr lIns="87231" tIns="43616" rIns="87231" bIns="43616">
              <a:spAutoFit/>
            </a:bodyPr>
            <a:lstStyle/>
            <a:p>
              <a:pPr defTabSz="873125">
                <a:spcBef>
                  <a:spcPct val="50000"/>
                </a:spcBef>
              </a:pPr>
              <a:r>
                <a:rPr lang="fr-FR" sz="700" b="1">
                  <a:solidFill>
                    <a:srgbClr val="000000"/>
                  </a:solidFill>
                </a:rPr>
                <a:t>VSS</a:t>
              </a:r>
            </a:p>
          </p:txBody>
        </p:sp>
        <p:sp>
          <p:nvSpPr>
            <p:cNvPr id="66669" name="Line 214"/>
            <p:cNvSpPr>
              <a:spLocks noChangeShapeType="1"/>
            </p:cNvSpPr>
            <p:nvPr/>
          </p:nvSpPr>
          <p:spPr bwMode="auto">
            <a:xfrm flipV="1">
              <a:off x="5440" y="2670"/>
              <a:ext cx="0" cy="192"/>
            </a:xfrm>
            <a:prstGeom prst="line">
              <a:avLst/>
            </a:prstGeom>
            <a:noFill/>
            <a:ln w="28575">
              <a:solidFill>
                <a:schemeClr val="tx1"/>
              </a:solidFill>
              <a:round/>
              <a:headEnd/>
              <a:tailEnd/>
            </a:ln>
          </p:spPr>
          <p:txBody>
            <a:bodyPr/>
            <a:lstStyle/>
            <a:p>
              <a:endParaRPr lang="en-US"/>
            </a:p>
          </p:txBody>
        </p:sp>
        <p:sp>
          <p:nvSpPr>
            <p:cNvPr id="66670" name="Line 215"/>
            <p:cNvSpPr>
              <a:spLocks noChangeShapeType="1"/>
            </p:cNvSpPr>
            <p:nvPr/>
          </p:nvSpPr>
          <p:spPr bwMode="auto">
            <a:xfrm flipV="1">
              <a:off x="5444" y="1658"/>
              <a:ext cx="0" cy="240"/>
            </a:xfrm>
            <a:prstGeom prst="line">
              <a:avLst/>
            </a:prstGeom>
            <a:noFill/>
            <a:ln w="28575">
              <a:solidFill>
                <a:schemeClr val="tx1"/>
              </a:solidFill>
              <a:round/>
              <a:headEnd/>
              <a:tailEnd/>
            </a:ln>
          </p:spPr>
          <p:txBody>
            <a:bodyPr/>
            <a:lstStyle/>
            <a:p>
              <a:endParaRPr lang="en-US"/>
            </a:p>
          </p:txBody>
        </p:sp>
      </p:grpSp>
      <p:sp>
        <p:nvSpPr>
          <p:cNvPr id="66613" name="Line 216"/>
          <p:cNvSpPr>
            <a:spLocks noChangeShapeType="1"/>
          </p:cNvSpPr>
          <p:nvPr/>
        </p:nvSpPr>
        <p:spPr bwMode="auto">
          <a:xfrm>
            <a:off x="7653338" y="3727450"/>
            <a:ext cx="1109662" cy="1588"/>
          </a:xfrm>
          <a:prstGeom prst="line">
            <a:avLst/>
          </a:prstGeom>
          <a:noFill/>
          <a:ln w="28575">
            <a:solidFill>
              <a:schemeClr val="tx1"/>
            </a:solidFill>
            <a:round/>
            <a:headEnd/>
            <a:tailEnd/>
          </a:ln>
        </p:spPr>
        <p:txBody>
          <a:bodyPr/>
          <a:lstStyle/>
          <a:p>
            <a:endParaRPr lang="en-US"/>
          </a:p>
        </p:txBody>
      </p:sp>
      <p:sp>
        <p:nvSpPr>
          <p:cNvPr id="37098" name="Rectangle 234"/>
          <p:cNvSpPr>
            <a:spLocks noChangeArrowheads="1"/>
          </p:cNvSpPr>
          <p:nvPr/>
        </p:nvSpPr>
        <p:spPr bwMode="auto">
          <a:xfrm>
            <a:off x="6129338" y="4046538"/>
            <a:ext cx="665162" cy="1182687"/>
          </a:xfrm>
          <a:prstGeom prst="rect">
            <a:avLst/>
          </a:prstGeom>
          <a:noFill/>
          <a:ln w="28575">
            <a:solidFill>
              <a:schemeClr val="tx1"/>
            </a:solidFill>
            <a:miter lim="800000"/>
            <a:headEnd/>
            <a:tailEnd/>
          </a:ln>
        </p:spPr>
        <p:txBody>
          <a:bodyPr wrap="none" anchor="ctr"/>
          <a:lstStyle/>
          <a:p>
            <a:pPr algn="ctr">
              <a:spcBef>
                <a:spcPct val="50000"/>
              </a:spcBef>
            </a:pPr>
            <a:endParaRPr lang="fr-FR" sz="1000" b="1">
              <a:solidFill>
                <a:srgbClr val="000000"/>
              </a:solidFill>
            </a:endParaRPr>
          </a:p>
          <a:p>
            <a:pPr algn="ctr">
              <a:spcBef>
                <a:spcPct val="50000"/>
              </a:spcBef>
            </a:pPr>
            <a:r>
              <a:rPr lang="fr-FR" sz="1000" b="1">
                <a:solidFill>
                  <a:srgbClr val="000000"/>
                </a:solidFill>
              </a:rPr>
              <a:t>OUTPUT </a:t>
            </a:r>
          </a:p>
          <a:p>
            <a:pPr algn="ctr">
              <a:spcBef>
                <a:spcPct val="50000"/>
              </a:spcBef>
            </a:pPr>
            <a:r>
              <a:rPr lang="fr-FR" sz="1000" b="1">
                <a:solidFill>
                  <a:srgbClr val="000000"/>
                </a:solidFill>
              </a:rPr>
              <a:t>CONTROL</a:t>
            </a:r>
          </a:p>
          <a:p>
            <a:pPr algn="ctr"/>
            <a:endParaRPr lang="en-US">
              <a:solidFill>
                <a:srgbClr val="000000"/>
              </a:solidFill>
            </a:endParaRPr>
          </a:p>
        </p:txBody>
      </p:sp>
      <p:sp>
        <p:nvSpPr>
          <p:cNvPr id="66615" name="Rectangle 83"/>
          <p:cNvSpPr>
            <a:spLocks noChangeArrowheads="1"/>
          </p:cNvSpPr>
          <p:nvPr/>
        </p:nvSpPr>
        <p:spPr bwMode="auto">
          <a:xfrm>
            <a:off x="5308600" y="1173163"/>
            <a:ext cx="2255838" cy="2393950"/>
          </a:xfrm>
          <a:prstGeom prst="rect">
            <a:avLst/>
          </a:prstGeom>
          <a:noFill/>
          <a:ln w="12700">
            <a:solidFill>
              <a:srgbClr val="4771BB"/>
            </a:solidFill>
            <a:prstDash val="sysDot"/>
            <a:miter lim="800000"/>
            <a:headEnd/>
            <a:tailEnd/>
          </a:ln>
        </p:spPr>
        <p:txBody>
          <a:bodyPr anchor="ctr">
            <a:spAutoFit/>
          </a:bodyPr>
          <a:lstStyle/>
          <a:p>
            <a:endParaRPr lang="en-US">
              <a:solidFill>
                <a:srgbClr val="000000"/>
              </a:solidFill>
            </a:endParaRPr>
          </a:p>
        </p:txBody>
      </p:sp>
      <p:sp>
        <p:nvSpPr>
          <p:cNvPr id="37101" name="Line 237"/>
          <p:cNvSpPr>
            <a:spLocks noChangeShapeType="1"/>
          </p:cNvSpPr>
          <p:nvPr/>
        </p:nvSpPr>
        <p:spPr bwMode="auto">
          <a:xfrm>
            <a:off x="4711700" y="6032500"/>
            <a:ext cx="2933700" cy="38100"/>
          </a:xfrm>
          <a:prstGeom prst="line">
            <a:avLst/>
          </a:prstGeom>
          <a:noFill/>
          <a:ln w="28575">
            <a:solidFill>
              <a:schemeClr val="tx1"/>
            </a:solidFill>
            <a:round/>
            <a:headEnd/>
            <a:tailEnd/>
          </a:ln>
        </p:spPr>
        <p:txBody>
          <a:bodyPr/>
          <a:lstStyle/>
          <a:p>
            <a:endParaRPr lang="en-US"/>
          </a:p>
        </p:txBody>
      </p:sp>
      <p:sp>
        <p:nvSpPr>
          <p:cNvPr id="37102" name="Line 238"/>
          <p:cNvSpPr>
            <a:spLocks noChangeShapeType="1"/>
          </p:cNvSpPr>
          <p:nvPr/>
        </p:nvSpPr>
        <p:spPr bwMode="auto">
          <a:xfrm flipV="1">
            <a:off x="7627938" y="4711700"/>
            <a:ext cx="0" cy="1330325"/>
          </a:xfrm>
          <a:prstGeom prst="line">
            <a:avLst/>
          </a:prstGeom>
          <a:noFill/>
          <a:ln w="28575">
            <a:solidFill>
              <a:schemeClr val="tx1"/>
            </a:solidFill>
            <a:round/>
            <a:headEnd/>
            <a:tailEnd type="triangle" w="med" len="med"/>
          </a:ln>
        </p:spPr>
        <p:txBody>
          <a:bodyPr/>
          <a:lstStyle/>
          <a:p>
            <a:endParaRPr lang="en-US"/>
          </a:p>
        </p:txBody>
      </p:sp>
      <p:sp>
        <p:nvSpPr>
          <p:cNvPr id="37104" name="Text Box 240"/>
          <p:cNvSpPr txBox="1">
            <a:spLocks noChangeArrowheads="1"/>
          </p:cNvSpPr>
          <p:nvPr/>
        </p:nvSpPr>
        <p:spPr bwMode="auto">
          <a:xfrm>
            <a:off x="4200525" y="5924550"/>
            <a:ext cx="517525" cy="207963"/>
          </a:xfrm>
          <a:prstGeom prst="rect">
            <a:avLst/>
          </a:prstGeom>
          <a:noFill/>
          <a:ln w="12700">
            <a:noFill/>
            <a:miter lim="800000"/>
            <a:headEnd/>
            <a:tailEnd/>
          </a:ln>
        </p:spPr>
        <p:txBody>
          <a:bodyPr wrap="none" lIns="87231" tIns="43616" rIns="87231" bIns="43616">
            <a:spAutoFit/>
          </a:bodyPr>
          <a:lstStyle/>
          <a:p>
            <a:pPr defTabSz="873125"/>
            <a:r>
              <a:rPr lang="en-US" sz="800" b="1">
                <a:solidFill>
                  <a:srgbClr val="000000"/>
                </a:solidFill>
                <a:latin typeface="Helvetica"/>
                <a:ea typeface="Osaka"/>
                <a:cs typeface="Osaka"/>
              </a:rPr>
              <a:t>Analog</a:t>
            </a:r>
          </a:p>
        </p:txBody>
      </p:sp>
      <p:sp>
        <p:nvSpPr>
          <p:cNvPr id="66619" name="Oval 241"/>
          <p:cNvSpPr>
            <a:spLocks noChangeArrowheads="1"/>
          </p:cNvSpPr>
          <p:nvPr/>
        </p:nvSpPr>
        <p:spPr bwMode="auto">
          <a:xfrm>
            <a:off x="7564438" y="4670425"/>
            <a:ext cx="80962" cy="87313"/>
          </a:xfrm>
          <a:prstGeom prst="ellipse">
            <a:avLst/>
          </a:prstGeom>
          <a:solidFill>
            <a:schemeClr val="tx1"/>
          </a:solidFill>
          <a:ln w="12700">
            <a:solidFill>
              <a:schemeClr val="tx1"/>
            </a:solidFill>
            <a:round/>
            <a:headEnd/>
            <a:tailEnd/>
          </a:ln>
        </p:spPr>
        <p:txBody>
          <a:bodyPr wrap="none" anchor="ctr">
            <a:spAutoFit/>
          </a:bodyPr>
          <a:lstStyle/>
          <a:p>
            <a:endParaRPr lang="en-US">
              <a:solidFill>
                <a:srgbClr val="000000"/>
              </a:solidFill>
            </a:endParaRPr>
          </a:p>
        </p:txBody>
      </p:sp>
      <p:sp>
        <p:nvSpPr>
          <p:cNvPr id="66620" name="Line 242"/>
          <p:cNvSpPr>
            <a:spLocks noChangeShapeType="1"/>
          </p:cNvSpPr>
          <p:nvPr/>
        </p:nvSpPr>
        <p:spPr bwMode="auto">
          <a:xfrm flipH="1">
            <a:off x="6492875" y="2733675"/>
            <a:ext cx="1182688" cy="1588"/>
          </a:xfrm>
          <a:prstGeom prst="line">
            <a:avLst/>
          </a:prstGeom>
          <a:noFill/>
          <a:ln w="28575">
            <a:solidFill>
              <a:schemeClr val="tx1"/>
            </a:solidFill>
            <a:round/>
            <a:headEnd/>
            <a:tailEnd/>
          </a:ln>
        </p:spPr>
        <p:txBody>
          <a:bodyPr/>
          <a:lstStyle/>
          <a:p>
            <a:endParaRPr lang="en-US"/>
          </a:p>
        </p:txBody>
      </p:sp>
      <p:sp>
        <p:nvSpPr>
          <p:cNvPr id="37109" name="Line 245"/>
          <p:cNvSpPr>
            <a:spLocks noChangeShapeType="1"/>
          </p:cNvSpPr>
          <p:nvPr/>
        </p:nvSpPr>
        <p:spPr bwMode="auto">
          <a:xfrm>
            <a:off x="5975350" y="1327150"/>
            <a:ext cx="665163" cy="1588"/>
          </a:xfrm>
          <a:prstGeom prst="line">
            <a:avLst/>
          </a:prstGeom>
          <a:noFill/>
          <a:ln w="28575">
            <a:solidFill>
              <a:schemeClr val="tx1"/>
            </a:solidFill>
            <a:round/>
            <a:headEnd/>
            <a:tailEnd/>
          </a:ln>
        </p:spPr>
        <p:txBody>
          <a:bodyPr/>
          <a:lstStyle/>
          <a:p>
            <a:endParaRPr lang="en-US"/>
          </a:p>
        </p:txBody>
      </p:sp>
      <p:sp>
        <p:nvSpPr>
          <p:cNvPr id="37110" name="Line 246"/>
          <p:cNvSpPr>
            <a:spLocks noChangeShapeType="1"/>
          </p:cNvSpPr>
          <p:nvPr/>
        </p:nvSpPr>
        <p:spPr bwMode="auto">
          <a:xfrm>
            <a:off x="6632575" y="1319213"/>
            <a:ext cx="1588" cy="1404937"/>
          </a:xfrm>
          <a:prstGeom prst="line">
            <a:avLst/>
          </a:prstGeom>
          <a:noFill/>
          <a:ln w="28575">
            <a:solidFill>
              <a:schemeClr val="tx1"/>
            </a:solidFill>
            <a:round/>
            <a:headEnd/>
            <a:tailEnd/>
          </a:ln>
        </p:spPr>
        <p:txBody>
          <a:bodyPr/>
          <a:lstStyle/>
          <a:p>
            <a:endParaRPr lang="en-US"/>
          </a:p>
        </p:txBody>
      </p:sp>
      <p:grpSp>
        <p:nvGrpSpPr>
          <p:cNvPr id="66623" name="Group 353"/>
          <p:cNvGrpSpPr>
            <a:grpSpLocks/>
          </p:cNvGrpSpPr>
          <p:nvPr/>
        </p:nvGrpSpPr>
        <p:grpSpPr bwMode="auto">
          <a:xfrm>
            <a:off x="23813" y="1281113"/>
            <a:ext cx="3921125" cy="609600"/>
            <a:chOff x="96" y="624"/>
            <a:chExt cx="2352" cy="384"/>
          </a:xfrm>
        </p:grpSpPr>
        <p:sp>
          <p:nvSpPr>
            <p:cNvPr id="66654" name="Rectangle 251"/>
            <p:cNvSpPr>
              <a:spLocks noChangeArrowheads="1"/>
            </p:cNvSpPr>
            <p:nvPr/>
          </p:nvSpPr>
          <p:spPr bwMode="auto">
            <a:xfrm>
              <a:off x="96" y="624"/>
              <a:ext cx="384" cy="384"/>
            </a:xfrm>
            <a:prstGeom prst="rect">
              <a:avLst/>
            </a:prstGeom>
            <a:noFill/>
            <a:ln w="28575">
              <a:solidFill>
                <a:schemeClr val="tx1"/>
              </a:solidFill>
              <a:miter lim="800000"/>
              <a:headEnd/>
              <a:tailEnd/>
            </a:ln>
          </p:spPr>
          <p:txBody>
            <a:bodyPr wrap="none" anchor="ctr"/>
            <a:lstStyle/>
            <a:p>
              <a:pPr algn="ctr"/>
              <a:r>
                <a:rPr lang="fr-FR" sz="800" b="1">
                  <a:solidFill>
                    <a:srgbClr val="000000"/>
                  </a:solidFill>
                </a:rPr>
                <a:t>MODER(i)</a:t>
              </a:r>
            </a:p>
            <a:p>
              <a:pPr algn="ctr"/>
              <a:r>
                <a:rPr lang="fr-FR" sz="800" b="1">
                  <a:solidFill>
                    <a:srgbClr val="000000"/>
                  </a:solidFill>
                </a:rPr>
                <a:t>[1:0]</a:t>
              </a:r>
              <a:endParaRPr lang="en-US" sz="800" b="1">
                <a:solidFill>
                  <a:srgbClr val="000000"/>
                </a:solidFill>
              </a:endParaRPr>
            </a:p>
          </p:txBody>
        </p:sp>
        <p:sp>
          <p:nvSpPr>
            <p:cNvPr id="66655" name="Rectangle 252"/>
            <p:cNvSpPr>
              <a:spLocks noChangeArrowheads="1"/>
            </p:cNvSpPr>
            <p:nvPr/>
          </p:nvSpPr>
          <p:spPr bwMode="auto">
            <a:xfrm>
              <a:off x="480" y="624"/>
              <a:ext cx="432" cy="384"/>
            </a:xfrm>
            <a:prstGeom prst="rect">
              <a:avLst/>
            </a:prstGeom>
            <a:noFill/>
            <a:ln w="28575">
              <a:solidFill>
                <a:schemeClr val="tx1"/>
              </a:solidFill>
              <a:miter lim="800000"/>
              <a:headEnd/>
              <a:tailEnd/>
            </a:ln>
          </p:spPr>
          <p:txBody>
            <a:bodyPr wrap="none" anchor="ctr"/>
            <a:lstStyle/>
            <a:p>
              <a:pPr algn="ctr"/>
              <a:r>
                <a:rPr lang="fr-FR" sz="800" b="1">
                  <a:solidFill>
                    <a:srgbClr val="000000"/>
                  </a:solidFill>
                </a:rPr>
                <a:t>OTYPER(i)</a:t>
              </a:r>
            </a:p>
            <a:p>
              <a:pPr algn="ctr"/>
              <a:r>
                <a:rPr lang="fr-FR" sz="800" b="1">
                  <a:solidFill>
                    <a:srgbClr val="000000"/>
                  </a:solidFill>
                </a:rPr>
                <a:t>[1:0]</a:t>
              </a:r>
              <a:endParaRPr lang="en-US" sz="800" b="1">
                <a:solidFill>
                  <a:srgbClr val="000000"/>
                </a:solidFill>
              </a:endParaRPr>
            </a:p>
          </p:txBody>
        </p:sp>
        <p:sp>
          <p:nvSpPr>
            <p:cNvPr id="66656" name="Rectangle 256"/>
            <p:cNvSpPr>
              <a:spLocks noChangeArrowheads="1"/>
            </p:cNvSpPr>
            <p:nvPr/>
          </p:nvSpPr>
          <p:spPr bwMode="auto">
            <a:xfrm>
              <a:off x="1296" y="624"/>
              <a:ext cx="1152" cy="384"/>
            </a:xfrm>
            <a:prstGeom prst="rect">
              <a:avLst/>
            </a:prstGeom>
            <a:noFill/>
            <a:ln w="28575">
              <a:solidFill>
                <a:schemeClr val="tx1"/>
              </a:solidFill>
              <a:miter lim="800000"/>
              <a:headEnd/>
              <a:tailEnd/>
            </a:ln>
          </p:spPr>
          <p:txBody>
            <a:bodyPr wrap="none" anchor="ctr"/>
            <a:lstStyle/>
            <a:p>
              <a:pPr algn="ctr"/>
              <a:r>
                <a:rPr lang="fr-FR" sz="800" b="1">
                  <a:solidFill>
                    <a:srgbClr val="000000"/>
                  </a:solidFill>
                </a:rPr>
                <a:t>I/O configuration</a:t>
              </a:r>
              <a:endParaRPr lang="en-US" sz="800" b="1">
                <a:solidFill>
                  <a:srgbClr val="000000"/>
                </a:solidFill>
              </a:endParaRPr>
            </a:p>
          </p:txBody>
        </p:sp>
        <p:sp>
          <p:nvSpPr>
            <p:cNvPr id="66657" name="Rectangle 304"/>
            <p:cNvSpPr>
              <a:spLocks noChangeArrowheads="1"/>
            </p:cNvSpPr>
            <p:nvPr/>
          </p:nvSpPr>
          <p:spPr bwMode="auto">
            <a:xfrm>
              <a:off x="912" y="624"/>
              <a:ext cx="384" cy="384"/>
            </a:xfrm>
            <a:prstGeom prst="rect">
              <a:avLst/>
            </a:prstGeom>
            <a:noFill/>
            <a:ln w="28575">
              <a:solidFill>
                <a:schemeClr val="tx1"/>
              </a:solidFill>
              <a:miter lim="800000"/>
              <a:headEnd/>
              <a:tailEnd/>
            </a:ln>
          </p:spPr>
          <p:txBody>
            <a:bodyPr wrap="none" anchor="ctr"/>
            <a:lstStyle/>
            <a:p>
              <a:pPr algn="ctr"/>
              <a:r>
                <a:rPr lang="fr-FR" sz="800" b="1">
                  <a:solidFill>
                    <a:srgbClr val="000000"/>
                  </a:solidFill>
                </a:rPr>
                <a:t>PUPDR(i)</a:t>
              </a:r>
            </a:p>
            <a:p>
              <a:pPr algn="ctr"/>
              <a:r>
                <a:rPr lang="fr-FR" sz="800" b="1">
                  <a:solidFill>
                    <a:srgbClr val="000000"/>
                  </a:solidFill>
                </a:rPr>
                <a:t>[1:0]</a:t>
              </a:r>
              <a:endParaRPr lang="en-US" sz="800" b="1">
                <a:solidFill>
                  <a:srgbClr val="000000"/>
                </a:solidFill>
              </a:endParaRPr>
            </a:p>
          </p:txBody>
        </p:sp>
      </p:grpSp>
      <p:grpSp>
        <p:nvGrpSpPr>
          <p:cNvPr id="7" name="Group 382"/>
          <p:cNvGrpSpPr>
            <a:grpSpLocks/>
          </p:cNvGrpSpPr>
          <p:nvPr/>
        </p:nvGrpSpPr>
        <p:grpSpPr bwMode="auto">
          <a:xfrm>
            <a:off x="19050" y="5329238"/>
            <a:ext cx="3924300" cy="609600"/>
            <a:chOff x="60" y="3312"/>
            <a:chExt cx="2352" cy="384"/>
          </a:xfrm>
        </p:grpSpPr>
        <p:sp>
          <p:nvSpPr>
            <p:cNvPr id="66650" name="Rectangle 345"/>
            <p:cNvSpPr>
              <a:spLocks noChangeArrowheads="1"/>
            </p:cNvSpPr>
            <p:nvPr/>
          </p:nvSpPr>
          <p:spPr bwMode="auto">
            <a:xfrm>
              <a:off x="60" y="3312"/>
              <a:ext cx="384" cy="384"/>
            </a:xfrm>
            <a:prstGeom prst="rect">
              <a:avLst/>
            </a:prstGeom>
            <a:noFill/>
            <a:ln w="28575">
              <a:solidFill>
                <a:schemeClr val="tx1"/>
              </a:solidFill>
              <a:miter lim="800000"/>
              <a:headEnd/>
              <a:tailEnd/>
            </a:ln>
          </p:spPr>
          <p:txBody>
            <a:bodyPr wrap="none" anchor="ctr"/>
            <a:lstStyle/>
            <a:p>
              <a:pPr algn="ctr"/>
              <a:r>
                <a:rPr lang="fr-FR" sz="1200" b="1">
                  <a:solidFill>
                    <a:srgbClr val="000000"/>
                  </a:solidFill>
                </a:rPr>
                <a:t>11</a:t>
              </a:r>
              <a:endParaRPr lang="en-US" sz="1200" b="1">
                <a:solidFill>
                  <a:srgbClr val="000000"/>
                </a:solidFill>
              </a:endParaRPr>
            </a:p>
          </p:txBody>
        </p:sp>
        <p:sp>
          <p:nvSpPr>
            <p:cNvPr id="66651" name="Rectangle 346"/>
            <p:cNvSpPr>
              <a:spLocks noChangeArrowheads="1"/>
            </p:cNvSpPr>
            <p:nvPr/>
          </p:nvSpPr>
          <p:spPr bwMode="auto">
            <a:xfrm>
              <a:off x="444" y="3312"/>
              <a:ext cx="432" cy="384"/>
            </a:xfrm>
            <a:prstGeom prst="rect">
              <a:avLst/>
            </a:prstGeom>
            <a:noFill/>
            <a:ln w="28575">
              <a:solidFill>
                <a:schemeClr val="tx1"/>
              </a:solidFill>
              <a:miter lim="800000"/>
              <a:headEnd/>
              <a:tailEnd/>
            </a:ln>
          </p:spPr>
          <p:txBody>
            <a:bodyPr wrap="none" anchor="ctr"/>
            <a:lstStyle/>
            <a:p>
              <a:pPr algn="ctr"/>
              <a:r>
                <a:rPr lang="fr-FR" sz="1000" b="1">
                  <a:solidFill>
                    <a:srgbClr val="000000"/>
                  </a:solidFill>
                </a:rPr>
                <a:t>x</a:t>
              </a:r>
              <a:endParaRPr lang="en-US" sz="1000" b="1">
                <a:solidFill>
                  <a:srgbClr val="000000"/>
                </a:solidFill>
              </a:endParaRPr>
            </a:p>
          </p:txBody>
        </p:sp>
        <p:sp>
          <p:nvSpPr>
            <p:cNvPr id="66652" name="Rectangle 347"/>
            <p:cNvSpPr>
              <a:spLocks noChangeArrowheads="1"/>
            </p:cNvSpPr>
            <p:nvPr/>
          </p:nvSpPr>
          <p:spPr bwMode="auto">
            <a:xfrm>
              <a:off x="1260" y="3312"/>
              <a:ext cx="1152" cy="384"/>
            </a:xfrm>
            <a:prstGeom prst="rect">
              <a:avLst/>
            </a:prstGeom>
            <a:noFill/>
            <a:ln w="28575">
              <a:solidFill>
                <a:schemeClr val="tx1"/>
              </a:solidFill>
              <a:miter lim="800000"/>
              <a:headEnd/>
              <a:tailEnd/>
            </a:ln>
          </p:spPr>
          <p:txBody>
            <a:bodyPr wrap="none" anchor="ctr"/>
            <a:lstStyle/>
            <a:p>
              <a:r>
                <a:rPr lang="en-US" sz="800" b="1" dirty="0" smtClean="0">
                  <a:solidFill>
                    <a:srgbClr val="000000"/>
                  </a:solidFill>
                </a:rPr>
                <a:t>      Analog </a:t>
              </a:r>
              <a:r>
                <a:rPr lang="en-US" sz="800" b="1" dirty="0">
                  <a:solidFill>
                    <a:srgbClr val="000000"/>
                  </a:solidFill>
                </a:rPr>
                <a:t>mode</a:t>
              </a:r>
            </a:p>
          </p:txBody>
        </p:sp>
        <p:sp>
          <p:nvSpPr>
            <p:cNvPr id="66653" name="Rectangle 348"/>
            <p:cNvSpPr>
              <a:spLocks noChangeArrowheads="1"/>
            </p:cNvSpPr>
            <p:nvPr/>
          </p:nvSpPr>
          <p:spPr bwMode="auto">
            <a:xfrm>
              <a:off x="876" y="3312"/>
              <a:ext cx="384" cy="384"/>
            </a:xfrm>
            <a:prstGeom prst="rect">
              <a:avLst/>
            </a:prstGeom>
            <a:noFill/>
            <a:ln w="28575">
              <a:solidFill>
                <a:schemeClr val="tx1"/>
              </a:solidFill>
              <a:miter lim="800000"/>
              <a:headEnd/>
              <a:tailEnd/>
            </a:ln>
          </p:spPr>
          <p:txBody>
            <a:bodyPr wrap="none" anchor="ctr"/>
            <a:lstStyle/>
            <a:p>
              <a:pPr algn="ctr"/>
              <a:r>
                <a:rPr lang="fr-FR" sz="1000">
                  <a:solidFill>
                    <a:srgbClr val="000000"/>
                  </a:solidFill>
                </a:rPr>
                <a:t>x</a:t>
              </a:r>
              <a:endParaRPr lang="en-US" sz="1000">
                <a:solidFill>
                  <a:srgbClr val="000000"/>
                </a:solidFill>
              </a:endParaRPr>
            </a:p>
          </p:txBody>
        </p:sp>
      </p:grpSp>
      <p:grpSp>
        <p:nvGrpSpPr>
          <p:cNvPr id="8" name="Group 376"/>
          <p:cNvGrpSpPr>
            <a:grpSpLocks/>
          </p:cNvGrpSpPr>
          <p:nvPr/>
        </p:nvGrpSpPr>
        <p:grpSpPr bwMode="auto">
          <a:xfrm>
            <a:off x="23813" y="1890713"/>
            <a:ext cx="3919537" cy="1371600"/>
            <a:chOff x="96" y="1008"/>
            <a:chExt cx="2352" cy="864"/>
          </a:xfrm>
        </p:grpSpPr>
        <p:sp>
          <p:nvSpPr>
            <p:cNvPr id="66644" name="Rectangle 253"/>
            <p:cNvSpPr>
              <a:spLocks noChangeArrowheads="1"/>
            </p:cNvSpPr>
            <p:nvPr/>
          </p:nvSpPr>
          <p:spPr bwMode="auto">
            <a:xfrm>
              <a:off x="96" y="1008"/>
              <a:ext cx="384" cy="864"/>
            </a:xfrm>
            <a:prstGeom prst="rect">
              <a:avLst/>
            </a:prstGeom>
            <a:noFill/>
            <a:ln w="28575">
              <a:solidFill>
                <a:schemeClr val="tx1"/>
              </a:solidFill>
              <a:miter lim="800000"/>
              <a:headEnd/>
              <a:tailEnd/>
            </a:ln>
          </p:spPr>
          <p:txBody>
            <a:bodyPr wrap="none" anchor="ctr"/>
            <a:lstStyle/>
            <a:p>
              <a:pPr algn="ctr"/>
              <a:r>
                <a:rPr lang="fr-FR" sz="1200" b="1">
                  <a:solidFill>
                    <a:srgbClr val="000000"/>
                  </a:solidFill>
                </a:rPr>
                <a:t>01</a:t>
              </a:r>
              <a:endParaRPr lang="en-US" sz="1200" b="1">
                <a:solidFill>
                  <a:srgbClr val="000000"/>
                </a:solidFill>
              </a:endParaRPr>
            </a:p>
          </p:txBody>
        </p:sp>
        <p:sp>
          <p:nvSpPr>
            <p:cNvPr id="66645" name="Rectangle 275"/>
            <p:cNvSpPr>
              <a:spLocks noChangeArrowheads="1"/>
            </p:cNvSpPr>
            <p:nvPr/>
          </p:nvSpPr>
          <p:spPr bwMode="auto">
            <a:xfrm>
              <a:off x="480" y="1008"/>
              <a:ext cx="432" cy="432"/>
            </a:xfrm>
            <a:prstGeom prst="rect">
              <a:avLst/>
            </a:prstGeom>
            <a:noFill/>
            <a:ln w="28575">
              <a:solidFill>
                <a:schemeClr val="tx1"/>
              </a:solidFill>
              <a:miter lim="800000"/>
              <a:headEnd/>
              <a:tailEnd/>
            </a:ln>
          </p:spPr>
          <p:txBody>
            <a:bodyPr wrap="none" anchor="ctr"/>
            <a:lstStyle/>
            <a:p>
              <a:pPr algn="ctr"/>
              <a:r>
                <a:rPr lang="fr-FR" sz="1000" b="1">
                  <a:solidFill>
                    <a:srgbClr val="000000"/>
                  </a:solidFill>
                </a:rPr>
                <a:t>0</a:t>
              </a:r>
              <a:endParaRPr lang="en-US" sz="1000" b="1">
                <a:solidFill>
                  <a:srgbClr val="000000"/>
                </a:solidFill>
              </a:endParaRPr>
            </a:p>
          </p:txBody>
        </p:sp>
        <p:sp>
          <p:nvSpPr>
            <p:cNvPr id="66646" name="Rectangle 294"/>
            <p:cNvSpPr>
              <a:spLocks noChangeArrowheads="1"/>
            </p:cNvSpPr>
            <p:nvPr/>
          </p:nvSpPr>
          <p:spPr bwMode="auto">
            <a:xfrm>
              <a:off x="912" y="1440"/>
              <a:ext cx="1536" cy="432"/>
            </a:xfrm>
            <a:prstGeom prst="rect">
              <a:avLst/>
            </a:prstGeom>
            <a:noFill/>
            <a:ln w="28575">
              <a:solidFill>
                <a:schemeClr val="tx1"/>
              </a:solidFill>
              <a:miter lim="800000"/>
              <a:headEnd/>
              <a:tailEnd/>
            </a:ln>
          </p:spPr>
          <p:txBody>
            <a:bodyPr wrap="none" anchor="ctr"/>
            <a:lstStyle/>
            <a:p>
              <a:pPr algn="dist"/>
              <a:r>
                <a:rPr lang="fr-FR" sz="800" b="1" dirty="0">
                  <a:solidFill>
                    <a:srgbClr val="000000"/>
                  </a:solidFill>
                </a:rPr>
                <a:t>  </a:t>
              </a:r>
              <a:r>
                <a:rPr lang="fr-FR" sz="800" dirty="0">
                  <a:solidFill>
                    <a:srgbClr val="000000"/>
                  </a:solidFill>
                </a:rPr>
                <a:t>0        0 </a:t>
              </a:r>
              <a:r>
                <a:rPr lang="fr-FR" sz="800" dirty="0" smtClean="0">
                  <a:solidFill>
                    <a:srgbClr val="000000"/>
                  </a:solidFill>
                </a:rPr>
                <a:t>            </a:t>
              </a:r>
              <a:r>
                <a:rPr lang="fr-FR" sz="800" dirty="0">
                  <a:solidFill>
                    <a:srgbClr val="000000"/>
                  </a:solidFill>
                </a:rPr>
                <a:t>Output Open Drain </a:t>
              </a:r>
            </a:p>
            <a:p>
              <a:pPr algn="dist"/>
              <a:r>
                <a:rPr lang="en-US" sz="800" dirty="0">
                  <a:solidFill>
                    <a:srgbClr val="000000"/>
                  </a:solidFill>
                </a:rPr>
                <a:t>  0        1  </a:t>
              </a:r>
              <a:r>
                <a:rPr lang="en-US" sz="800" dirty="0" smtClean="0">
                  <a:solidFill>
                    <a:srgbClr val="000000"/>
                  </a:solidFill>
                </a:rPr>
                <a:t>           </a:t>
              </a:r>
              <a:r>
                <a:rPr lang="en-US" sz="800" dirty="0">
                  <a:solidFill>
                    <a:srgbClr val="000000"/>
                  </a:solidFill>
                </a:rPr>
                <a:t>Output Open Drain with Pull-up</a:t>
              </a:r>
            </a:p>
            <a:p>
              <a:pPr algn="dist"/>
              <a:r>
                <a:rPr lang="en-US" sz="800" dirty="0">
                  <a:solidFill>
                    <a:srgbClr val="000000"/>
                  </a:solidFill>
                </a:rPr>
                <a:t>  1        0 </a:t>
              </a:r>
              <a:r>
                <a:rPr lang="en-US" sz="800" dirty="0" smtClean="0">
                  <a:solidFill>
                    <a:srgbClr val="000000"/>
                  </a:solidFill>
                </a:rPr>
                <a:t>            </a:t>
              </a:r>
              <a:r>
                <a:rPr lang="en-US" sz="800" dirty="0">
                  <a:solidFill>
                    <a:srgbClr val="000000"/>
                  </a:solidFill>
                </a:rPr>
                <a:t>Output Open Drain with Pull-down</a:t>
              </a:r>
            </a:p>
          </p:txBody>
        </p:sp>
        <p:sp>
          <p:nvSpPr>
            <p:cNvPr id="66647" name="Rectangle 295"/>
            <p:cNvSpPr>
              <a:spLocks noChangeArrowheads="1"/>
            </p:cNvSpPr>
            <p:nvPr/>
          </p:nvSpPr>
          <p:spPr bwMode="auto">
            <a:xfrm>
              <a:off x="480" y="1440"/>
              <a:ext cx="432" cy="432"/>
            </a:xfrm>
            <a:prstGeom prst="rect">
              <a:avLst/>
            </a:prstGeom>
            <a:noFill/>
            <a:ln w="28575">
              <a:solidFill>
                <a:schemeClr val="tx1"/>
              </a:solidFill>
              <a:miter lim="800000"/>
              <a:headEnd/>
              <a:tailEnd/>
            </a:ln>
          </p:spPr>
          <p:txBody>
            <a:bodyPr wrap="none" anchor="ctr"/>
            <a:lstStyle/>
            <a:p>
              <a:pPr algn="ctr"/>
              <a:r>
                <a:rPr lang="fr-FR" sz="1000" b="1">
                  <a:solidFill>
                    <a:srgbClr val="000000"/>
                  </a:solidFill>
                </a:rPr>
                <a:t>1</a:t>
              </a:r>
              <a:endParaRPr lang="en-US" sz="1000" b="1">
                <a:solidFill>
                  <a:srgbClr val="000000"/>
                </a:solidFill>
              </a:endParaRPr>
            </a:p>
          </p:txBody>
        </p:sp>
        <p:sp>
          <p:nvSpPr>
            <p:cNvPr id="66648" name="Rectangle 366"/>
            <p:cNvSpPr>
              <a:spLocks noChangeArrowheads="1"/>
            </p:cNvSpPr>
            <p:nvPr/>
          </p:nvSpPr>
          <p:spPr bwMode="auto">
            <a:xfrm>
              <a:off x="912" y="1008"/>
              <a:ext cx="1536" cy="432"/>
            </a:xfrm>
            <a:prstGeom prst="rect">
              <a:avLst/>
            </a:prstGeom>
            <a:noFill/>
            <a:ln w="28575">
              <a:solidFill>
                <a:schemeClr val="tx1"/>
              </a:solidFill>
              <a:miter lim="800000"/>
              <a:headEnd/>
              <a:tailEnd/>
            </a:ln>
          </p:spPr>
          <p:txBody>
            <a:bodyPr wrap="none" anchor="ctr"/>
            <a:lstStyle/>
            <a:p>
              <a:pPr algn="dist"/>
              <a:r>
                <a:rPr lang="fr-FR" sz="800" dirty="0">
                  <a:solidFill>
                    <a:srgbClr val="000000"/>
                  </a:solidFill>
                </a:rPr>
                <a:t>  0        0  </a:t>
              </a:r>
              <a:r>
                <a:rPr lang="fr-FR" sz="800" dirty="0" smtClean="0">
                  <a:solidFill>
                    <a:srgbClr val="000000"/>
                  </a:solidFill>
                </a:rPr>
                <a:t>           Output </a:t>
              </a:r>
              <a:r>
                <a:rPr lang="fr-FR" sz="800" dirty="0">
                  <a:solidFill>
                    <a:srgbClr val="000000"/>
                  </a:solidFill>
                </a:rPr>
                <a:t>Push Pull </a:t>
              </a:r>
            </a:p>
            <a:p>
              <a:pPr algn="dist"/>
              <a:r>
                <a:rPr lang="en-US" sz="800" dirty="0">
                  <a:solidFill>
                    <a:srgbClr val="000000"/>
                  </a:solidFill>
                </a:rPr>
                <a:t>  0        1  </a:t>
              </a:r>
              <a:r>
                <a:rPr lang="en-US" sz="800" dirty="0" smtClean="0">
                  <a:solidFill>
                    <a:srgbClr val="000000"/>
                  </a:solidFill>
                </a:rPr>
                <a:t>           Output </a:t>
              </a:r>
              <a:r>
                <a:rPr lang="en-US" sz="800" dirty="0">
                  <a:solidFill>
                    <a:srgbClr val="000000"/>
                  </a:solidFill>
                </a:rPr>
                <a:t>Push Pull with Pull-up</a:t>
              </a:r>
            </a:p>
            <a:p>
              <a:pPr algn="dist"/>
              <a:r>
                <a:rPr lang="en-US" sz="800" dirty="0">
                  <a:solidFill>
                    <a:srgbClr val="000000"/>
                  </a:solidFill>
                </a:rPr>
                <a:t>  1        0  </a:t>
              </a:r>
              <a:r>
                <a:rPr lang="en-US" sz="800" dirty="0" smtClean="0">
                  <a:solidFill>
                    <a:srgbClr val="000000"/>
                  </a:solidFill>
                </a:rPr>
                <a:t>           Output </a:t>
              </a:r>
              <a:r>
                <a:rPr lang="en-US" sz="800" dirty="0">
                  <a:solidFill>
                    <a:srgbClr val="000000"/>
                  </a:solidFill>
                </a:rPr>
                <a:t>Push Pull with Pull-down</a:t>
              </a:r>
            </a:p>
          </p:txBody>
        </p:sp>
        <p:sp>
          <p:nvSpPr>
            <p:cNvPr id="66649" name="Line 367"/>
            <p:cNvSpPr>
              <a:spLocks noChangeShapeType="1"/>
            </p:cNvSpPr>
            <p:nvPr/>
          </p:nvSpPr>
          <p:spPr bwMode="auto">
            <a:xfrm>
              <a:off x="1296" y="1008"/>
              <a:ext cx="0" cy="864"/>
            </a:xfrm>
            <a:prstGeom prst="line">
              <a:avLst/>
            </a:prstGeom>
            <a:noFill/>
            <a:ln w="28575">
              <a:solidFill>
                <a:schemeClr val="tx1"/>
              </a:solidFill>
              <a:round/>
              <a:headEnd/>
              <a:tailEnd/>
            </a:ln>
          </p:spPr>
          <p:txBody>
            <a:bodyPr/>
            <a:lstStyle/>
            <a:p>
              <a:endParaRPr lang="en-US"/>
            </a:p>
          </p:txBody>
        </p:sp>
      </p:grpSp>
      <p:grpSp>
        <p:nvGrpSpPr>
          <p:cNvPr id="9" name="Group 384"/>
          <p:cNvGrpSpPr>
            <a:grpSpLocks/>
          </p:cNvGrpSpPr>
          <p:nvPr/>
        </p:nvGrpSpPr>
        <p:grpSpPr bwMode="auto">
          <a:xfrm>
            <a:off x="23813" y="3262313"/>
            <a:ext cx="3921125" cy="1371600"/>
            <a:chOff x="60" y="2010"/>
            <a:chExt cx="2352" cy="864"/>
          </a:xfrm>
        </p:grpSpPr>
        <p:sp>
          <p:nvSpPr>
            <p:cNvPr id="66637" name="Line 370"/>
            <p:cNvSpPr>
              <a:spLocks noChangeShapeType="1"/>
            </p:cNvSpPr>
            <p:nvPr/>
          </p:nvSpPr>
          <p:spPr bwMode="auto">
            <a:xfrm>
              <a:off x="1260" y="2010"/>
              <a:ext cx="0" cy="864"/>
            </a:xfrm>
            <a:prstGeom prst="line">
              <a:avLst/>
            </a:prstGeom>
            <a:noFill/>
            <a:ln w="28575">
              <a:solidFill>
                <a:schemeClr val="tx1"/>
              </a:solidFill>
              <a:round/>
              <a:headEnd/>
              <a:tailEnd/>
            </a:ln>
          </p:spPr>
          <p:txBody>
            <a:bodyPr/>
            <a:lstStyle/>
            <a:p>
              <a:endParaRPr lang="en-US"/>
            </a:p>
          </p:txBody>
        </p:sp>
        <p:grpSp>
          <p:nvGrpSpPr>
            <p:cNvPr id="66638" name="Group 375"/>
            <p:cNvGrpSpPr>
              <a:grpSpLocks/>
            </p:cNvGrpSpPr>
            <p:nvPr/>
          </p:nvGrpSpPr>
          <p:grpSpPr bwMode="auto">
            <a:xfrm>
              <a:off x="60" y="2010"/>
              <a:ext cx="2352" cy="864"/>
              <a:chOff x="96" y="1872"/>
              <a:chExt cx="2352" cy="864"/>
            </a:xfrm>
          </p:grpSpPr>
          <p:sp>
            <p:nvSpPr>
              <p:cNvPr id="66639" name="Rectangle 306"/>
              <p:cNvSpPr>
                <a:spLocks noChangeArrowheads="1"/>
              </p:cNvSpPr>
              <p:nvPr/>
            </p:nvSpPr>
            <p:spPr bwMode="auto">
              <a:xfrm>
                <a:off x="96" y="1872"/>
                <a:ext cx="384" cy="864"/>
              </a:xfrm>
              <a:prstGeom prst="rect">
                <a:avLst/>
              </a:prstGeom>
              <a:noFill/>
              <a:ln w="28575">
                <a:solidFill>
                  <a:schemeClr val="tx1"/>
                </a:solidFill>
                <a:miter lim="800000"/>
                <a:headEnd/>
                <a:tailEnd/>
              </a:ln>
            </p:spPr>
            <p:txBody>
              <a:bodyPr wrap="none" anchor="ctr"/>
              <a:lstStyle/>
              <a:p>
                <a:pPr algn="ctr"/>
                <a:r>
                  <a:rPr lang="fr-FR" sz="1200" b="1">
                    <a:solidFill>
                      <a:srgbClr val="000000"/>
                    </a:solidFill>
                  </a:rPr>
                  <a:t>10</a:t>
                </a:r>
                <a:endParaRPr lang="en-US" sz="1200" b="1">
                  <a:solidFill>
                    <a:srgbClr val="000000"/>
                  </a:solidFill>
                </a:endParaRPr>
              </a:p>
            </p:txBody>
          </p:sp>
          <p:sp>
            <p:nvSpPr>
              <p:cNvPr id="66640" name="Rectangle 309"/>
              <p:cNvSpPr>
                <a:spLocks noChangeArrowheads="1"/>
              </p:cNvSpPr>
              <p:nvPr/>
            </p:nvSpPr>
            <p:spPr bwMode="auto">
              <a:xfrm>
                <a:off x="480" y="1872"/>
                <a:ext cx="432" cy="432"/>
              </a:xfrm>
              <a:prstGeom prst="rect">
                <a:avLst/>
              </a:prstGeom>
              <a:noFill/>
              <a:ln w="28575">
                <a:solidFill>
                  <a:schemeClr val="tx1"/>
                </a:solidFill>
                <a:miter lim="800000"/>
                <a:headEnd/>
                <a:tailEnd/>
              </a:ln>
            </p:spPr>
            <p:txBody>
              <a:bodyPr wrap="none" anchor="ctr"/>
              <a:lstStyle/>
              <a:p>
                <a:pPr algn="ctr"/>
                <a:r>
                  <a:rPr lang="fr-FR" sz="1000" b="1">
                    <a:solidFill>
                      <a:srgbClr val="000000"/>
                    </a:solidFill>
                  </a:rPr>
                  <a:t>0</a:t>
                </a:r>
                <a:endParaRPr lang="en-US" sz="1000" b="1">
                  <a:solidFill>
                    <a:srgbClr val="000000"/>
                  </a:solidFill>
                </a:endParaRPr>
              </a:p>
            </p:txBody>
          </p:sp>
          <p:sp>
            <p:nvSpPr>
              <p:cNvPr id="66641" name="Rectangle 320"/>
              <p:cNvSpPr>
                <a:spLocks noChangeArrowheads="1"/>
              </p:cNvSpPr>
              <p:nvPr/>
            </p:nvSpPr>
            <p:spPr bwMode="auto">
              <a:xfrm>
                <a:off x="480" y="2304"/>
                <a:ext cx="432" cy="432"/>
              </a:xfrm>
              <a:prstGeom prst="rect">
                <a:avLst/>
              </a:prstGeom>
              <a:noFill/>
              <a:ln w="28575">
                <a:solidFill>
                  <a:schemeClr val="tx1"/>
                </a:solidFill>
                <a:miter lim="800000"/>
                <a:headEnd/>
                <a:tailEnd/>
              </a:ln>
            </p:spPr>
            <p:txBody>
              <a:bodyPr wrap="none" anchor="ctr"/>
              <a:lstStyle/>
              <a:p>
                <a:pPr algn="ctr"/>
                <a:r>
                  <a:rPr lang="fr-FR" sz="1000" b="1">
                    <a:solidFill>
                      <a:srgbClr val="000000"/>
                    </a:solidFill>
                  </a:rPr>
                  <a:t>1</a:t>
                </a:r>
                <a:endParaRPr lang="en-US" sz="1000" b="1">
                  <a:solidFill>
                    <a:srgbClr val="000000"/>
                  </a:solidFill>
                </a:endParaRPr>
              </a:p>
            </p:txBody>
          </p:sp>
          <p:sp>
            <p:nvSpPr>
              <p:cNvPr id="66642" name="Rectangle 368"/>
              <p:cNvSpPr>
                <a:spLocks noChangeArrowheads="1"/>
              </p:cNvSpPr>
              <p:nvPr/>
            </p:nvSpPr>
            <p:spPr bwMode="auto">
              <a:xfrm>
                <a:off x="912" y="2304"/>
                <a:ext cx="1536" cy="432"/>
              </a:xfrm>
              <a:prstGeom prst="rect">
                <a:avLst/>
              </a:prstGeom>
              <a:noFill/>
              <a:ln w="28575">
                <a:solidFill>
                  <a:schemeClr val="tx1"/>
                </a:solidFill>
                <a:miter lim="800000"/>
                <a:headEnd/>
                <a:tailEnd/>
              </a:ln>
            </p:spPr>
            <p:txBody>
              <a:bodyPr wrap="none" anchor="ctr"/>
              <a:lstStyle/>
              <a:p>
                <a:pPr algn="dist"/>
                <a:r>
                  <a:rPr lang="en-US" sz="800" dirty="0">
                    <a:solidFill>
                      <a:srgbClr val="000000"/>
                    </a:solidFill>
                  </a:rPr>
                  <a:t>  0        0   </a:t>
                </a:r>
                <a:r>
                  <a:rPr lang="en-US" sz="800" dirty="0" smtClean="0">
                    <a:solidFill>
                      <a:srgbClr val="000000"/>
                    </a:solidFill>
                  </a:rPr>
                  <a:t>           Alternate </a:t>
                </a:r>
                <a:r>
                  <a:rPr lang="en-US" sz="800" dirty="0">
                    <a:solidFill>
                      <a:srgbClr val="000000"/>
                    </a:solidFill>
                  </a:rPr>
                  <a:t>Function Open Drain </a:t>
                </a:r>
              </a:p>
              <a:p>
                <a:pPr algn="dist"/>
                <a:r>
                  <a:rPr lang="en-US" sz="800" dirty="0">
                    <a:solidFill>
                      <a:srgbClr val="000000"/>
                    </a:solidFill>
                  </a:rPr>
                  <a:t>  0        1 </a:t>
                </a:r>
                <a:r>
                  <a:rPr lang="en-US" sz="800" dirty="0" smtClean="0">
                    <a:solidFill>
                      <a:srgbClr val="000000"/>
                    </a:solidFill>
                  </a:rPr>
                  <a:t>             </a:t>
                </a:r>
                <a:r>
                  <a:rPr lang="en-US" sz="800" dirty="0">
                    <a:solidFill>
                      <a:srgbClr val="000000"/>
                    </a:solidFill>
                  </a:rPr>
                  <a:t>Alternate Function OD Pull-up</a:t>
                </a:r>
              </a:p>
              <a:p>
                <a:pPr algn="dist"/>
                <a:r>
                  <a:rPr lang="en-US" sz="800" dirty="0">
                    <a:solidFill>
                      <a:srgbClr val="000000"/>
                    </a:solidFill>
                  </a:rPr>
                  <a:t>  1        0  </a:t>
                </a:r>
                <a:r>
                  <a:rPr lang="en-US" sz="800" dirty="0" smtClean="0">
                    <a:solidFill>
                      <a:srgbClr val="000000"/>
                    </a:solidFill>
                  </a:rPr>
                  <a:t>            </a:t>
                </a:r>
                <a:r>
                  <a:rPr lang="en-US" sz="800" dirty="0">
                    <a:solidFill>
                      <a:srgbClr val="000000"/>
                    </a:solidFill>
                  </a:rPr>
                  <a:t>Alternate Function OD Pull-down</a:t>
                </a:r>
              </a:p>
            </p:txBody>
          </p:sp>
          <p:sp>
            <p:nvSpPr>
              <p:cNvPr id="66643" name="Rectangle 369"/>
              <p:cNvSpPr>
                <a:spLocks noChangeArrowheads="1"/>
              </p:cNvSpPr>
              <p:nvPr/>
            </p:nvSpPr>
            <p:spPr bwMode="auto">
              <a:xfrm>
                <a:off x="912" y="1872"/>
                <a:ext cx="1536" cy="432"/>
              </a:xfrm>
              <a:prstGeom prst="rect">
                <a:avLst/>
              </a:prstGeom>
              <a:noFill/>
              <a:ln w="28575">
                <a:solidFill>
                  <a:schemeClr val="tx1"/>
                </a:solidFill>
                <a:miter lim="800000"/>
                <a:headEnd/>
                <a:tailEnd/>
              </a:ln>
            </p:spPr>
            <p:txBody>
              <a:bodyPr wrap="none" anchor="ctr"/>
              <a:lstStyle/>
              <a:p>
                <a:pPr algn="dist"/>
                <a:r>
                  <a:rPr lang="en-US" sz="800" b="1" dirty="0">
                    <a:solidFill>
                      <a:srgbClr val="000000"/>
                    </a:solidFill>
                  </a:rPr>
                  <a:t>  </a:t>
                </a:r>
                <a:r>
                  <a:rPr lang="en-US" sz="800" dirty="0">
                    <a:solidFill>
                      <a:srgbClr val="000000"/>
                    </a:solidFill>
                  </a:rPr>
                  <a:t>0        0   </a:t>
                </a:r>
                <a:r>
                  <a:rPr lang="en-US" sz="800" dirty="0" smtClean="0">
                    <a:solidFill>
                      <a:srgbClr val="000000"/>
                    </a:solidFill>
                  </a:rPr>
                  <a:t>           Alternate </a:t>
                </a:r>
                <a:r>
                  <a:rPr lang="en-US" sz="800" dirty="0">
                    <a:solidFill>
                      <a:srgbClr val="000000"/>
                    </a:solidFill>
                  </a:rPr>
                  <a:t>Function Push Pull </a:t>
                </a:r>
              </a:p>
              <a:p>
                <a:pPr algn="dist"/>
                <a:r>
                  <a:rPr lang="en-US" sz="800" dirty="0">
                    <a:solidFill>
                      <a:srgbClr val="000000"/>
                    </a:solidFill>
                  </a:rPr>
                  <a:t>  0        1  </a:t>
                </a:r>
                <a:r>
                  <a:rPr lang="en-US" sz="800" dirty="0" smtClean="0">
                    <a:solidFill>
                      <a:srgbClr val="000000"/>
                    </a:solidFill>
                  </a:rPr>
                  <a:t>            </a:t>
                </a:r>
                <a:r>
                  <a:rPr lang="en-US" sz="800" dirty="0">
                    <a:solidFill>
                      <a:srgbClr val="000000"/>
                    </a:solidFill>
                  </a:rPr>
                  <a:t>Alternate Function PP Pull-up</a:t>
                </a:r>
              </a:p>
              <a:p>
                <a:pPr algn="dist"/>
                <a:r>
                  <a:rPr lang="en-US" sz="800" dirty="0">
                    <a:solidFill>
                      <a:srgbClr val="000000"/>
                    </a:solidFill>
                  </a:rPr>
                  <a:t>  1        0   </a:t>
                </a:r>
                <a:r>
                  <a:rPr lang="en-US" sz="800" dirty="0" smtClean="0">
                    <a:solidFill>
                      <a:srgbClr val="000000"/>
                    </a:solidFill>
                  </a:rPr>
                  <a:t>           Alternate </a:t>
                </a:r>
                <a:r>
                  <a:rPr lang="en-US" sz="800" dirty="0">
                    <a:solidFill>
                      <a:srgbClr val="000000"/>
                    </a:solidFill>
                  </a:rPr>
                  <a:t>Function PP Pull-down</a:t>
                </a:r>
              </a:p>
            </p:txBody>
          </p:sp>
        </p:grpSp>
      </p:grpSp>
      <p:grpSp>
        <p:nvGrpSpPr>
          <p:cNvPr id="11" name="Group 373"/>
          <p:cNvGrpSpPr>
            <a:grpSpLocks/>
          </p:cNvGrpSpPr>
          <p:nvPr/>
        </p:nvGrpSpPr>
        <p:grpSpPr bwMode="auto">
          <a:xfrm>
            <a:off x="23813" y="4633913"/>
            <a:ext cx="3917950" cy="685800"/>
            <a:chOff x="96" y="2736"/>
            <a:chExt cx="2352" cy="432"/>
          </a:xfrm>
        </p:grpSpPr>
        <p:sp>
          <p:nvSpPr>
            <p:cNvPr id="66633" name="Rectangle 329"/>
            <p:cNvSpPr>
              <a:spLocks noChangeArrowheads="1"/>
            </p:cNvSpPr>
            <p:nvPr/>
          </p:nvSpPr>
          <p:spPr bwMode="auto">
            <a:xfrm>
              <a:off x="96" y="2736"/>
              <a:ext cx="384" cy="432"/>
            </a:xfrm>
            <a:prstGeom prst="rect">
              <a:avLst/>
            </a:prstGeom>
            <a:noFill/>
            <a:ln w="28575">
              <a:solidFill>
                <a:schemeClr val="tx1"/>
              </a:solidFill>
              <a:miter lim="800000"/>
              <a:headEnd/>
              <a:tailEnd/>
            </a:ln>
          </p:spPr>
          <p:txBody>
            <a:bodyPr wrap="none" anchor="ctr"/>
            <a:lstStyle/>
            <a:p>
              <a:pPr algn="ctr"/>
              <a:r>
                <a:rPr lang="fr-FR" sz="1200" b="1">
                  <a:solidFill>
                    <a:srgbClr val="000000"/>
                  </a:solidFill>
                </a:rPr>
                <a:t>00</a:t>
              </a:r>
              <a:endParaRPr lang="en-US" sz="1200" b="1">
                <a:solidFill>
                  <a:srgbClr val="000000"/>
                </a:solidFill>
              </a:endParaRPr>
            </a:p>
          </p:txBody>
        </p:sp>
        <p:sp>
          <p:nvSpPr>
            <p:cNvPr id="66634" name="Rectangle 332"/>
            <p:cNvSpPr>
              <a:spLocks noChangeArrowheads="1"/>
            </p:cNvSpPr>
            <p:nvPr/>
          </p:nvSpPr>
          <p:spPr bwMode="auto">
            <a:xfrm>
              <a:off x="480" y="2736"/>
              <a:ext cx="432" cy="432"/>
            </a:xfrm>
            <a:prstGeom prst="rect">
              <a:avLst/>
            </a:prstGeom>
            <a:noFill/>
            <a:ln w="28575">
              <a:solidFill>
                <a:schemeClr val="tx1"/>
              </a:solidFill>
              <a:miter lim="800000"/>
              <a:headEnd/>
              <a:tailEnd/>
            </a:ln>
          </p:spPr>
          <p:txBody>
            <a:bodyPr wrap="none" anchor="ctr"/>
            <a:lstStyle/>
            <a:p>
              <a:pPr algn="ctr"/>
              <a:r>
                <a:rPr lang="fr-FR" sz="1000" b="1">
                  <a:solidFill>
                    <a:srgbClr val="000000"/>
                  </a:solidFill>
                </a:rPr>
                <a:t>x</a:t>
              </a:r>
              <a:endParaRPr lang="en-US" sz="1000" b="1">
                <a:solidFill>
                  <a:srgbClr val="000000"/>
                </a:solidFill>
              </a:endParaRPr>
            </a:p>
          </p:txBody>
        </p:sp>
        <p:sp>
          <p:nvSpPr>
            <p:cNvPr id="66635" name="Rectangle 371"/>
            <p:cNvSpPr>
              <a:spLocks noChangeArrowheads="1"/>
            </p:cNvSpPr>
            <p:nvPr/>
          </p:nvSpPr>
          <p:spPr bwMode="auto">
            <a:xfrm>
              <a:off x="912" y="2736"/>
              <a:ext cx="1536" cy="432"/>
            </a:xfrm>
            <a:prstGeom prst="rect">
              <a:avLst/>
            </a:prstGeom>
            <a:noFill/>
            <a:ln w="28575">
              <a:solidFill>
                <a:schemeClr val="tx1"/>
              </a:solidFill>
              <a:miter lim="800000"/>
              <a:headEnd/>
              <a:tailEnd/>
            </a:ln>
          </p:spPr>
          <p:txBody>
            <a:bodyPr wrap="none" anchor="ctr"/>
            <a:lstStyle/>
            <a:p>
              <a:pPr algn="dist"/>
              <a:r>
                <a:rPr lang="en-US" sz="800" b="1" dirty="0">
                  <a:solidFill>
                    <a:srgbClr val="000000"/>
                  </a:solidFill>
                </a:rPr>
                <a:t>  </a:t>
              </a:r>
              <a:r>
                <a:rPr lang="en-US" sz="800" dirty="0">
                  <a:solidFill>
                    <a:srgbClr val="000000"/>
                  </a:solidFill>
                </a:rPr>
                <a:t>0        0  </a:t>
              </a:r>
              <a:r>
                <a:rPr lang="en-US" sz="800" dirty="0" smtClean="0">
                  <a:solidFill>
                    <a:srgbClr val="000000"/>
                  </a:solidFill>
                </a:rPr>
                <a:t>            </a:t>
              </a:r>
              <a:r>
                <a:rPr lang="en-US" sz="800" dirty="0">
                  <a:solidFill>
                    <a:srgbClr val="000000"/>
                  </a:solidFill>
                </a:rPr>
                <a:t>Input floating</a:t>
              </a:r>
            </a:p>
            <a:p>
              <a:pPr algn="dist"/>
              <a:r>
                <a:rPr lang="en-US" sz="800" dirty="0">
                  <a:solidFill>
                    <a:srgbClr val="000000"/>
                  </a:solidFill>
                </a:rPr>
                <a:t>  0        1  </a:t>
              </a:r>
              <a:r>
                <a:rPr lang="en-US" sz="800" dirty="0" smtClean="0">
                  <a:solidFill>
                    <a:srgbClr val="000000"/>
                  </a:solidFill>
                </a:rPr>
                <a:t>            </a:t>
              </a:r>
              <a:r>
                <a:rPr lang="en-US" sz="800" dirty="0">
                  <a:solidFill>
                    <a:srgbClr val="000000"/>
                  </a:solidFill>
                </a:rPr>
                <a:t>Input with Pull-up</a:t>
              </a:r>
            </a:p>
            <a:p>
              <a:pPr algn="dist"/>
              <a:r>
                <a:rPr lang="en-US" sz="800" dirty="0">
                  <a:solidFill>
                    <a:srgbClr val="000000"/>
                  </a:solidFill>
                </a:rPr>
                <a:t>  1        0  </a:t>
              </a:r>
              <a:r>
                <a:rPr lang="en-US" sz="800" dirty="0" smtClean="0">
                  <a:solidFill>
                    <a:srgbClr val="000000"/>
                  </a:solidFill>
                </a:rPr>
                <a:t>            </a:t>
              </a:r>
              <a:r>
                <a:rPr lang="en-US" sz="800" dirty="0">
                  <a:solidFill>
                    <a:srgbClr val="000000"/>
                  </a:solidFill>
                </a:rPr>
                <a:t>Input with Pull-down</a:t>
              </a:r>
            </a:p>
          </p:txBody>
        </p:sp>
        <p:sp>
          <p:nvSpPr>
            <p:cNvPr id="66636" name="Line 372"/>
            <p:cNvSpPr>
              <a:spLocks noChangeShapeType="1"/>
            </p:cNvSpPr>
            <p:nvPr/>
          </p:nvSpPr>
          <p:spPr bwMode="auto">
            <a:xfrm>
              <a:off x="1296" y="2736"/>
              <a:ext cx="0" cy="432"/>
            </a:xfrm>
            <a:prstGeom prst="line">
              <a:avLst/>
            </a:prstGeom>
            <a:noFill/>
            <a:ln w="28575">
              <a:solidFill>
                <a:schemeClr val="tx1"/>
              </a:solidFill>
              <a:round/>
              <a:headEnd/>
              <a:tailEnd/>
            </a:ln>
          </p:spPr>
          <p:txBody>
            <a:bodyPr/>
            <a:lstStyle/>
            <a:p>
              <a:endParaRPr lang="en-US"/>
            </a:p>
          </p:txBody>
        </p:sp>
      </p:grpSp>
      <p:sp>
        <p:nvSpPr>
          <p:cNvPr id="66628" name="Text Box 378"/>
          <p:cNvSpPr txBox="1">
            <a:spLocks noChangeArrowheads="1"/>
          </p:cNvSpPr>
          <p:nvPr/>
        </p:nvSpPr>
        <p:spPr bwMode="auto">
          <a:xfrm>
            <a:off x="57150" y="6019800"/>
            <a:ext cx="3810000" cy="336550"/>
          </a:xfrm>
          <a:prstGeom prst="rect">
            <a:avLst/>
          </a:prstGeom>
          <a:noFill/>
          <a:ln w="9525">
            <a:noFill/>
            <a:miter lim="800000"/>
            <a:headEnd/>
            <a:tailEnd/>
          </a:ln>
        </p:spPr>
        <p:txBody>
          <a:bodyPr>
            <a:spAutoFit/>
          </a:bodyPr>
          <a:lstStyle/>
          <a:p>
            <a:pPr>
              <a:spcBef>
                <a:spcPct val="50000"/>
              </a:spcBef>
            </a:pPr>
            <a:r>
              <a:rPr lang="en-US" sz="800">
                <a:solidFill>
                  <a:srgbClr val="000000"/>
                </a:solidFill>
              </a:rPr>
              <a:t>* In output mode, the I/O speed is configurable through OSPEEDR register: 2MHz, 10MHz or 50MHz</a:t>
            </a:r>
          </a:p>
        </p:txBody>
      </p:sp>
      <p:sp>
        <p:nvSpPr>
          <p:cNvPr id="66629" name="Line 381"/>
          <p:cNvSpPr>
            <a:spLocks noChangeShapeType="1"/>
          </p:cNvSpPr>
          <p:nvPr/>
        </p:nvSpPr>
        <p:spPr bwMode="auto">
          <a:xfrm flipH="1">
            <a:off x="5181600" y="2743200"/>
            <a:ext cx="914400" cy="0"/>
          </a:xfrm>
          <a:prstGeom prst="line">
            <a:avLst/>
          </a:prstGeom>
          <a:noFill/>
          <a:ln w="28575">
            <a:solidFill>
              <a:schemeClr val="tx1"/>
            </a:solidFill>
            <a:round/>
            <a:headEnd/>
            <a:tailEnd/>
          </a:ln>
        </p:spPr>
        <p:txBody>
          <a:bodyPr/>
          <a:lstStyle/>
          <a:p>
            <a:endParaRPr lang="en-US"/>
          </a:p>
        </p:txBody>
      </p:sp>
      <p:sp>
        <p:nvSpPr>
          <p:cNvPr id="66630" name="Line 383"/>
          <p:cNvSpPr>
            <a:spLocks noChangeShapeType="1"/>
          </p:cNvSpPr>
          <p:nvPr/>
        </p:nvSpPr>
        <p:spPr bwMode="auto">
          <a:xfrm flipH="1">
            <a:off x="5962650" y="4711700"/>
            <a:ext cx="152400" cy="0"/>
          </a:xfrm>
          <a:prstGeom prst="line">
            <a:avLst/>
          </a:prstGeom>
          <a:noFill/>
          <a:ln w="28575">
            <a:solidFill>
              <a:schemeClr val="tx1"/>
            </a:solidFill>
            <a:round/>
            <a:headEnd/>
            <a:tailEnd/>
          </a:ln>
        </p:spPr>
        <p:txBody>
          <a:bodyPr/>
          <a:lstStyle/>
          <a:p>
            <a:endParaRPr lang="en-US"/>
          </a:p>
        </p:txBody>
      </p:sp>
      <p:sp>
        <p:nvSpPr>
          <p:cNvPr id="66631" name="Line 387"/>
          <p:cNvSpPr>
            <a:spLocks noChangeShapeType="1"/>
          </p:cNvSpPr>
          <p:nvPr/>
        </p:nvSpPr>
        <p:spPr bwMode="auto">
          <a:xfrm flipH="1">
            <a:off x="7315200" y="4718050"/>
            <a:ext cx="304800" cy="0"/>
          </a:xfrm>
          <a:prstGeom prst="line">
            <a:avLst/>
          </a:prstGeom>
          <a:noFill/>
          <a:ln w="28575">
            <a:solidFill>
              <a:schemeClr val="tx1"/>
            </a:solidFill>
            <a:round/>
            <a:headEnd/>
            <a:tailEnd/>
          </a:ln>
        </p:spPr>
        <p:txBody>
          <a:bodyPr/>
          <a:lstStyle/>
          <a:p>
            <a:endParaRPr lang="en-US"/>
          </a:p>
        </p:txBody>
      </p:sp>
      <p:sp>
        <p:nvSpPr>
          <p:cNvPr id="66632" name="Slide Number Placeholder 3"/>
          <p:cNvSpPr txBox="1">
            <a:spLocks noGrp="1"/>
          </p:cNvSpPr>
          <p:nvPr/>
        </p:nvSpPr>
        <p:spPr bwMode="auto">
          <a:xfrm>
            <a:off x="8693150" y="6381750"/>
            <a:ext cx="457200" cy="274638"/>
          </a:xfrm>
          <a:prstGeom prst="rect">
            <a:avLst/>
          </a:prstGeom>
          <a:noFill/>
          <a:ln w="9525">
            <a:noFill/>
            <a:miter lim="800000"/>
            <a:headEnd/>
            <a:tailEnd/>
          </a:ln>
        </p:spPr>
        <p:txBody>
          <a:bodyPr anchor="b"/>
          <a:lstStyle/>
          <a:p>
            <a:pPr algn="r" eaLnBrk="0" hangingPunct="0"/>
            <a:fld id="{A33228E9-016E-42A1-89B2-57E45176A8FB}" type="slidenum">
              <a:rPr lang="en-US" sz="1000">
                <a:solidFill>
                  <a:srgbClr val="000000"/>
                </a:solidFill>
                <a:latin typeface="Arial" charset="0"/>
              </a:rPr>
              <a:pPr algn="r" eaLnBrk="0" hangingPunct="0"/>
              <a:t>88</a:t>
            </a:fld>
            <a:endParaRPr lang="en-US" sz="1400">
              <a:solidFill>
                <a:srgbClr val="000000"/>
              </a:solidFill>
              <a:latin typeface="Arial" charset="0"/>
            </a:endParaRPr>
          </a:p>
        </p:txBody>
      </p:sp>
      <p:sp>
        <p:nvSpPr>
          <p:cNvPr id="3" name="Date Placeholder 2"/>
          <p:cNvSpPr>
            <a:spLocks noGrp="1"/>
          </p:cNvSpPr>
          <p:nvPr>
            <p:ph type="dt" sz="half" idx="4294967295"/>
          </p:nvPr>
        </p:nvSpPr>
        <p:spPr>
          <a:xfrm>
            <a:off x="8172400" y="6546249"/>
            <a:ext cx="519373" cy="123111"/>
          </a:xfrm>
          <a:prstGeom prst="rect">
            <a:avLst/>
          </a:prstGeom>
        </p:spPr>
        <p:txBody>
          <a:bodyPr/>
          <a:lstStyle/>
          <a:p>
            <a:fld id="{35231E53-A19F-417C-9F71-ADBF3E71D66A}" type="datetime1">
              <a:rPr lang="en-GB" smtClean="0"/>
              <a:t>13/10/2015</a:t>
            </a:fld>
            <a:endParaRPr lang="fr-FR"/>
          </a:p>
        </p:txBody>
      </p:sp>
      <p:sp>
        <p:nvSpPr>
          <p:cNvPr id="5" name="Footer Placeholder 4"/>
          <p:cNvSpPr>
            <a:spLocks noGrp="1"/>
          </p:cNvSpPr>
          <p:nvPr>
            <p:ph type="ftr" sz="quarter" idx="4294967295"/>
          </p:nvPr>
        </p:nvSpPr>
        <p:spPr>
          <a:xfrm>
            <a:off x="4644008" y="6546249"/>
            <a:ext cx="3414585" cy="123111"/>
          </a:xfrm>
          <a:prstGeom prst="rect">
            <a:avLst/>
          </a:prstGeom>
        </p:spPr>
        <p:txBody>
          <a:bodyPr/>
          <a:lstStyle/>
          <a:p>
            <a:r>
              <a:rPr lang="en-US" noProof="0" smtClean="0"/>
              <a:t>STM32F0xx Day 2</a:t>
            </a:r>
            <a:endParaRPr lang="en-US" noProof="0"/>
          </a:p>
        </p:txBody>
      </p:sp>
      <p:sp>
        <p:nvSpPr>
          <p:cNvPr id="6" name="Slide Number Placeholder 5"/>
          <p:cNvSpPr>
            <a:spLocks noGrp="1"/>
          </p:cNvSpPr>
          <p:nvPr>
            <p:ph type="sldNum" sz="quarter" idx="12"/>
          </p:nvPr>
        </p:nvSpPr>
        <p:spPr/>
        <p:txBody>
          <a:bodyPr/>
          <a:lstStyle/>
          <a:p>
            <a:fld id="{5B31B9E4-8E4D-4C86-BFD7-412B282B373B}" type="slidenum">
              <a:rPr lang="fr-FR" smtClean="0"/>
              <a:t>88</a:t>
            </a:fld>
            <a:endParaRPr lang="fr-FR"/>
          </a:p>
        </p:txBody>
      </p:sp>
    </p:spTree>
    <p:extLst>
      <p:ext uri="{BB962C8B-B14F-4D97-AF65-F5344CB8AC3E}">
        <p14:creationId xmlns:p14="http://schemas.microsoft.com/office/powerpoint/2010/main" val="1336184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7110"/>
                                        </p:tgtEl>
                                      </p:cBhvr>
                                    </p:animEffect>
                                    <p:set>
                                      <p:cBhvr>
                                        <p:cTn id="7" dur="1" fill="hold">
                                          <p:stCondLst>
                                            <p:cond delay="499"/>
                                          </p:stCondLst>
                                        </p:cTn>
                                        <p:tgtEl>
                                          <p:spTgt spid="37110"/>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36899"/>
                                        </p:tgtEl>
                                      </p:cBhvr>
                                    </p:animEffect>
                                    <p:set>
                                      <p:cBhvr>
                                        <p:cTn id="10" dur="1" fill="hold">
                                          <p:stCondLst>
                                            <p:cond delay="499"/>
                                          </p:stCondLst>
                                        </p:cTn>
                                        <p:tgtEl>
                                          <p:spTgt spid="36899"/>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36878"/>
                                        </p:tgtEl>
                                      </p:cBhvr>
                                    </p:animEffect>
                                    <p:set>
                                      <p:cBhvr>
                                        <p:cTn id="13" dur="1" fill="hold">
                                          <p:stCondLst>
                                            <p:cond delay="499"/>
                                          </p:stCondLst>
                                        </p:cTn>
                                        <p:tgtEl>
                                          <p:spTgt spid="36878"/>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36885"/>
                                        </p:tgtEl>
                                      </p:cBhvr>
                                    </p:animEffect>
                                    <p:set>
                                      <p:cBhvr>
                                        <p:cTn id="16" dur="1" fill="hold">
                                          <p:stCondLst>
                                            <p:cond delay="499"/>
                                          </p:stCondLst>
                                        </p:cTn>
                                        <p:tgtEl>
                                          <p:spTgt spid="36885"/>
                                        </p:tgtEl>
                                        <p:attrNameLst>
                                          <p:attrName>style.visibility</p:attrName>
                                        </p:attrNameLst>
                                      </p:cBhvr>
                                      <p:to>
                                        <p:strVal val="hidden"/>
                                      </p:to>
                                    </p:set>
                                  </p:childTnLst>
                                </p:cTn>
                              </p:par>
                              <p:par>
                                <p:cTn id="17" presetID="3" presetClass="exit" presetSubtype="10" fill="hold" grpId="0" nodeType="withEffect">
                                  <p:stCondLst>
                                    <p:cond delay="0"/>
                                  </p:stCondLst>
                                  <p:childTnLst>
                                    <p:animEffect transition="out" filter="blinds(horizontal)">
                                      <p:cBhvr>
                                        <p:cTn id="18" dur="500"/>
                                        <p:tgtEl>
                                          <p:spTgt spid="36881"/>
                                        </p:tgtEl>
                                      </p:cBhvr>
                                    </p:animEffect>
                                    <p:set>
                                      <p:cBhvr>
                                        <p:cTn id="19" dur="1" fill="hold">
                                          <p:stCondLst>
                                            <p:cond delay="499"/>
                                          </p:stCondLst>
                                        </p:cTn>
                                        <p:tgtEl>
                                          <p:spTgt spid="36881"/>
                                        </p:tgtEl>
                                        <p:attrNameLst>
                                          <p:attrName>style.visibility</p:attrName>
                                        </p:attrNameLst>
                                      </p:cBhvr>
                                      <p:to>
                                        <p:strVal val="hidden"/>
                                      </p:to>
                                    </p:set>
                                  </p:childTnLst>
                                </p:cTn>
                              </p:par>
                              <p:par>
                                <p:cTn id="20" presetID="3" presetClass="exit" presetSubtype="10" fill="hold" grpId="0" nodeType="withEffect">
                                  <p:stCondLst>
                                    <p:cond delay="0"/>
                                  </p:stCondLst>
                                  <p:childTnLst>
                                    <p:animEffect transition="out" filter="blinds(horizontal)">
                                      <p:cBhvr>
                                        <p:cTn id="21" dur="500"/>
                                        <p:tgtEl>
                                          <p:spTgt spid="36880"/>
                                        </p:tgtEl>
                                      </p:cBhvr>
                                    </p:animEffect>
                                    <p:set>
                                      <p:cBhvr>
                                        <p:cTn id="22" dur="1" fill="hold">
                                          <p:stCondLst>
                                            <p:cond delay="499"/>
                                          </p:stCondLst>
                                        </p:cTn>
                                        <p:tgtEl>
                                          <p:spTgt spid="36880"/>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36879"/>
                                        </p:tgtEl>
                                      </p:cBhvr>
                                    </p:animEffect>
                                    <p:set>
                                      <p:cBhvr>
                                        <p:cTn id="25" dur="1" fill="hold">
                                          <p:stCondLst>
                                            <p:cond delay="499"/>
                                          </p:stCondLst>
                                        </p:cTn>
                                        <p:tgtEl>
                                          <p:spTgt spid="36879"/>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37059"/>
                                        </p:tgtEl>
                                      </p:cBhvr>
                                    </p:animEffect>
                                    <p:set>
                                      <p:cBhvr>
                                        <p:cTn id="28" dur="1" fill="hold">
                                          <p:stCondLst>
                                            <p:cond delay="499"/>
                                          </p:stCondLst>
                                        </p:cTn>
                                        <p:tgtEl>
                                          <p:spTgt spid="37059"/>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37109"/>
                                        </p:tgtEl>
                                      </p:cBhvr>
                                    </p:animEffect>
                                    <p:set>
                                      <p:cBhvr>
                                        <p:cTn id="31" dur="1" fill="hold">
                                          <p:stCondLst>
                                            <p:cond delay="499"/>
                                          </p:stCondLst>
                                        </p:cTn>
                                        <p:tgtEl>
                                          <p:spTgt spid="37109"/>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6887"/>
                                        </p:tgtEl>
                                        <p:attrNameLst>
                                          <p:attrName>style.visibility</p:attrName>
                                        </p:attrNameLst>
                                      </p:cBhvr>
                                      <p:to>
                                        <p:strVal val="visible"/>
                                      </p:to>
                                    </p:set>
                                  </p:childTnLst>
                                </p:cTn>
                              </p:par>
                              <p:par>
                                <p:cTn id="36" presetID="3" presetClass="exit" presetSubtype="10" fill="hold" grpId="0" nodeType="withEffect">
                                  <p:stCondLst>
                                    <p:cond delay="0"/>
                                  </p:stCondLst>
                                  <p:childTnLst>
                                    <p:animEffect transition="out" filter="blinds(horizontal)">
                                      <p:cBhvr>
                                        <p:cTn id="37" dur="500"/>
                                        <p:tgtEl>
                                          <p:spTgt spid="37101"/>
                                        </p:tgtEl>
                                      </p:cBhvr>
                                    </p:animEffect>
                                    <p:set>
                                      <p:cBhvr>
                                        <p:cTn id="38" dur="1" fill="hold">
                                          <p:stCondLst>
                                            <p:cond delay="499"/>
                                          </p:stCondLst>
                                        </p:cTn>
                                        <p:tgtEl>
                                          <p:spTgt spid="37101"/>
                                        </p:tgtEl>
                                        <p:attrNameLst>
                                          <p:attrName>style.visibility</p:attrName>
                                        </p:attrNameLst>
                                      </p:cBhvr>
                                      <p:to>
                                        <p:strVal val="hidden"/>
                                      </p:to>
                                    </p:set>
                                  </p:childTnLst>
                                </p:cTn>
                              </p:par>
                              <p:par>
                                <p:cTn id="39" presetID="3" presetClass="exit" presetSubtype="10" fill="hold" grpId="0" nodeType="withEffect">
                                  <p:stCondLst>
                                    <p:cond delay="0"/>
                                  </p:stCondLst>
                                  <p:childTnLst>
                                    <p:animEffect transition="out" filter="blinds(horizontal)">
                                      <p:cBhvr>
                                        <p:cTn id="40" dur="500"/>
                                        <p:tgtEl>
                                          <p:spTgt spid="37102"/>
                                        </p:tgtEl>
                                      </p:cBhvr>
                                    </p:animEffect>
                                    <p:set>
                                      <p:cBhvr>
                                        <p:cTn id="41" dur="1" fill="hold">
                                          <p:stCondLst>
                                            <p:cond delay="499"/>
                                          </p:stCondLst>
                                        </p:cTn>
                                        <p:tgtEl>
                                          <p:spTgt spid="37102"/>
                                        </p:tgtEl>
                                        <p:attrNameLst>
                                          <p:attrName>style.visibility</p:attrName>
                                        </p:attrNameLst>
                                      </p:cBhvr>
                                      <p:to>
                                        <p:strVal val="hidden"/>
                                      </p:to>
                                    </p:set>
                                  </p:childTnLst>
                                </p:cTn>
                              </p:par>
                              <p:par>
                                <p:cTn id="42" presetID="3" presetClass="exit" presetSubtype="10" fill="hold" grpId="0" nodeType="withEffect">
                                  <p:stCondLst>
                                    <p:cond delay="0"/>
                                  </p:stCondLst>
                                  <p:childTnLst>
                                    <p:animEffect transition="out" filter="blinds(horizontal)">
                                      <p:cBhvr>
                                        <p:cTn id="43" dur="500"/>
                                        <p:tgtEl>
                                          <p:spTgt spid="36940"/>
                                        </p:tgtEl>
                                      </p:cBhvr>
                                    </p:animEffect>
                                    <p:set>
                                      <p:cBhvr>
                                        <p:cTn id="44" dur="1" fill="hold">
                                          <p:stCondLst>
                                            <p:cond delay="499"/>
                                          </p:stCondLst>
                                        </p:cTn>
                                        <p:tgtEl>
                                          <p:spTgt spid="36940"/>
                                        </p:tgtEl>
                                        <p:attrNameLst>
                                          <p:attrName>style.visibility</p:attrName>
                                        </p:attrNameLst>
                                      </p:cBhvr>
                                      <p:to>
                                        <p:strVal val="hidden"/>
                                      </p:to>
                                    </p:set>
                                  </p:childTnLst>
                                </p:cTn>
                              </p:par>
                              <p:par>
                                <p:cTn id="45" presetID="3" presetClass="exit" presetSubtype="10" fill="hold" grpId="0" nodeType="withEffect">
                                  <p:stCondLst>
                                    <p:cond delay="0"/>
                                  </p:stCondLst>
                                  <p:childTnLst>
                                    <p:animEffect transition="out" filter="blinds(horizontal)">
                                      <p:cBhvr>
                                        <p:cTn id="46" dur="500"/>
                                        <p:tgtEl>
                                          <p:spTgt spid="36882"/>
                                        </p:tgtEl>
                                      </p:cBhvr>
                                    </p:animEffect>
                                    <p:set>
                                      <p:cBhvr>
                                        <p:cTn id="47" dur="1" fill="hold">
                                          <p:stCondLst>
                                            <p:cond delay="499"/>
                                          </p:stCondLst>
                                        </p:cTn>
                                        <p:tgtEl>
                                          <p:spTgt spid="36882"/>
                                        </p:tgtEl>
                                        <p:attrNameLst>
                                          <p:attrName>style.visibility</p:attrName>
                                        </p:attrNameLst>
                                      </p:cBhvr>
                                      <p:to>
                                        <p:strVal val="hidden"/>
                                      </p:to>
                                    </p:set>
                                  </p:childTnLst>
                                </p:cTn>
                              </p:par>
                              <p:par>
                                <p:cTn id="48" presetID="3" presetClass="exit" presetSubtype="10" fill="hold" grpId="0" nodeType="withEffect">
                                  <p:stCondLst>
                                    <p:cond delay="0"/>
                                  </p:stCondLst>
                                  <p:childTnLst>
                                    <p:animEffect transition="out" filter="blinds(horizontal)">
                                      <p:cBhvr>
                                        <p:cTn id="49" dur="500"/>
                                        <p:tgtEl>
                                          <p:spTgt spid="36883"/>
                                        </p:tgtEl>
                                      </p:cBhvr>
                                    </p:animEffect>
                                    <p:set>
                                      <p:cBhvr>
                                        <p:cTn id="50" dur="1" fill="hold">
                                          <p:stCondLst>
                                            <p:cond delay="499"/>
                                          </p:stCondLst>
                                        </p:cTn>
                                        <p:tgtEl>
                                          <p:spTgt spid="36883"/>
                                        </p:tgtEl>
                                        <p:attrNameLst>
                                          <p:attrName>style.visibility</p:attrName>
                                        </p:attrNameLst>
                                      </p:cBhvr>
                                      <p:to>
                                        <p:strVal val="hidden"/>
                                      </p:to>
                                    </p:set>
                                  </p:childTnLst>
                                </p:cTn>
                              </p:par>
                              <p:par>
                                <p:cTn id="51" presetID="3" presetClass="exit" presetSubtype="10" fill="hold" grpId="0" nodeType="withEffect">
                                  <p:stCondLst>
                                    <p:cond delay="0"/>
                                  </p:stCondLst>
                                  <p:childTnLst>
                                    <p:animEffect transition="out" filter="blinds(horizontal)">
                                      <p:cBhvr>
                                        <p:cTn id="52" dur="500"/>
                                        <p:tgtEl>
                                          <p:spTgt spid="37104"/>
                                        </p:tgtEl>
                                      </p:cBhvr>
                                    </p:animEffect>
                                    <p:set>
                                      <p:cBhvr>
                                        <p:cTn id="53" dur="1" fill="hold">
                                          <p:stCondLst>
                                            <p:cond delay="499"/>
                                          </p:stCondLst>
                                        </p:cTn>
                                        <p:tgtEl>
                                          <p:spTgt spid="37104"/>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37099"/>
                                        </p:tgtEl>
                                        <p:attrNameLst>
                                          <p:attrName>style.visibility</p:attrName>
                                        </p:attrNameLst>
                                      </p:cBhvr>
                                      <p:to>
                                        <p:strVal val="visible"/>
                                      </p:to>
                                    </p:set>
                                  </p:childTnLst>
                                </p:cTn>
                              </p:par>
                              <p:par>
                                <p:cTn id="56" presetID="3" presetClass="exit" presetSubtype="10" fill="hold" grpId="0" nodeType="withEffect">
                                  <p:stCondLst>
                                    <p:cond delay="0"/>
                                  </p:stCondLst>
                                  <p:childTnLst>
                                    <p:animEffect transition="out" filter="blinds(horizontal)">
                                      <p:cBhvr>
                                        <p:cTn id="57" dur="500"/>
                                        <p:tgtEl>
                                          <p:spTgt spid="36884"/>
                                        </p:tgtEl>
                                      </p:cBhvr>
                                    </p:animEffect>
                                    <p:set>
                                      <p:cBhvr>
                                        <p:cTn id="58" dur="1" fill="hold">
                                          <p:stCondLst>
                                            <p:cond delay="499"/>
                                          </p:stCondLst>
                                        </p:cTn>
                                        <p:tgtEl>
                                          <p:spTgt spid="36884"/>
                                        </p:tgtEl>
                                        <p:attrNameLst>
                                          <p:attrName>style.visibility</p:attrName>
                                        </p:attrNameLst>
                                      </p:cBhvr>
                                      <p:to>
                                        <p:strVal val="hidden"/>
                                      </p:to>
                                    </p:set>
                                  </p:childTnLst>
                                </p:cTn>
                              </p:par>
                              <p:par>
                                <p:cTn id="59" presetID="3" presetClass="exit" presetSubtype="10" fill="hold" grpId="0" nodeType="withEffect">
                                  <p:stCondLst>
                                    <p:cond delay="0"/>
                                  </p:stCondLst>
                                  <p:childTnLst>
                                    <p:animEffect transition="out" filter="blinds(horizontal)">
                                      <p:cBhvr>
                                        <p:cTn id="60" dur="500"/>
                                        <p:tgtEl>
                                          <p:spTgt spid="36886"/>
                                        </p:tgtEl>
                                      </p:cBhvr>
                                    </p:animEffect>
                                    <p:set>
                                      <p:cBhvr>
                                        <p:cTn id="61" dur="1" fill="hold">
                                          <p:stCondLst>
                                            <p:cond delay="499"/>
                                          </p:stCondLst>
                                        </p:cTn>
                                        <p:tgtEl>
                                          <p:spTgt spid="36886"/>
                                        </p:tgtEl>
                                        <p:attrNameLst>
                                          <p:attrName>style.visibility</p:attrName>
                                        </p:attrNameLst>
                                      </p:cBhvr>
                                      <p:to>
                                        <p:strVal val="hidden"/>
                                      </p:to>
                                    </p:set>
                                  </p:childTnLst>
                                </p:cTn>
                              </p:par>
                              <p:par>
                                <p:cTn id="62" presetID="3" presetClass="exit" presetSubtype="10" fill="hold" grpId="0" nodeType="withEffect">
                                  <p:stCondLst>
                                    <p:cond delay="0"/>
                                  </p:stCondLst>
                                  <p:childTnLst>
                                    <p:animEffect transition="out" filter="blinds(horizontal)">
                                      <p:cBhvr>
                                        <p:cTn id="63" dur="500"/>
                                        <p:tgtEl>
                                          <p:spTgt spid="36938"/>
                                        </p:tgtEl>
                                      </p:cBhvr>
                                    </p:animEffect>
                                    <p:set>
                                      <p:cBhvr>
                                        <p:cTn id="64" dur="1" fill="hold">
                                          <p:stCondLst>
                                            <p:cond delay="499"/>
                                          </p:stCondLst>
                                        </p:cTn>
                                        <p:tgtEl>
                                          <p:spTgt spid="36938"/>
                                        </p:tgtEl>
                                        <p:attrNameLst>
                                          <p:attrName>style.visibility</p:attrName>
                                        </p:attrNameLst>
                                      </p:cBhvr>
                                      <p:to>
                                        <p:strVal val="hidden"/>
                                      </p:to>
                                    </p:set>
                                  </p:childTnLst>
                                </p:cTn>
                              </p:par>
                              <p:par>
                                <p:cTn id="65" presetID="3" presetClass="exit" presetSubtype="10" fill="hold" grpId="1" nodeType="withEffect">
                                  <p:stCondLst>
                                    <p:cond delay="0"/>
                                  </p:stCondLst>
                                  <p:childTnLst>
                                    <p:animEffect transition="out" filter="blinds(horizontal)">
                                      <p:cBhvr>
                                        <p:cTn id="66" dur="500"/>
                                        <p:tgtEl>
                                          <p:spTgt spid="36938"/>
                                        </p:tgtEl>
                                      </p:cBhvr>
                                    </p:animEffect>
                                    <p:set>
                                      <p:cBhvr>
                                        <p:cTn id="67" dur="1" fill="hold">
                                          <p:stCondLst>
                                            <p:cond delay="499"/>
                                          </p:stCondLst>
                                        </p:cTn>
                                        <p:tgtEl>
                                          <p:spTgt spid="3693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1" nodeType="clickEffect">
                                  <p:stCondLst>
                                    <p:cond delay="0"/>
                                  </p:stCondLst>
                                  <p:childTnLst>
                                    <p:set>
                                      <p:cBhvr>
                                        <p:cTn id="71" dur="1" fill="hold">
                                          <p:stCondLst>
                                            <p:cond delay="0"/>
                                          </p:stCondLst>
                                        </p:cTn>
                                        <p:tgtEl>
                                          <p:spTgt spid="36880"/>
                                        </p:tgtEl>
                                        <p:attrNameLst>
                                          <p:attrName>style.visibility</p:attrName>
                                        </p:attrNameLst>
                                      </p:cBhvr>
                                      <p:to>
                                        <p:strVal val="visible"/>
                                      </p:to>
                                    </p:set>
                                  </p:childTnLst>
                                </p:cTn>
                              </p:par>
                              <p:par>
                                <p:cTn id="72" presetID="1" presetClass="entr" presetSubtype="0" fill="hold" grpId="1" nodeType="withEffect">
                                  <p:stCondLst>
                                    <p:cond delay="0"/>
                                  </p:stCondLst>
                                  <p:childTnLst>
                                    <p:set>
                                      <p:cBhvr>
                                        <p:cTn id="73" dur="1" fill="hold">
                                          <p:stCondLst>
                                            <p:cond delay="0"/>
                                          </p:stCondLst>
                                        </p:cTn>
                                        <p:tgtEl>
                                          <p:spTgt spid="37099"/>
                                        </p:tgtEl>
                                        <p:attrNameLst>
                                          <p:attrName>style.visibility</p:attrName>
                                        </p:attrNameLst>
                                      </p:cBhvr>
                                      <p:to>
                                        <p:strVal val="visible"/>
                                      </p:to>
                                    </p:set>
                                  </p:childTnLst>
                                </p:cTn>
                              </p:par>
                              <p:par>
                                <p:cTn id="74" presetID="3" presetClass="exit" presetSubtype="10" fill="hold" grpId="2" nodeType="withEffect">
                                  <p:stCondLst>
                                    <p:cond delay="0"/>
                                  </p:stCondLst>
                                  <p:childTnLst>
                                    <p:animEffect transition="out" filter="blinds(horizontal)">
                                      <p:cBhvr>
                                        <p:cTn id="75" dur="500"/>
                                        <p:tgtEl>
                                          <p:spTgt spid="37099"/>
                                        </p:tgtEl>
                                      </p:cBhvr>
                                    </p:animEffect>
                                    <p:set>
                                      <p:cBhvr>
                                        <p:cTn id="76" dur="1" fill="hold">
                                          <p:stCondLst>
                                            <p:cond delay="499"/>
                                          </p:stCondLst>
                                        </p:cTn>
                                        <p:tgtEl>
                                          <p:spTgt spid="37099"/>
                                        </p:tgtEl>
                                        <p:attrNameLst>
                                          <p:attrName>style.visibility</p:attrName>
                                        </p:attrNameLst>
                                      </p:cBhvr>
                                      <p:to>
                                        <p:strVal val="hidden"/>
                                      </p:to>
                                    </p:set>
                                  </p:childTnLst>
                                </p:cTn>
                              </p:par>
                              <p:par>
                                <p:cTn id="77" presetID="1" presetClass="entr" presetSubtype="0" fill="hold" grpId="3" nodeType="withEffect">
                                  <p:stCondLst>
                                    <p:cond delay="0"/>
                                  </p:stCondLst>
                                  <p:childTnLst>
                                    <p:set>
                                      <p:cBhvr>
                                        <p:cTn id="78" dur="1" fill="hold">
                                          <p:stCondLst>
                                            <p:cond delay="0"/>
                                          </p:stCondLst>
                                        </p:cTn>
                                        <p:tgtEl>
                                          <p:spTgt spid="37099"/>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36881"/>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36885"/>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3687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068"/>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36883"/>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36940"/>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36882"/>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36884"/>
                                        </p:tgtEl>
                                        <p:attrNameLst>
                                          <p:attrName>style.visibility</p:attrName>
                                        </p:attrNameLst>
                                      </p:cBhvr>
                                      <p:to>
                                        <p:strVal val="visible"/>
                                      </p:to>
                                    </p:set>
                                  </p:childTnLst>
                                </p:cTn>
                              </p:par>
                              <p:par>
                                <p:cTn id="95" presetID="1" presetClass="entr" presetSubtype="0" fill="hold" grpId="1" nodeType="withEffect">
                                  <p:stCondLst>
                                    <p:cond delay="0"/>
                                  </p:stCondLst>
                                  <p:childTnLst>
                                    <p:set>
                                      <p:cBhvr>
                                        <p:cTn id="96" dur="1" fill="hold">
                                          <p:stCondLst>
                                            <p:cond delay="0"/>
                                          </p:stCondLst>
                                        </p:cTn>
                                        <p:tgtEl>
                                          <p:spTgt spid="3688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7061"/>
                                        </p:tgtEl>
                                        <p:attrNameLst>
                                          <p:attrName>style.visibility</p:attrName>
                                        </p:attrNameLst>
                                      </p:cBhvr>
                                      <p:to>
                                        <p:strVal val="visible"/>
                                      </p:to>
                                    </p:set>
                                  </p:childTnLst>
                                </p:cTn>
                              </p:par>
                              <p:par>
                                <p:cTn id="105" presetID="3" presetClass="exit" presetSubtype="10" fill="hold" grpId="2" nodeType="withEffect">
                                  <p:stCondLst>
                                    <p:cond delay="0"/>
                                  </p:stCondLst>
                                  <p:childTnLst>
                                    <p:animEffect transition="out" filter="blinds(horizontal)">
                                      <p:cBhvr>
                                        <p:cTn id="106" dur="500"/>
                                        <p:tgtEl>
                                          <p:spTgt spid="36881"/>
                                        </p:tgtEl>
                                      </p:cBhvr>
                                    </p:animEffect>
                                    <p:set>
                                      <p:cBhvr>
                                        <p:cTn id="107" dur="1" fill="hold">
                                          <p:stCondLst>
                                            <p:cond delay="499"/>
                                          </p:stCondLst>
                                        </p:cTn>
                                        <p:tgtEl>
                                          <p:spTgt spid="36881"/>
                                        </p:tgtEl>
                                        <p:attrNameLst>
                                          <p:attrName>style.visibility</p:attrName>
                                        </p:attrNameLst>
                                      </p:cBhvr>
                                      <p:to>
                                        <p:strVal val="hidden"/>
                                      </p:to>
                                    </p:set>
                                  </p:childTnLst>
                                </p:cTn>
                              </p:par>
                              <p:par>
                                <p:cTn id="108" presetID="3" presetClass="exit" presetSubtype="10" fill="hold" grpId="2" nodeType="withEffect">
                                  <p:stCondLst>
                                    <p:cond delay="0"/>
                                  </p:stCondLst>
                                  <p:childTnLst>
                                    <p:animEffect transition="out" filter="blinds(horizontal)">
                                      <p:cBhvr>
                                        <p:cTn id="109" dur="500"/>
                                        <p:tgtEl>
                                          <p:spTgt spid="36885"/>
                                        </p:tgtEl>
                                      </p:cBhvr>
                                    </p:animEffect>
                                    <p:set>
                                      <p:cBhvr>
                                        <p:cTn id="110" dur="1" fill="hold">
                                          <p:stCondLst>
                                            <p:cond delay="499"/>
                                          </p:stCondLst>
                                        </p:cTn>
                                        <p:tgtEl>
                                          <p:spTgt spid="36885"/>
                                        </p:tgtEl>
                                        <p:attrNameLst>
                                          <p:attrName>style.visibility</p:attrName>
                                        </p:attrNameLst>
                                      </p:cBhvr>
                                      <p:to>
                                        <p:strVal val="hidden"/>
                                      </p:to>
                                    </p:set>
                                  </p:childTnLst>
                                </p:cTn>
                              </p:par>
                              <p:par>
                                <p:cTn id="111" presetID="3" presetClass="exit" presetSubtype="10" fill="hold" grpId="2" nodeType="withEffect">
                                  <p:stCondLst>
                                    <p:cond delay="0"/>
                                  </p:stCondLst>
                                  <p:childTnLst>
                                    <p:animEffect transition="out" filter="blinds(horizontal)">
                                      <p:cBhvr>
                                        <p:cTn id="112" dur="500"/>
                                        <p:tgtEl>
                                          <p:spTgt spid="36880"/>
                                        </p:tgtEl>
                                      </p:cBhvr>
                                    </p:animEffect>
                                    <p:set>
                                      <p:cBhvr>
                                        <p:cTn id="113" dur="1" fill="hold">
                                          <p:stCondLst>
                                            <p:cond delay="499"/>
                                          </p:stCondLst>
                                        </p:cTn>
                                        <p:tgtEl>
                                          <p:spTgt spid="36880"/>
                                        </p:tgtEl>
                                        <p:attrNameLst>
                                          <p:attrName>style.visibility</p:attrName>
                                        </p:attrNameLst>
                                      </p:cBhvr>
                                      <p:to>
                                        <p:strVal val="hidden"/>
                                      </p:to>
                                    </p:set>
                                  </p:childTnLst>
                                </p:cTn>
                              </p:par>
                              <p:par>
                                <p:cTn id="114" presetID="3" presetClass="exit" presetSubtype="10" fill="hold" grpId="2" nodeType="withEffect">
                                  <p:stCondLst>
                                    <p:cond delay="0"/>
                                  </p:stCondLst>
                                  <p:childTnLst>
                                    <p:animEffect transition="out" filter="blinds(horizontal)">
                                      <p:cBhvr>
                                        <p:cTn id="115" dur="500"/>
                                        <p:tgtEl>
                                          <p:spTgt spid="36879"/>
                                        </p:tgtEl>
                                      </p:cBhvr>
                                    </p:animEffect>
                                    <p:set>
                                      <p:cBhvr>
                                        <p:cTn id="116" dur="1" fill="hold">
                                          <p:stCondLst>
                                            <p:cond delay="499"/>
                                          </p:stCondLst>
                                        </p:cTn>
                                        <p:tgtEl>
                                          <p:spTgt spid="36879"/>
                                        </p:tgtEl>
                                        <p:attrNameLst>
                                          <p:attrName>style.visibility</p:attrName>
                                        </p:attrNameLst>
                                      </p:cBhvr>
                                      <p:to>
                                        <p:strVal val="hidden"/>
                                      </p:to>
                                    </p:set>
                                  </p:childTnLst>
                                </p:cTn>
                              </p:par>
                              <p:par>
                                <p:cTn id="117" presetID="3" presetClass="exit" presetSubtype="10" fill="hold" grpId="4" nodeType="withEffect">
                                  <p:stCondLst>
                                    <p:cond delay="0"/>
                                  </p:stCondLst>
                                  <p:childTnLst>
                                    <p:animEffect transition="out" filter="blinds(horizontal)">
                                      <p:cBhvr>
                                        <p:cTn id="118" dur="500"/>
                                        <p:tgtEl>
                                          <p:spTgt spid="37099"/>
                                        </p:tgtEl>
                                      </p:cBhvr>
                                    </p:animEffect>
                                    <p:set>
                                      <p:cBhvr>
                                        <p:cTn id="119" dur="1" fill="hold">
                                          <p:stCondLst>
                                            <p:cond delay="499"/>
                                          </p:stCondLst>
                                        </p:cTn>
                                        <p:tgtEl>
                                          <p:spTgt spid="37099"/>
                                        </p:tgtEl>
                                        <p:attrNameLst>
                                          <p:attrName>style.visibility</p:attrName>
                                        </p:attrNameLst>
                                      </p:cBhvr>
                                      <p:to>
                                        <p:strVal val="hidden"/>
                                      </p:to>
                                    </p:set>
                                  </p:childTnLst>
                                </p:cTn>
                              </p:par>
                              <p:par>
                                <p:cTn id="120" presetID="3" presetClass="exit" presetSubtype="10" fill="hold" grpId="1" nodeType="withEffect">
                                  <p:stCondLst>
                                    <p:cond delay="0"/>
                                  </p:stCondLst>
                                  <p:childTnLst>
                                    <p:animEffect transition="out" filter="blinds(horizontal)">
                                      <p:cBhvr>
                                        <p:cTn id="121" dur="500"/>
                                        <p:tgtEl>
                                          <p:spTgt spid="37068"/>
                                        </p:tgtEl>
                                      </p:cBhvr>
                                    </p:animEffect>
                                    <p:set>
                                      <p:cBhvr>
                                        <p:cTn id="122" dur="1" fill="hold">
                                          <p:stCondLst>
                                            <p:cond delay="499"/>
                                          </p:stCondLst>
                                        </p:cTn>
                                        <p:tgtEl>
                                          <p:spTgt spid="37068"/>
                                        </p:tgtEl>
                                        <p:attrNameLst>
                                          <p:attrName>style.visibility</p:attrName>
                                        </p:attrNameLst>
                                      </p:cBhvr>
                                      <p:to>
                                        <p:strVal val="hidden"/>
                                      </p:to>
                                    </p:set>
                                  </p:childTnLst>
                                </p:cTn>
                              </p:par>
                              <p:par>
                                <p:cTn id="123" presetID="3" presetClass="exit" presetSubtype="10" fill="hold" grpId="2" nodeType="withEffect">
                                  <p:stCondLst>
                                    <p:cond delay="0"/>
                                  </p:stCondLst>
                                  <p:childTnLst>
                                    <p:animEffect transition="out" filter="blinds(horizontal)">
                                      <p:cBhvr>
                                        <p:cTn id="124" dur="500"/>
                                        <p:tgtEl>
                                          <p:spTgt spid="36938"/>
                                        </p:tgtEl>
                                      </p:cBhvr>
                                    </p:animEffect>
                                    <p:set>
                                      <p:cBhvr>
                                        <p:cTn id="125" dur="1" fill="hold">
                                          <p:stCondLst>
                                            <p:cond delay="499"/>
                                          </p:stCondLst>
                                        </p:cTn>
                                        <p:tgtEl>
                                          <p:spTgt spid="36938"/>
                                        </p:tgtEl>
                                        <p:attrNameLst>
                                          <p:attrName>style.visibility</p:attrName>
                                        </p:attrNameLst>
                                      </p:cBhvr>
                                      <p:to>
                                        <p:strVal val="hidden"/>
                                      </p:to>
                                    </p:set>
                                  </p:childTnLst>
                                </p:cTn>
                              </p:par>
                              <p:par>
                                <p:cTn id="126" presetID="3" presetClass="exit" presetSubtype="10" fill="hold" grpId="2" nodeType="withEffect">
                                  <p:stCondLst>
                                    <p:cond delay="0"/>
                                  </p:stCondLst>
                                  <p:childTnLst>
                                    <p:animEffect transition="out" filter="blinds(horizontal)">
                                      <p:cBhvr>
                                        <p:cTn id="127" dur="500"/>
                                        <p:tgtEl>
                                          <p:spTgt spid="36940"/>
                                        </p:tgtEl>
                                      </p:cBhvr>
                                    </p:animEffect>
                                    <p:set>
                                      <p:cBhvr>
                                        <p:cTn id="128" dur="1" fill="hold">
                                          <p:stCondLst>
                                            <p:cond delay="499"/>
                                          </p:stCondLst>
                                        </p:cTn>
                                        <p:tgtEl>
                                          <p:spTgt spid="36940"/>
                                        </p:tgtEl>
                                        <p:attrNameLst>
                                          <p:attrName>style.visibility</p:attrName>
                                        </p:attrNameLst>
                                      </p:cBhvr>
                                      <p:to>
                                        <p:strVal val="hidden"/>
                                      </p:to>
                                    </p:set>
                                  </p:childTnLst>
                                </p:cTn>
                              </p:par>
                              <p:par>
                                <p:cTn id="129" presetID="3" presetClass="exit" presetSubtype="10" fill="hold" grpId="2" nodeType="withEffect">
                                  <p:stCondLst>
                                    <p:cond delay="0"/>
                                  </p:stCondLst>
                                  <p:childTnLst>
                                    <p:animEffect transition="out" filter="blinds(horizontal)">
                                      <p:cBhvr>
                                        <p:cTn id="130" dur="500"/>
                                        <p:tgtEl>
                                          <p:spTgt spid="36882"/>
                                        </p:tgtEl>
                                      </p:cBhvr>
                                    </p:animEffect>
                                    <p:set>
                                      <p:cBhvr>
                                        <p:cTn id="131" dur="1" fill="hold">
                                          <p:stCondLst>
                                            <p:cond delay="499"/>
                                          </p:stCondLst>
                                        </p:cTn>
                                        <p:tgtEl>
                                          <p:spTgt spid="36882"/>
                                        </p:tgtEl>
                                        <p:attrNameLst>
                                          <p:attrName>style.visibility</p:attrName>
                                        </p:attrNameLst>
                                      </p:cBhvr>
                                      <p:to>
                                        <p:strVal val="hidden"/>
                                      </p:to>
                                    </p:set>
                                  </p:childTnLst>
                                </p:cTn>
                              </p:par>
                              <p:par>
                                <p:cTn id="132" presetID="3" presetClass="exit" presetSubtype="10" fill="hold" grpId="2" nodeType="withEffect">
                                  <p:stCondLst>
                                    <p:cond delay="0"/>
                                  </p:stCondLst>
                                  <p:childTnLst>
                                    <p:animEffect transition="out" filter="blinds(horizontal)">
                                      <p:cBhvr>
                                        <p:cTn id="133" dur="500"/>
                                        <p:tgtEl>
                                          <p:spTgt spid="36884"/>
                                        </p:tgtEl>
                                      </p:cBhvr>
                                    </p:animEffect>
                                    <p:set>
                                      <p:cBhvr>
                                        <p:cTn id="134" dur="1" fill="hold">
                                          <p:stCondLst>
                                            <p:cond delay="499"/>
                                          </p:stCondLst>
                                        </p:cTn>
                                        <p:tgtEl>
                                          <p:spTgt spid="36884"/>
                                        </p:tgtEl>
                                        <p:attrNameLst>
                                          <p:attrName>style.visibility</p:attrName>
                                        </p:attrNameLst>
                                      </p:cBhvr>
                                      <p:to>
                                        <p:strVal val="hidden"/>
                                      </p:to>
                                    </p:set>
                                  </p:childTnLst>
                                </p:cTn>
                              </p:par>
                              <p:par>
                                <p:cTn id="135" presetID="3" presetClass="exit" presetSubtype="10" fill="hold" grpId="2" nodeType="withEffect">
                                  <p:stCondLst>
                                    <p:cond delay="0"/>
                                  </p:stCondLst>
                                  <p:childTnLst>
                                    <p:animEffect transition="out" filter="blinds(horizontal)">
                                      <p:cBhvr>
                                        <p:cTn id="136" dur="500"/>
                                        <p:tgtEl>
                                          <p:spTgt spid="36886"/>
                                        </p:tgtEl>
                                      </p:cBhvr>
                                    </p:animEffect>
                                    <p:set>
                                      <p:cBhvr>
                                        <p:cTn id="137" dur="1" fill="hold">
                                          <p:stCondLst>
                                            <p:cond delay="499"/>
                                          </p:stCondLst>
                                        </p:cTn>
                                        <p:tgtEl>
                                          <p:spTgt spid="36886"/>
                                        </p:tgtEl>
                                        <p:attrNameLst>
                                          <p:attrName>style.visibility</p:attrName>
                                        </p:attrNameLst>
                                      </p:cBhvr>
                                      <p:to>
                                        <p:strVal val="hidden"/>
                                      </p:to>
                                    </p:set>
                                  </p:childTnLst>
                                </p:cTn>
                              </p:par>
                              <p:par>
                                <p:cTn id="138" presetID="3" presetClass="exit" presetSubtype="10" fill="hold" grpId="0" nodeType="withEffect">
                                  <p:stCondLst>
                                    <p:cond delay="0"/>
                                  </p:stCondLst>
                                  <p:childTnLst>
                                    <p:animEffect transition="out" filter="blinds(horizontal)">
                                      <p:cBhvr>
                                        <p:cTn id="139" dur="500"/>
                                        <p:tgtEl>
                                          <p:spTgt spid="37098"/>
                                        </p:tgtEl>
                                      </p:cBhvr>
                                    </p:animEffect>
                                    <p:set>
                                      <p:cBhvr>
                                        <p:cTn id="140" dur="1" fill="hold">
                                          <p:stCondLst>
                                            <p:cond delay="499"/>
                                          </p:stCondLst>
                                        </p:cTn>
                                        <p:tgtEl>
                                          <p:spTgt spid="37098"/>
                                        </p:tgtEl>
                                        <p:attrNameLst>
                                          <p:attrName>style.visibility</p:attrName>
                                        </p:attrNameLst>
                                      </p:cBhvr>
                                      <p:to>
                                        <p:strVal val="hidden"/>
                                      </p:to>
                                    </p:set>
                                  </p:childTnLst>
                                </p:cTn>
                              </p:par>
                              <p:par>
                                <p:cTn id="141" presetID="3" presetClass="exit" presetSubtype="10" fill="hold"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2" nodeType="withEffect">
                                  <p:stCondLst>
                                    <p:cond delay="0"/>
                                  </p:stCondLst>
                                  <p:childTnLst>
                                    <p:animEffect transition="out" filter="blinds(horizontal)">
                                      <p:cBhvr>
                                        <p:cTn id="145" dur="500"/>
                                        <p:tgtEl>
                                          <p:spTgt spid="36883"/>
                                        </p:tgtEl>
                                      </p:cBhvr>
                                    </p:animEffect>
                                    <p:set>
                                      <p:cBhvr>
                                        <p:cTn id="146" dur="1" fill="hold">
                                          <p:stCondLst>
                                            <p:cond delay="499"/>
                                          </p:stCondLst>
                                        </p:cTn>
                                        <p:tgtEl>
                                          <p:spTgt spid="36883"/>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36887"/>
                                        </p:tgtEl>
                                      </p:cBhvr>
                                    </p:animEffect>
                                    <p:set>
                                      <p:cBhvr>
                                        <p:cTn id="149" dur="1" fill="hold">
                                          <p:stCondLst>
                                            <p:cond delay="499"/>
                                          </p:stCondLst>
                                        </p:cTn>
                                        <p:tgtEl>
                                          <p:spTgt spid="36887"/>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1" nodeType="clickEffect">
                                  <p:stCondLst>
                                    <p:cond delay="0"/>
                                  </p:stCondLst>
                                  <p:childTnLst>
                                    <p:set>
                                      <p:cBhvr>
                                        <p:cTn id="153" dur="1" fill="hold">
                                          <p:stCondLst>
                                            <p:cond delay="0"/>
                                          </p:stCondLst>
                                        </p:cTn>
                                        <p:tgtEl>
                                          <p:spTgt spid="37109"/>
                                        </p:tgtEl>
                                        <p:attrNameLst>
                                          <p:attrName>style.visibility</p:attrName>
                                        </p:attrNameLst>
                                      </p:cBhvr>
                                      <p:to>
                                        <p:strVal val="visible"/>
                                      </p:to>
                                    </p:set>
                                  </p:childTnLst>
                                </p:cTn>
                              </p:par>
                              <p:par>
                                <p:cTn id="154" presetID="1" presetClass="entr" presetSubtype="0" fill="hold" grpId="1" nodeType="withEffect">
                                  <p:stCondLst>
                                    <p:cond delay="0"/>
                                  </p:stCondLst>
                                  <p:childTnLst>
                                    <p:set>
                                      <p:cBhvr>
                                        <p:cTn id="155" dur="1" fill="hold">
                                          <p:stCondLst>
                                            <p:cond delay="0"/>
                                          </p:stCondLst>
                                        </p:cTn>
                                        <p:tgtEl>
                                          <p:spTgt spid="36899"/>
                                        </p:tgtEl>
                                        <p:attrNameLst>
                                          <p:attrName>style.visibility</p:attrName>
                                        </p:attrNameLst>
                                      </p:cBhvr>
                                      <p:to>
                                        <p:strVal val="visible"/>
                                      </p:to>
                                    </p:set>
                                  </p:childTnLst>
                                </p:cTn>
                              </p:par>
                              <p:par>
                                <p:cTn id="156" presetID="1" presetClass="entr" presetSubtype="0" fill="hold" grpId="1" nodeType="withEffect">
                                  <p:stCondLst>
                                    <p:cond delay="0"/>
                                  </p:stCondLst>
                                  <p:childTnLst>
                                    <p:set>
                                      <p:cBhvr>
                                        <p:cTn id="157" dur="1" fill="hold">
                                          <p:stCondLst>
                                            <p:cond delay="0"/>
                                          </p:stCondLst>
                                        </p:cTn>
                                        <p:tgtEl>
                                          <p:spTgt spid="36878"/>
                                        </p:tgtEl>
                                        <p:attrNameLst>
                                          <p:attrName>style.visibility</p:attrName>
                                        </p:attrNameLst>
                                      </p:cBhvr>
                                      <p:to>
                                        <p:strVal val="visible"/>
                                      </p:to>
                                    </p:set>
                                  </p:childTnLst>
                                </p:cTn>
                              </p:par>
                              <p:par>
                                <p:cTn id="158" presetID="1" presetClass="entr" presetSubtype="0" fill="hold" grpId="1" nodeType="withEffect">
                                  <p:stCondLst>
                                    <p:cond delay="0"/>
                                  </p:stCondLst>
                                  <p:childTnLst>
                                    <p:set>
                                      <p:cBhvr>
                                        <p:cTn id="159" dur="1" fill="hold">
                                          <p:stCondLst>
                                            <p:cond delay="0"/>
                                          </p:stCondLst>
                                        </p:cTn>
                                        <p:tgtEl>
                                          <p:spTgt spid="37110"/>
                                        </p:tgtEl>
                                        <p:attrNameLst>
                                          <p:attrName>style.visibility</p:attrName>
                                        </p:attrNameLst>
                                      </p:cBhvr>
                                      <p:to>
                                        <p:strVal val="visible"/>
                                      </p:to>
                                    </p:set>
                                  </p:childTnLst>
                                </p:cTn>
                              </p:par>
                              <p:par>
                                <p:cTn id="160" presetID="1" presetClass="entr" presetSubtype="0" fill="hold" grpId="1" nodeType="withEffect">
                                  <p:stCondLst>
                                    <p:cond delay="0"/>
                                  </p:stCondLst>
                                  <p:childTnLst>
                                    <p:set>
                                      <p:cBhvr>
                                        <p:cTn id="161" dur="1" fill="hold">
                                          <p:stCondLst>
                                            <p:cond delay="0"/>
                                          </p:stCondLst>
                                        </p:cTn>
                                        <p:tgtEl>
                                          <p:spTgt spid="37059"/>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7"/>
                                        </p:tgtEl>
                                        <p:attrNameLst>
                                          <p:attrName>style.visibility</p:attrName>
                                        </p:attrNameLst>
                                      </p:cBhvr>
                                      <p:to>
                                        <p:strVal val="visible"/>
                                      </p:to>
                                    </p:set>
                                  </p:childTnLst>
                                </p:cTn>
                              </p:par>
                              <p:par>
                                <p:cTn id="164" presetID="3" presetClass="exit" presetSubtype="10" fill="hold" grpId="0" nodeType="withEffect">
                                  <p:stCondLst>
                                    <p:cond delay="0"/>
                                  </p:stCondLst>
                                  <p:childTnLst>
                                    <p:animEffect transition="out" filter="blinds(horizontal)">
                                      <p:cBhvr>
                                        <p:cTn id="165" dur="500"/>
                                        <p:tgtEl>
                                          <p:spTgt spid="37058"/>
                                        </p:tgtEl>
                                      </p:cBhvr>
                                    </p:animEffect>
                                    <p:set>
                                      <p:cBhvr>
                                        <p:cTn id="166" dur="1" fill="hold">
                                          <p:stCondLst>
                                            <p:cond delay="499"/>
                                          </p:stCondLst>
                                        </p:cTn>
                                        <p:tgtEl>
                                          <p:spTgt spid="37058"/>
                                        </p:tgtEl>
                                        <p:attrNameLst>
                                          <p:attrName>style.visibility</p:attrName>
                                        </p:attrNameLst>
                                      </p:cBhvr>
                                      <p:to>
                                        <p:strVal val="hidden"/>
                                      </p:to>
                                    </p:set>
                                  </p:childTnLst>
                                </p:cTn>
                              </p:par>
                              <p:par>
                                <p:cTn id="167" presetID="1" presetClass="entr" presetSubtype="0" fill="hold" grpId="1" nodeType="withEffect">
                                  <p:stCondLst>
                                    <p:cond delay="0"/>
                                  </p:stCondLst>
                                  <p:childTnLst>
                                    <p:set>
                                      <p:cBhvr>
                                        <p:cTn id="168" dur="1" fill="hold">
                                          <p:stCondLst>
                                            <p:cond delay="0"/>
                                          </p:stCondLst>
                                        </p:cTn>
                                        <p:tgtEl>
                                          <p:spTgt spid="37101"/>
                                        </p:tgtEl>
                                        <p:attrNameLst>
                                          <p:attrName>style.visibility</p:attrName>
                                        </p:attrNameLst>
                                      </p:cBhvr>
                                      <p:to>
                                        <p:strVal val="visible"/>
                                      </p:to>
                                    </p:set>
                                  </p:childTnLst>
                                </p:cTn>
                              </p:par>
                              <p:par>
                                <p:cTn id="169" presetID="1" presetClass="entr" presetSubtype="0" fill="hold" grpId="1" nodeType="withEffect">
                                  <p:stCondLst>
                                    <p:cond delay="0"/>
                                  </p:stCondLst>
                                  <p:childTnLst>
                                    <p:set>
                                      <p:cBhvr>
                                        <p:cTn id="170" dur="1" fill="hold">
                                          <p:stCondLst>
                                            <p:cond delay="0"/>
                                          </p:stCondLst>
                                        </p:cTn>
                                        <p:tgtEl>
                                          <p:spTgt spid="37102"/>
                                        </p:tgtEl>
                                        <p:attrNameLst>
                                          <p:attrName>style.visibility</p:attrName>
                                        </p:attrNameLst>
                                      </p:cBhvr>
                                      <p:to>
                                        <p:strVal val="visible"/>
                                      </p:to>
                                    </p:set>
                                  </p:childTnLst>
                                </p:cTn>
                              </p:par>
                              <p:par>
                                <p:cTn id="171" presetID="1" presetClass="entr" presetSubtype="0" fill="hold" grpId="1" nodeType="withEffect">
                                  <p:stCondLst>
                                    <p:cond delay="0"/>
                                  </p:stCondLst>
                                  <p:childTnLst>
                                    <p:set>
                                      <p:cBhvr>
                                        <p:cTn id="172" dur="1" fill="hold">
                                          <p:stCondLst>
                                            <p:cond delay="0"/>
                                          </p:stCondLst>
                                        </p:cTn>
                                        <p:tgtEl>
                                          <p:spTgt spid="37104"/>
                                        </p:tgtEl>
                                        <p:attrNameLst>
                                          <p:attrName>style.visibility</p:attrName>
                                        </p:attrNameLst>
                                      </p:cBhvr>
                                      <p:to>
                                        <p:strVal val="visible"/>
                                      </p:to>
                                    </p:set>
                                  </p:childTnLst>
                                </p:cTn>
                              </p:par>
                              <p:par>
                                <p:cTn id="173" presetID="3" presetClass="exit" presetSubtype="10" fill="hold" nodeType="withEffect">
                                  <p:stCondLst>
                                    <p:cond delay="0"/>
                                  </p:stCondLst>
                                  <p:childTnLst>
                                    <p:animEffect transition="out" filter="blinds(horizontal)">
                                      <p:cBhvr>
                                        <p:cTn id="174" dur="500"/>
                                        <p:tgtEl>
                                          <p:spTgt spid="2"/>
                                        </p:tgtEl>
                                      </p:cBhvr>
                                    </p:animEffect>
                                    <p:set>
                                      <p:cBhvr>
                                        <p:cTn id="175" dur="1" fill="hold">
                                          <p:stCondLst>
                                            <p:cond delay="499"/>
                                          </p:stCondLst>
                                        </p:cTn>
                                        <p:tgtEl>
                                          <p:spTgt spid="2"/>
                                        </p:tgtEl>
                                        <p:attrNameLst>
                                          <p:attrName>style.visibility</p:attrName>
                                        </p:attrNameLst>
                                      </p:cBhvr>
                                      <p:to>
                                        <p:strVal val="hidden"/>
                                      </p:to>
                                    </p:set>
                                  </p:childTnLst>
                                </p:cTn>
                              </p:par>
                              <p:par>
                                <p:cTn id="176" presetID="1" presetClass="entr" presetSubtype="0" fill="hold" grpId="0" nodeType="withEffect">
                                  <p:stCondLst>
                                    <p:cond delay="0"/>
                                  </p:stCondLst>
                                  <p:childTnLst>
                                    <p:set>
                                      <p:cBhvr>
                                        <p:cTn id="177" dur="1" fill="hold">
                                          <p:stCondLst>
                                            <p:cond delay="0"/>
                                          </p:stCondLst>
                                        </p:cTn>
                                        <p:tgtEl>
                                          <p:spTgt spid="36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99" grpId="0" animBg="1"/>
      <p:bldP spid="37099" grpId="1" animBg="1"/>
      <p:bldP spid="37099" grpId="2" animBg="1"/>
      <p:bldP spid="37099" grpId="3" animBg="1"/>
      <p:bldP spid="37099" grpId="4" animBg="1"/>
      <p:bldP spid="36885" grpId="0"/>
      <p:bldP spid="36885" grpId="1"/>
      <p:bldP spid="36885" grpId="2"/>
      <p:bldP spid="36878" grpId="0"/>
      <p:bldP spid="36878" grpId="1"/>
      <p:bldP spid="36886" grpId="0"/>
      <p:bldP spid="36886" grpId="1"/>
      <p:bldP spid="36886" grpId="2"/>
      <p:bldP spid="36887" grpId="0"/>
      <p:bldP spid="36887" grpId="1"/>
      <p:bldP spid="36879" grpId="0" animBg="1"/>
      <p:bldP spid="36879" grpId="1" animBg="1"/>
      <p:bldP spid="36879" grpId="2" animBg="1"/>
      <p:bldP spid="36880" grpId="0" animBg="1"/>
      <p:bldP spid="36880" grpId="1" animBg="1"/>
      <p:bldP spid="36880" grpId="2" animBg="1"/>
      <p:bldP spid="36881" grpId="0"/>
      <p:bldP spid="36881" grpId="1"/>
      <p:bldP spid="36881" grpId="2"/>
      <p:bldP spid="36882" grpId="0" animBg="1"/>
      <p:bldP spid="36882" grpId="1" animBg="1"/>
      <p:bldP spid="36882" grpId="2" animBg="1"/>
      <p:bldP spid="36883" grpId="0" animBg="1"/>
      <p:bldP spid="36883" grpId="1" animBg="1"/>
      <p:bldP spid="36883" grpId="2" animBg="1"/>
      <p:bldP spid="36884" grpId="0"/>
      <p:bldP spid="36884" grpId="1"/>
      <p:bldP spid="36884" grpId="2"/>
      <p:bldP spid="36899" grpId="0" animBg="1"/>
      <p:bldP spid="36899" grpId="1" animBg="1"/>
      <p:bldP spid="36938" grpId="0" animBg="1"/>
      <p:bldP spid="36938" grpId="1" animBg="1"/>
      <p:bldP spid="36938" grpId="2" animBg="1"/>
      <p:bldP spid="36940" grpId="0" animBg="1"/>
      <p:bldP spid="36940" grpId="1" animBg="1"/>
      <p:bldP spid="36940" grpId="2" animBg="1"/>
      <p:bldP spid="36943" grpId="0"/>
      <p:bldP spid="37058" grpId="0"/>
      <p:bldP spid="37059" grpId="0"/>
      <p:bldP spid="37059" grpId="1"/>
      <p:bldP spid="37061" grpId="0" animBg="1"/>
      <p:bldP spid="37068" grpId="0" animBg="1"/>
      <p:bldP spid="37068" grpId="1" animBg="1"/>
      <p:bldP spid="37098" grpId="0" animBg="1"/>
      <p:bldP spid="37101" grpId="0" animBg="1"/>
      <p:bldP spid="37101" grpId="1" animBg="1"/>
      <p:bldP spid="37102" grpId="0" animBg="1"/>
      <p:bldP spid="37102" grpId="1" animBg="1"/>
      <p:bldP spid="37104" grpId="0"/>
      <p:bldP spid="37104" grpId="1"/>
      <p:bldP spid="37109" grpId="0" animBg="1"/>
      <p:bldP spid="37109" grpId="1" animBg="1"/>
      <p:bldP spid="37110" grpId="0" animBg="1"/>
      <p:bldP spid="37110"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noProof="0" smtClean="0"/>
              <a:t>Alternate Functions features</a:t>
            </a:r>
          </a:p>
        </p:txBody>
      </p:sp>
      <p:sp>
        <p:nvSpPr>
          <p:cNvPr id="68610" name="Rectangle 3"/>
          <p:cNvSpPr>
            <a:spLocks noGrp="1" noChangeArrowheads="1"/>
          </p:cNvSpPr>
          <p:nvPr>
            <p:ph type="body" idx="4294967295"/>
          </p:nvPr>
        </p:nvSpPr>
        <p:spPr>
          <a:xfrm>
            <a:off x="349250" y="1143000"/>
            <a:ext cx="8305800" cy="2286000"/>
          </a:xfrm>
        </p:spPr>
        <p:txBody>
          <a:bodyPr>
            <a:normAutofit/>
          </a:bodyPr>
          <a:lstStyle/>
          <a:p>
            <a:pPr>
              <a:lnSpc>
                <a:spcPct val="80000"/>
              </a:lnSpc>
            </a:pPr>
            <a:r>
              <a:rPr lang="en-US" sz="1800" noProof="0" smtClean="0"/>
              <a:t>Most of the peripherals shares the same pin (like USARTx_TX, TIMx_CH2, I2Cx_SCL, SPIx_MISO, EVENTOUT…)</a:t>
            </a:r>
          </a:p>
          <a:p>
            <a:pPr>
              <a:lnSpc>
                <a:spcPct val="80000"/>
              </a:lnSpc>
            </a:pPr>
            <a:r>
              <a:rPr lang="en-US" sz="1800" noProof="0" smtClean="0"/>
              <a:t>Alternate functions multiplexers prevent to have several peripheral’s function pin to be connected to a specific I/O at a time. Available only for Port A and Port B</a:t>
            </a:r>
          </a:p>
          <a:p>
            <a:pPr>
              <a:lnSpc>
                <a:spcPct val="80000"/>
              </a:lnSpc>
            </a:pPr>
            <a:r>
              <a:rPr lang="en-US" sz="1800" noProof="0" smtClean="0"/>
              <a:t>Some Alternate function pins are remapped to give the possibility to optimize the number of peripherals used in parallel. </a:t>
            </a:r>
          </a:p>
        </p:txBody>
      </p:sp>
      <p:grpSp>
        <p:nvGrpSpPr>
          <p:cNvPr id="68611" name="Group 18"/>
          <p:cNvGrpSpPr>
            <a:grpSpLocks/>
          </p:cNvGrpSpPr>
          <p:nvPr/>
        </p:nvGrpSpPr>
        <p:grpSpPr bwMode="auto">
          <a:xfrm>
            <a:off x="1392238" y="3449638"/>
            <a:ext cx="5321300" cy="2286000"/>
            <a:chOff x="2069591" y="3450431"/>
            <a:chExt cx="4643947" cy="2286000"/>
          </a:xfrm>
        </p:grpSpPr>
        <p:sp>
          <p:nvSpPr>
            <p:cNvPr id="35846" name="AutoShape 5"/>
            <p:cNvSpPr>
              <a:spLocks noChangeArrowheads="1"/>
            </p:cNvSpPr>
            <p:nvPr/>
          </p:nvSpPr>
          <p:spPr bwMode="auto">
            <a:xfrm rot="16200000">
              <a:off x="3243263" y="4398962"/>
              <a:ext cx="2286000" cy="388938"/>
            </a:xfrm>
            <a:custGeom>
              <a:avLst/>
              <a:gdLst>
                <a:gd name="T0" fmla="*/ 6 w 21600"/>
                <a:gd name="T1" fmla="*/ 0 h 21600"/>
                <a:gd name="T2" fmla="*/ 3 w 21600"/>
                <a:gd name="T3" fmla="*/ 0 h 21600"/>
                <a:gd name="T4" fmla="*/ 1 w 21600"/>
                <a:gd name="T5" fmla="*/ 0 h 21600"/>
                <a:gd name="T6" fmla="*/ 3 w 21600"/>
                <a:gd name="T7" fmla="*/ 0 h 21600"/>
                <a:gd name="T8" fmla="*/ 0 60000 65536"/>
                <a:gd name="T9" fmla="*/ 0 60000 65536"/>
                <a:gd name="T10" fmla="*/ 0 60000 65536"/>
                <a:gd name="T11" fmla="*/ 0 60000 65536"/>
                <a:gd name="T12" fmla="*/ 4500 w 21600"/>
                <a:gd name="T13" fmla="*/ 4496 h 21600"/>
                <a:gd name="T14" fmla="*/ 17100 w 21600"/>
                <a:gd name="T15" fmla="*/ 1710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defRPr/>
              </a:pPr>
              <a:endParaRPr lang="en-US">
                <a:solidFill>
                  <a:srgbClr val="FFFFFF"/>
                </a:solidFill>
              </a:endParaRPr>
            </a:p>
          </p:txBody>
        </p:sp>
        <p:sp>
          <p:nvSpPr>
            <p:cNvPr id="68616" name="Line 6"/>
            <p:cNvSpPr>
              <a:spLocks noChangeShapeType="1"/>
            </p:cNvSpPr>
            <p:nvPr/>
          </p:nvSpPr>
          <p:spPr bwMode="auto">
            <a:xfrm>
              <a:off x="3589338" y="3705225"/>
              <a:ext cx="601663" cy="0"/>
            </a:xfrm>
            <a:prstGeom prst="line">
              <a:avLst/>
            </a:prstGeom>
            <a:noFill/>
            <a:ln w="9525">
              <a:solidFill>
                <a:schemeClr val="tx1"/>
              </a:solidFill>
              <a:round/>
              <a:headEnd/>
              <a:tailEnd/>
            </a:ln>
          </p:spPr>
          <p:txBody>
            <a:bodyPr/>
            <a:lstStyle/>
            <a:p>
              <a:endParaRPr lang="en-US"/>
            </a:p>
          </p:txBody>
        </p:sp>
        <p:sp>
          <p:nvSpPr>
            <p:cNvPr id="68617" name="Line 7"/>
            <p:cNvSpPr>
              <a:spLocks noChangeShapeType="1"/>
            </p:cNvSpPr>
            <p:nvPr/>
          </p:nvSpPr>
          <p:spPr bwMode="auto">
            <a:xfrm>
              <a:off x="3589338" y="3959225"/>
              <a:ext cx="601663" cy="0"/>
            </a:xfrm>
            <a:prstGeom prst="line">
              <a:avLst/>
            </a:prstGeom>
            <a:noFill/>
            <a:ln w="9525">
              <a:solidFill>
                <a:schemeClr val="tx1"/>
              </a:solidFill>
              <a:round/>
              <a:headEnd/>
              <a:tailEnd/>
            </a:ln>
          </p:spPr>
          <p:txBody>
            <a:bodyPr/>
            <a:lstStyle/>
            <a:p>
              <a:endParaRPr lang="en-US"/>
            </a:p>
          </p:txBody>
        </p:sp>
        <p:sp>
          <p:nvSpPr>
            <p:cNvPr id="68618" name="Line 8"/>
            <p:cNvSpPr>
              <a:spLocks noChangeShapeType="1"/>
            </p:cNvSpPr>
            <p:nvPr/>
          </p:nvSpPr>
          <p:spPr bwMode="auto">
            <a:xfrm>
              <a:off x="3589338" y="4213225"/>
              <a:ext cx="601663" cy="0"/>
            </a:xfrm>
            <a:prstGeom prst="line">
              <a:avLst/>
            </a:prstGeom>
            <a:noFill/>
            <a:ln w="9525">
              <a:solidFill>
                <a:schemeClr val="tx1"/>
              </a:solidFill>
              <a:round/>
              <a:headEnd/>
              <a:tailEnd/>
            </a:ln>
          </p:spPr>
          <p:txBody>
            <a:bodyPr/>
            <a:lstStyle/>
            <a:p>
              <a:endParaRPr lang="en-US"/>
            </a:p>
          </p:txBody>
        </p:sp>
        <p:sp>
          <p:nvSpPr>
            <p:cNvPr id="68619" name="Line 9"/>
            <p:cNvSpPr>
              <a:spLocks noChangeShapeType="1"/>
            </p:cNvSpPr>
            <p:nvPr/>
          </p:nvSpPr>
          <p:spPr bwMode="auto">
            <a:xfrm>
              <a:off x="3589338" y="5483225"/>
              <a:ext cx="601663" cy="0"/>
            </a:xfrm>
            <a:prstGeom prst="line">
              <a:avLst/>
            </a:prstGeom>
            <a:noFill/>
            <a:ln w="9525">
              <a:solidFill>
                <a:schemeClr val="tx1"/>
              </a:solidFill>
              <a:round/>
              <a:headEnd/>
              <a:tailEnd/>
            </a:ln>
          </p:spPr>
          <p:txBody>
            <a:bodyPr/>
            <a:lstStyle/>
            <a:p>
              <a:endParaRPr lang="en-US"/>
            </a:p>
          </p:txBody>
        </p:sp>
        <p:sp>
          <p:nvSpPr>
            <p:cNvPr id="68620" name="Line 10"/>
            <p:cNvSpPr>
              <a:spLocks noChangeShapeType="1"/>
            </p:cNvSpPr>
            <p:nvPr/>
          </p:nvSpPr>
          <p:spPr bwMode="auto">
            <a:xfrm>
              <a:off x="3659188" y="4249738"/>
              <a:ext cx="0" cy="1016000"/>
            </a:xfrm>
            <a:prstGeom prst="line">
              <a:avLst/>
            </a:prstGeom>
            <a:noFill/>
            <a:ln w="9525">
              <a:solidFill>
                <a:schemeClr val="tx1"/>
              </a:solidFill>
              <a:prstDash val="dash"/>
              <a:round/>
              <a:headEnd/>
              <a:tailEnd/>
            </a:ln>
          </p:spPr>
          <p:txBody>
            <a:bodyPr/>
            <a:lstStyle/>
            <a:p>
              <a:endParaRPr lang="en-US"/>
            </a:p>
          </p:txBody>
        </p:sp>
        <p:sp>
          <p:nvSpPr>
            <p:cNvPr id="68621" name="Text Box 12"/>
            <p:cNvSpPr txBox="1">
              <a:spLocks noChangeArrowheads="1"/>
            </p:cNvSpPr>
            <p:nvPr/>
          </p:nvSpPr>
          <p:spPr bwMode="auto">
            <a:xfrm>
              <a:off x="2069591" y="3541776"/>
              <a:ext cx="1822253" cy="276999"/>
            </a:xfrm>
            <a:prstGeom prst="rect">
              <a:avLst/>
            </a:prstGeom>
            <a:noFill/>
            <a:ln w="9525">
              <a:noFill/>
              <a:miter lim="800000"/>
              <a:headEnd/>
              <a:tailEnd/>
            </a:ln>
          </p:spPr>
          <p:txBody>
            <a:bodyPr>
              <a:spAutoFit/>
            </a:bodyPr>
            <a:lstStyle/>
            <a:p>
              <a:pPr>
                <a:spcBef>
                  <a:spcPct val="50000"/>
                </a:spcBef>
              </a:pPr>
              <a:r>
                <a:rPr lang="fr-FR" sz="1200">
                  <a:solidFill>
                    <a:srgbClr val="000000"/>
                  </a:solidFill>
                </a:rPr>
                <a:t>AF0 (SPI1_MISO)</a:t>
              </a:r>
              <a:endParaRPr lang="en-US" sz="1200">
                <a:solidFill>
                  <a:srgbClr val="000000"/>
                </a:solidFill>
              </a:endParaRPr>
            </a:p>
          </p:txBody>
        </p:sp>
        <p:sp>
          <p:nvSpPr>
            <p:cNvPr id="68622" name="Text Box 13"/>
            <p:cNvSpPr txBox="1">
              <a:spLocks noChangeArrowheads="1"/>
            </p:cNvSpPr>
            <p:nvPr/>
          </p:nvSpPr>
          <p:spPr bwMode="auto">
            <a:xfrm>
              <a:off x="2069592" y="3808476"/>
              <a:ext cx="1295400" cy="274638"/>
            </a:xfrm>
            <a:prstGeom prst="rect">
              <a:avLst/>
            </a:prstGeom>
            <a:noFill/>
            <a:ln w="9525">
              <a:noFill/>
              <a:miter lim="800000"/>
              <a:headEnd/>
              <a:tailEnd/>
            </a:ln>
          </p:spPr>
          <p:txBody>
            <a:bodyPr>
              <a:spAutoFit/>
            </a:bodyPr>
            <a:lstStyle/>
            <a:p>
              <a:pPr>
                <a:spcBef>
                  <a:spcPct val="50000"/>
                </a:spcBef>
              </a:pPr>
              <a:r>
                <a:rPr lang="fr-FR" sz="1200">
                  <a:solidFill>
                    <a:srgbClr val="000000"/>
                  </a:solidFill>
                </a:rPr>
                <a:t>AF1 (TIM3_CH1)</a:t>
              </a:r>
              <a:endParaRPr lang="en-US" sz="1200">
                <a:solidFill>
                  <a:srgbClr val="000000"/>
                </a:solidFill>
              </a:endParaRPr>
            </a:p>
          </p:txBody>
        </p:sp>
        <p:sp>
          <p:nvSpPr>
            <p:cNvPr id="68623" name="Text Box 14"/>
            <p:cNvSpPr txBox="1">
              <a:spLocks noChangeArrowheads="1"/>
            </p:cNvSpPr>
            <p:nvPr/>
          </p:nvSpPr>
          <p:spPr bwMode="auto">
            <a:xfrm>
              <a:off x="2069592" y="4052951"/>
              <a:ext cx="1912938" cy="276225"/>
            </a:xfrm>
            <a:prstGeom prst="rect">
              <a:avLst/>
            </a:prstGeom>
            <a:noFill/>
            <a:ln w="9525">
              <a:noFill/>
              <a:miter lim="800000"/>
              <a:headEnd/>
              <a:tailEnd/>
            </a:ln>
          </p:spPr>
          <p:txBody>
            <a:bodyPr>
              <a:spAutoFit/>
            </a:bodyPr>
            <a:lstStyle/>
            <a:p>
              <a:pPr>
                <a:spcBef>
                  <a:spcPct val="50000"/>
                </a:spcBef>
              </a:pPr>
              <a:r>
                <a:rPr lang="fr-FR" sz="1200">
                  <a:solidFill>
                    <a:srgbClr val="000000"/>
                  </a:solidFill>
                </a:rPr>
                <a:t>AF2 (TIM1_BKIN)</a:t>
              </a:r>
              <a:endParaRPr lang="en-US" sz="1200">
                <a:solidFill>
                  <a:srgbClr val="000000"/>
                </a:solidFill>
              </a:endParaRPr>
            </a:p>
          </p:txBody>
        </p:sp>
        <p:sp>
          <p:nvSpPr>
            <p:cNvPr id="68624" name="Text Box 15"/>
            <p:cNvSpPr txBox="1">
              <a:spLocks noChangeArrowheads="1"/>
            </p:cNvSpPr>
            <p:nvPr/>
          </p:nvSpPr>
          <p:spPr bwMode="auto">
            <a:xfrm>
              <a:off x="2069592" y="5319776"/>
              <a:ext cx="1752600" cy="274638"/>
            </a:xfrm>
            <a:prstGeom prst="rect">
              <a:avLst/>
            </a:prstGeom>
            <a:noFill/>
            <a:ln w="9525">
              <a:noFill/>
              <a:miter lim="800000"/>
              <a:headEnd/>
              <a:tailEnd/>
            </a:ln>
          </p:spPr>
          <p:txBody>
            <a:bodyPr>
              <a:spAutoFit/>
            </a:bodyPr>
            <a:lstStyle/>
            <a:p>
              <a:pPr>
                <a:spcBef>
                  <a:spcPct val="50000"/>
                </a:spcBef>
              </a:pPr>
              <a:r>
                <a:rPr lang="fr-FR" sz="1200">
                  <a:solidFill>
                    <a:srgbClr val="000000"/>
                  </a:solidFill>
                </a:rPr>
                <a:t>AF7 (COMP1_OUT)</a:t>
              </a:r>
              <a:endParaRPr lang="en-US" sz="1200">
                <a:solidFill>
                  <a:srgbClr val="000000"/>
                </a:solidFill>
              </a:endParaRPr>
            </a:p>
          </p:txBody>
        </p:sp>
        <p:sp>
          <p:nvSpPr>
            <p:cNvPr id="68625" name="Line 16"/>
            <p:cNvSpPr>
              <a:spLocks noChangeShapeType="1"/>
            </p:cNvSpPr>
            <p:nvPr/>
          </p:nvSpPr>
          <p:spPr bwMode="auto">
            <a:xfrm>
              <a:off x="4579938" y="4594225"/>
              <a:ext cx="601663" cy="0"/>
            </a:xfrm>
            <a:prstGeom prst="line">
              <a:avLst/>
            </a:prstGeom>
            <a:noFill/>
            <a:ln w="9525">
              <a:solidFill>
                <a:schemeClr val="tx1"/>
              </a:solidFill>
              <a:round/>
              <a:headEnd/>
              <a:tailEnd type="triangle" w="med" len="med"/>
            </a:ln>
          </p:spPr>
          <p:txBody>
            <a:bodyPr/>
            <a:lstStyle/>
            <a:p>
              <a:endParaRPr lang="en-US"/>
            </a:p>
          </p:txBody>
        </p:sp>
        <p:sp>
          <p:nvSpPr>
            <p:cNvPr id="68626" name="Text Box 18"/>
            <p:cNvSpPr txBox="1">
              <a:spLocks noChangeArrowheads="1"/>
            </p:cNvSpPr>
            <p:nvPr/>
          </p:nvSpPr>
          <p:spPr bwMode="auto">
            <a:xfrm>
              <a:off x="5265738" y="4441825"/>
              <a:ext cx="1447800" cy="274638"/>
            </a:xfrm>
            <a:prstGeom prst="rect">
              <a:avLst/>
            </a:prstGeom>
            <a:noFill/>
            <a:ln w="9525">
              <a:noFill/>
              <a:miter lim="800000"/>
              <a:headEnd/>
              <a:tailEnd/>
            </a:ln>
          </p:spPr>
          <p:txBody>
            <a:bodyPr>
              <a:spAutoFit/>
            </a:bodyPr>
            <a:lstStyle/>
            <a:p>
              <a:pPr>
                <a:spcBef>
                  <a:spcPct val="50000"/>
                </a:spcBef>
              </a:pPr>
              <a:r>
                <a:rPr lang="fr-FR" sz="1200">
                  <a:solidFill>
                    <a:srgbClr val="000000"/>
                  </a:solidFill>
                </a:rPr>
                <a:t>Pin x (0…7)</a:t>
              </a:r>
              <a:endParaRPr lang="en-US" sz="1200">
                <a:solidFill>
                  <a:srgbClr val="000000"/>
                </a:solidFill>
              </a:endParaRPr>
            </a:p>
          </p:txBody>
        </p:sp>
      </p:grpSp>
      <p:sp>
        <p:nvSpPr>
          <p:cNvPr id="68612" name="Slide Number Placeholder 3"/>
          <p:cNvSpPr txBox="1">
            <a:spLocks noGrp="1"/>
          </p:cNvSpPr>
          <p:nvPr/>
        </p:nvSpPr>
        <p:spPr bwMode="auto">
          <a:xfrm>
            <a:off x="8693150" y="6381750"/>
            <a:ext cx="457200" cy="274638"/>
          </a:xfrm>
          <a:prstGeom prst="rect">
            <a:avLst/>
          </a:prstGeom>
          <a:noFill/>
          <a:ln w="9525">
            <a:noFill/>
            <a:miter lim="800000"/>
            <a:headEnd/>
            <a:tailEnd/>
          </a:ln>
        </p:spPr>
        <p:txBody>
          <a:bodyPr anchor="b"/>
          <a:lstStyle/>
          <a:p>
            <a:pPr algn="r" eaLnBrk="0" hangingPunct="0"/>
            <a:fld id="{C6364C49-1AE5-41FB-9EC4-CF6A53AA0E0E}" type="slidenum">
              <a:rPr lang="en-US" sz="1000">
                <a:solidFill>
                  <a:srgbClr val="000000"/>
                </a:solidFill>
                <a:latin typeface="Arial" charset="0"/>
              </a:rPr>
              <a:pPr algn="r" eaLnBrk="0" hangingPunct="0"/>
              <a:t>89</a:t>
            </a:fld>
            <a:endParaRPr lang="en-US" sz="1400">
              <a:solidFill>
                <a:srgbClr val="000000"/>
              </a:solidFill>
              <a:latin typeface="Arial" charset="0"/>
            </a:endParaRPr>
          </a:p>
        </p:txBody>
      </p:sp>
      <p:sp>
        <p:nvSpPr>
          <p:cNvPr id="2" name="Date Placeholder 1"/>
          <p:cNvSpPr>
            <a:spLocks noGrp="1"/>
          </p:cNvSpPr>
          <p:nvPr>
            <p:ph type="dt" sz="half" idx="4294967295"/>
          </p:nvPr>
        </p:nvSpPr>
        <p:spPr>
          <a:xfrm>
            <a:off x="8172400" y="6546249"/>
            <a:ext cx="519373" cy="123111"/>
          </a:xfrm>
          <a:prstGeom prst="rect">
            <a:avLst/>
          </a:prstGeom>
        </p:spPr>
        <p:txBody>
          <a:bodyPr/>
          <a:lstStyle/>
          <a:p>
            <a:fld id="{C27A2798-ED44-4925-B25A-39BB6DB2F3A5}" type="datetime1">
              <a:rPr lang="en-GB" smtClean="0"/>
              <a:t>13/10/2015</a:t>
            </a:fld>
            <a:endParaRPr lang="fr-FR"/>
          </a:p>
        </p:txBody>
      </p:sp>
      <p:sp>
        <p:nvSpPr>
          <p:cNvPr id="3" name="Footer Placeholder 2"/>
          <p:cNvSpPr>
            <a:spLocks noGrp="1"/>
          </p:cNvSpPr>
          <p:nvPr>
            <p:ph type="ftr" sz="quarter" idx="4294967295"/>
          </p:nvPr>
        </p:nvSpPr>
        <p:spPr>
          <a:xfrm>
            <a:off x="4644008" y="6546249"/>
            <a:ext cx="3414585" cy="123111"/>
          </a:xfrm>
          <a:prstGeom prst="rect">
            <a:avLst/>
          </a:prstGeom>
        </p:spPr>
        <p:txBody>
          <a:bodyPr/>
          <a:lstStyle/>
          <a:p>
            <a:r>
              <a:rPr lang="en-US" noProof="0" smtClean="0"/>
              <a:t>STM32F0xx Day 2</a:t>
            </a:r>
            <a:endParaRPr lang="en-US" noProof="0"/>
          </a:p>
        </p:txBody>
      </p:sp>
      <p:sp>
        <p:nvSpPr>
          <p:cNvPr id="4" name="Slide Number Placeholder 3"/>
          <p:cNvSpPr>
            <a:spLocks noGrp="1"/>
          </p:cNvSpPr>
          <p:nvPr>
            <p:ph type="sldNum" sz="quarter" idx="12"/>
          </p:nvPr>
        </p:nvSpPr>
        <p:spPr/>
        <p:txBody>
          <a:bodyPr/>
          <a:lstStyle/>
          <a:p>
            <a:fld id="{5B31B9E4-8E4D-4C86-BFD7-412B282B373B}" type="slidenum">
              <a:rPr lang="fr-FR" smtClean="0"/>
              <a:t>89</a:t>
            </a:fld>
            <a:endParaRPr lang="fr-FR"/>
          </a:p>
        </p:txBody>
      </p:sp>
    </p:spTree>
    <p:extLst>
      <p:ext uri="{BB962C8B-B14F-4D97-AF65-F5344CB8AC3E}">
        <p14:creationId xmlns:p14="http://schemas.microsoft.com/office/powerpoint/2010/main" val="406927233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data:image/png;base64,iVBORw0KGgoAAAANSUhEUgAAAHQAAAA2CAMAAAAh1E1yAAAAYFBMVEUAAAAArOf///+AgIBAQEC/v78QEBA9wO3v7++fn58gICBgYGCA1vPf39/Pz89QUFC76fkQsemvr69gy/Cf4PYwMDCPj4/P7/vv+v5wcHBw0PIgtupQxu/f9fyP2/X///93UF06AAAAIHRSTlP/////////////////////////////////////////AFxcG+0AAASMSURBVFjDvVnZtqwoDA0bcLZKrcka+f+/7AdRw6Tevr2ap3M0ZhMSspMUmWWBLbOzDktGBYm91bJWSin1LNstbQDQaimllHI4bQED+HZN0zTNteNyNL8uZEbrupUpXQB0XTHRc0oU+DZvsazPdREj+77kkERElY6qAoabJ0mZjIlifAl3vR9WjiZNTwpXTBUKFZGk28mXBR5vESxrLBljABnTRHWo6ZRFJSk7+aKPXogUKhljoOOaAlsxJDAD1ASmEJ0FRVGlVGlX0ymJSZQV4P5MYIr3iAlUJjVVjqZiA5NIrccCfERqNTCGDOBcACmVc8DMoWfaXMMK2nGYPOch1QOGDAb2YQkAZfTQkp5fjmUxFTm7niOAnxNLhgxqL16dYL4vilDtgFKJOYqYmZPGC9sFDAHMU1MIcufdFtDBjxylVNxUDtHB34YACCj0XarJjPkrlivaefsuQjUAQHF3YsvuGT0z1H5t3Zp/musIWojgpOV8ltx99hlaN28UQJgtavhh9Js1vvLXr/taKHJJaP6ThbMFvTtpb4kvBzWbdtL4p7sY5lObm3oq5qjpyTk8x+kFi7qshRe7cf6hgHB9B05GgYJj9FLGTerpa+bS92qoSZB4q0s9fcgjScMYg1PC0OkMqroslg2PwokjABg7JEjcHmndwrmpJYwxPGFY160scHfKBx5HFxjg+hFCiP7TBSTO+UM6SUnC8xwp+NWL83/HEy0eq4dzj8SlR6Tszjzhx5HcrMZ48Da49odJvNaeXU5quB8G7a5pEh/C+mMLVB+3dIPEd3jSGMMT9B5oLjZWP5N4Tfug9B+BistE4i39n6Di6/MpnVtgUP8laP/qumvumury6R0wgHvefwfaPwA4JN6PIOigtnLLw78LpIel2JwHMPE7Omtzkt7ulfGL448XNn7p8AKxXFMtJFlsgpYIu8H4PbWGuvbnIKZuZSyOUcN418pLg6hqzRN+IyJ8ihcrQgkxZTzVhgm/9up+Iqrk0tJy0HzVyBJiCtQvQp1M6bGMLWSU7VM5y+RRwnNAhyhohMThk7jl2foEv+rdBb1HQaca1LkzA48bntCeMAY4AFpt+zSLFGasV3K9XcIP1ASoioHeghK0jOcktPwIpmrwwgI1EUh1GCD8ns7FduG1wPNjPoGYehCu/xu5MjmIm1BEMtLSVjiFbzZM9ap2ph7TBvENK3x+5i8QDwQ5b7+KNFBep1g9pXx6gxa7QQbwHhG49Ari/ptOzWGZcm0V1V6reEbov4vteVjCH0FOl5JpAO353zXFK1+wGl9cAGD0+lOvRKrUjRJpNjpscgxFLP2+L82ld0uzPxp0bPbiWbseyvhOVis58IcjnSPNfzjpED6r05ayYHhVpjGd8Rrw2pjo2LaiPDqmKw9heqMN4Qczhf3Tmr0RmYHGC/NnuL9LEnPp2lp1aPQKFJHSPCYL/PxRXf/jXZsxBtB1dmBybID26QZeYiANjI0zKnt9ZzHeiUPfpZRSlho74/S2lGellFJKbozeATx+rzzP8/zTdGEn7v9ycPjngB3ZuNw/dX4Tc9RrAHcAAAAASUVORK5CYII=">
            <a:hlinkClick r:id="rId3"/>
          </p:cNvPr>
          <p:cNvSpPr>
            <a:spLocks noChangeAspect="1" noChangeArrowheads="1"/>
          </p:cNvSpPr>
          <p:nvPr/>
        </p:nvSpPr>
        <p:spPr bwMode="auto">
          <a:xfrm>
            <a:off x="87313" y="-204788"/>
            <a:ext cx="1085850" cy="49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4" descr="data:image/png;base64,iVBORw0KGgoAAAANSUhEUgAAAHQAAAA2CAMAAAAh1E1yAAAAYFBMVEUAAAAArOf///+AgIBAQEC/v78QEBA9wO3v7++fn58gICBgYGCA1vPf39/Pz89QUFC76fkQsemvr69gy/Cf4PYwMDCPj4/P7/vv+v5wcHBw0PIgtupQxu/f9fyP2/X///93UF06AAAAIHRSTlP/////////////////////////////////////////AFxcG+0AAASMSURBVFjDvVnZtqwoDA0bcLZKrcka+f+/7AdRw6Tevr2ap3M0ZhMSspMUmWWBLbOzDktGBYm91bJWSin1LNstbQDQaimllHI4bQED+HZN0zTNteNyNL8uZEbrupUpXQB0XTHRc0oU+DZvsazPdREj+77kkERElY6qAoabJ0mZjIlifAl3vR9WjiZNTwpXTBUKFZGk28mXBR5vESxrLBljABnTRHWo6ZRFJSk7+aKPXogUKhljoOOaAlsxJDAD1ASmEJ0FRVGlVGlX0ymJSZQV4P5MYIr3iAlUJjVVjqZiA5NIrccCfERqNTCGDOBcACmVc8DMoWfaXMMK2nGYPOch1QOGDAb2YQkAZfTQkp5fjmUxFTm7niOAnxNLhgxqL16dYL4vilDtgFKJOYqYmZPGC9sFDAHMU1MIcufdFtDBjxylVNxUDtHB34YACCj0XarJjPkrlivaefsuQjUAQHF3YsvuGT0z1H5t3Zp/musIWojgpOV8ltx99hlaN28UQJgtavhh9Js1vvLXr/taKHJJaP6ThbMFvTtpb4kvBzWbdtL4p7sY5lObm3oq5qjpyTk8x+kFi7qshRe7cf6hgHB9B05GgYJj9FLGTerpa+bS92qoSZB4q0s9fcgjScMYg1PC0OkMqroslg2PwokjABg7JEjcHmndwrmpJYwxPGFY160scHfKBx5HFxjg+hFCiP7TBSTO+UM6SUnC8xwp+NWL83/HEy0eq4dzj8SlR6Tszjzhx5HcrMZ48Da49odJvNaeXU5quB8G7a5pEh/C+mMLVB+3dIPEd3jSGMMT9B5oLjZWP5N4Tfug9B+BistE4i39n6Di6/MpnVtgUP8laP/qumvumury6R0wgHvefwfaPwA4JN6PIOigtnLLw78LpIel2JwHMPE7Omtzkt7ulfGL448XNn7p8AKxXFMtJFlsgpYIu8H4PbWGuvbnIKZuZSyOUcN418pLg6hqzRN+IyJ8ihcrQgkxZTzVhgm/9up+Iqrk0tJy0HzVyBJiCtQvQp1M6bGMLWSU7VM5y+RRwnNAhyhohMThk7jl2foEv+rdBb1HQaca1LkzA48bntCeMAY4AFpt+zSLFGasV3K9XcIP1ASoioHeghK0jOcktPwIpmrwwgI1EUh1GCD8ns7FduG1wPNjPoGYehCu/xu5MjmIm1BEMtLSVjiFbzZM9ap2ph7TBvENK3x+5i8QDwQ5b7+KNFBep1g9pXx6gxa7QQbwHhG49Ari/ptOzWGZcm0V1V6reEbov4vteVjCH0FOl5JpAO353zXFK1+wGl9cAGD0+lOvRKrUjRJpNjpscgxFLP2+L82ld0uzPxp0bPbiWbseyvhOVis58IcjnSPNfzjpED6r05ayYHhVpjGd8Rrw2pjo2LaiPDqmKw9heqMN4Qczhf3Tmr0RmYHGC/NnuL9LEnPp2lp1aPQKFJHSPCYL/PxRXf/jXZsxBtB1dmBybID26QZeYiANjI0zKnt9ZzHeiUPfpZRSlho74/S2lGellFJKbozeATx+rzzP8/zTdGEn7v9ycPjngB3ZuNw/dX4Tc9RrAHcAAAAASUVORK5CYII=">
            <a:hlinkClick r:id="rId3"/>
          </p:cNvPr>
          <p:cNvSpPr>
            <a:spLocks noChangeAspect="1" noChangeArrowheads="1"/>
          </p:cNvSpPr>
          <p:nvPr/>
        </p:nvSpPr>
        <p:spPr bwMode="auto">
          <a:xfrm>
            <a:off x="239713" y="-52388"/>
            <a:ext cx="1085850" cy="49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8" name="Picture 2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68738" y="5147812"/>
            <a:ext cx="499006" cy="299266"/>
          </a:xfrm>
          <a:prstGeom prst="rect">
            <a:avLst/>
          </a:prstGeom>
        </p:spPr>
      </p:pic>
      <p:pic>
        <p:nvPicPr>
          <p:cNvPr id="39" name="Picture 3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572905" y="5230810"/>
            <a:ext cx="658173" cy="164082"/>
          </a:xfrm>
          <a:prstGeom prst="rect">
            <a:avLst/>
          </a:prstGeom>
        </p:spPr>
      </p:pic>
      <p:pic>
        <p:nvPicPr>
          <p:cNvPr id="40" name="Picture 2" descr="http://www.st.com/st-web-ui/static/active/en/fragment/website_building_block/site_media/web_image/tasking.gif"/>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670308" y="6132399"/>
            <a:ext cx="714190" cy="12635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8" descr="http://www.rowley.co.uk/images/CrossWorks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8631" y="6047127"/>
            <a:ext cx="292160" cy="25442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KEOLAB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47314" y="6094906"/>
            <a:ext cx="702415" cy="152388"/>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41"/>
          <p:cNvSpPr/>
          <p:nvPr/>
        </p:nvSpPr>
        <p:spPr>
          <a:xfrm>
            <a:off x="6378546" y="4042663"/>
            <a:ext cx="2116369" cy="510840"/>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r>
              <a:rPr lang="en-US" sz="1600" dirty="0" smtClean="0">
                <a:solidFill>
                  <a:schemeClr val="bg1"/>
                </a:solidFill>
              </a:rPr>
              <a:t>Monitor</a:t>
            </a:r>
            <a:endParaRPr lang="en-US" sz="1600" dirty="0">
              <a:solidFill>
                <a:schemeClr val="bg1"/>
              </a:solidFill>
            </a:endParaRPr>
          </a:p>
        </p:txBody>
      </p:sp>
      <p:sp>
        <p:nvSpPr>
          <p:cNvPr id="43" name="Rounded Rectangle 42"/>
          <p:cNvSpPr/>
          <p:nvPr/>
        </p:nvSpPr>
        <p:spPr>
          <a:xfrm>
            <a:off x="899593" y="4014806"/>
            <a:ext cx="2069500" cy="52517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smtClean="0">
                <a:solidFill>
                  <a:srgbClr val="FFFFFF"/>
                </a:solidFill>
                <a:ea typeface="Times New Roman"/>
                <a:cs typeface="Times New Roman"/>
              </a:rPr>
              <a:t>Generate Code</a:t>
            </a:r>
            <a:endParaRPr lang="fr-FR" sz="1600" dirty="0">
              <a:latin typeface="Times New Roman"/>
              <a:ea typeface="Times New Roman"/>
            </a:endParaRPr>
          </a:p>
        </p:txBody>
      </p:sp>
      <p:sp>
        <p:nvSpPr>
          <p:cNvPr id="44" name="Rounded Rectangle 43"/>
          <p:cNvSpPr/>
          <p:nvPr/>
        </p:nvSpPr>
        <p:spPr>
          <a:xfrm>
            <a:off x="3130340" y="4016728"/>
            <a:ext cx="2772287" cy="525179"/>
          </a:xfrm>
          <a:prstGeom prst="round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1600" dirty="0" smtClean="0">
                <a:solidFill>
                  <a:srgbClr val="FFFFFF"/>
                </a:solidFill>
                <a:ea typeface="Times New Roman"/>
                <a:cs typeface="Times New Roman"/>
              </a:rPr>
              <a:t>Compile &amp;  Debug</a:t>
            </a:r>
            <a:endParaRPr lang="fr-FR" sz="1600" dirty="0">
              <a:latin typeface="Times New Roman"/>
              <a:ea typeface="Times New Roman"/>
            </a:endParaRPr>
          </a:p>
        </p:txBody>
      </p:sp>
      <p:sp>
        <p:nvSpPr>
          <p:cNvPr id="45" name="Rounded Rectangle 44"/>
          <p:cNvSpPr/>
          <p:nvPr/>
        </p:nvSpPr>
        <p:spPr>
          <a:xfrm>
            <a:off x="1619672" y="4913028"/>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latin typeface="Times New Roman"/>
              <a:ea typeface="Times New Roman"/>
            </a:endParaRPr>
          </a:p>
        </p:txBody>
      </p:sp>
      <p:sp>
        <p:nvSpPr>
          <p:cNvPr id="46" name="Rounded Rectangle 45"/>
          <p:cNvSpPr/>
          <p:nvPr/>
        </p:nvSpPr>
        <p:spPr>
          <a:xfrm>
            <a:off x="899592" y="3453258"/>
            <a:ext cx="2069501" cy="5201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2000" dirty="0" smtClean="0">
                <a:solidFill>
                  <a:srgbClr val="FFFFFF"/>
                </a:solidFill>
                <a:ea typeface="Times New Roman"/>
                <a:cs typeface="Times New Roman"/>
              </a:rPr>
              <a:t>STM32CubeMX</a:t>
            </a:r>
            <a:endParaRPr lang="fr-FR" sz="2000" dirty="0">
              <a:latin typeface="Times New Roman"/>
              <a:ea typeface="Times New Roman"/>
            </a:endParaRPr>
          </a:p>
        </p:txBody>
      </p:sp>
      <p:sp>
        <p:nvSpPr>
          <p:cNvPr id="47" name="Rounded Rectangle 46"/>
          <p:cNvSpPr/>
          <p:nvPr/>
        </p:nvSpPr>
        <p:spPr>
          <a:xfrm>
            <a:off x="3130342" y="3453257"/>
            <a:ext cx="2772285" cy="51368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en-US" sz="2000" dirty="0" smtClean="0">
                <a:solidFill>
                  <a:srgbClr val="FFFFFF"/>
                </a:solidFill>
                <a:ea typeface="Times New Roman"/>
                <a:cs typeface="Times New Roman"/>
              </a:rPr>
              <a:t>Partners IDEs</a:t>
            </a:r>
            <a:endParaRPr lang="fr-FR" sz="2000" dirty="0">
              <a:latin typeface="Times New Roman"/>
              <a:ea typeface="Times New Roman"/>
            </a:endParaRPr>
          </a:p>
        </p:txBody>
      </p:sp>
      <p:sp>
        <p:nvSpPr>
          <p:cNvPr id="49" name="Rounded Rectangle 48"/>
          <p:cNvSpPr/>
          <p:nvPr/>
        </p:nvSpPr>
        <p:spPr>
          <a:xfrm>
            <a:off x="6373439" y="3454636"/>
            <a:ext cx="2116368" cy="51368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2000" dirty="0" err="1" smtClean="0">
                <a:ea typeface="Times New Roman"/>
              </a:rPr>
              <a:t>STMStudio</a:t>
            </a:r>
            <a:endParaRPr lang="fr-FR" sz="2000" dirty="0">
              <a:ea typeface="Times New Roman"/>
            </a:endParaRPr>
          </a:p>
        </p:txBody>
      </p:sp>
      <p:pic>
        <p:nvPicPr>
          <p:cNvPr id="50" name="Picture 4"/>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215916" y="5184985"/>
            <a:ext cx="640165" cy="18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Rounded Rectangle 55"/>
          <p:cNvSpPr/>
          <p:nvPr/>
        </p:nvSpPr>
        <p:spPr>
          <a:xfrm>
            <a:off x="2503053" y="4933398"/>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latin typeface="Times New Roman"/>
              <a:ea typeface="Times New Roman"/>
            </a:endParaRPr>
          </a:p>
        </p:txBody>
      </p:sp>
      <p:sp>
        <p:nvSpPr>
          <p:cNvPr id="59" name="Rounded Rectangle 58"/>
          <p:cNvSpPr/>
          <p:nvPr/>
        </p:nvSpPr>
        <p:spPr>
          <a:xfrm>
            <a:off x="2503053" y="5806874"/>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60" name="Picture 6"/>
          <p:cNvPicPr>
            <a:picLocks noChangeAspect="1" noChangeArrowheads="1"/>
          </p:cNvPicPr>
          <p:nvPr/>
        </p:nvPicPr>
        <p:blipFill>
          <a:blip r:embed="rId10" cstate="print"/>
          <a:srcRect/>
          <a:stretch>
            <a:fillRect/>
          </a:stretch>
        </p:blipFill>
        <p:spPr bwMode="auto">
          <a:xfrm>
            <a:off x="5423699" y="5953408"/>
            <a:ext cx="427820" cy="393942"/>
          </a:xfrm>
          <a:prstGeom prst="rect">
            <a:avLst/>
          </a:prstGeom>
          <a:noFill/>
          <a:ln w="12700" cap="flat">
            <a:noFill/>
            <a:miter lim="800000"/>
            <a:headEnd/>
            <a:tailEnd/>
          </a:ln>
        </p:spPr>
      </p:pic>
      <p:sp>
        <p:nvSpPr>
          <p:cNvPr id="61" name="Rounded Rectangle 60"/>
          <p:cNvSpPr/>
          <p:nvPr/>
        </p:nvSpPr>
        <p:spPr>
          <a:xfrm>
            <a:off x="3402607" y="5788114"/>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sp>
        <p:nvSpPr>
          <p:cNvPr id="62" name="Rounded Rectangle 61"/>
          <p:cNvSpPr/>
          <p:nvPr/>
        </p:nvSpPr>
        <p:spPr>
          <a:xfrm>
            <a:off x="1607773" y="5808956"/>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sp>
        <p:nvSpPr>
          <p:cNvPr id="63" name="Rounded Rectangle 62"/>
          <p:cNvSpPr/>
          <p:nvPr/>
        </p:nvSpPr>
        <p:spPr>
          <a:xfrm>
            <a:off x="3394662" y="4933398"/>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2055" name="Picture 7">
            <a:hlinkClick r:id="rId3"/>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209270" y="5926809"/>
            <a:ext cx="670149" cy="435408"/>
          </a:xfrm>
          <a:prstGeom prst="rect">
            <a:avLst/>
          </a:prstGeom>
          <a:noFill/>
          <a:extLst>
            <a:ext uri="{909E8E84-426E-40DD-AFC4-6F175D3DCCD1}">
              <a14:hiddenFill xmlns:a14="http://schemas.microsoft.com/office/drawing/2010/main">
                <a:solidFill>
                  <a:srgbClr val="FFFFFF"/>
                </a:solidFill>
              </a14:hiddenFill>
            </a:ext>
          </a:extLst>
        </p:spPr>
      </p:pic>
      <p:sp>
        <p:nvSpPr>
          <p:cNvPr id="64" name="Rounded Rectangle 63"/>
          <p:cNvSpPr/>
          <p:nvPr/>
        </p:nvSpPr>
        <p:spPr>
          <a:xfrm>
            <a:off x="4274648" y="5778734"/>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sp>
        <p:nvSpPr>
          <p:cNvPr id="65" name="Rounded Rectangle 64"/>
          <p:cNvSpPr/>
          <p:nvPr/>
        </p:nvSpPr>
        <p:spPr>
          <a:xfrm>
            <a:off x="4258758" y="4933398"/>
            <a:ext cx="800033" cy="72946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2057" name="Picture 9" descr="iSYSTEM"/>
          <p:cNvPicPr>
            <a:picLocks noChangeAspect="1" noChangeArrowheads="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colorTemperature colorTemp="115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474616" y="5086794"/>
            <a:ext cx="638252" cy="432048"/>
          </a:xfrm>
          <a:prstGeom prst="rect">
            <a:avLst/>
          </a:prstGeom>
          <a:noFill/>
          <a:extLst>
            <a:ext uri="{909E8E84-426E-40DD-AFC4-6F175D3DCCD1}">
              <a14:hiddenFill xmlns:a14="http://schemas.microsoft.com/office/drawing/2010/main">
                <a:solidFill>
                  <a:srgbClr val="FFFFFF"/>
                </a:solidFill>
              </a14:hiddenFill>
            </a:ext>
          </a:extLst>
        </p:spPr>
      </p:pic>
      <p:sp>
        <p:nvSpPr>
          <p:cNvPr id="66" name="Rounded Rectangle 65"/>
          <p:cNvSpPr/>
          <p:nvPr/>
        </p:nvSpPr>
        <p:spPr>
          <a:xfrm>
            <a:off x="5194862" y="4933398"/>
            <a:ext cx="1825410" cy="1563731"/>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endParaRPr lang="fr-FR" sz="1600" dirty="0">
              <a:solidFill>
                <a:schemeClr val="accent1"/>
              </a:solidFill>
              <a:latin typeface="Times New Roman"/>
              <a:ea typeface="Times New Roman"/>
            </a:endParaRPr>
          </a:p>
        </p:txBody>
      </p:sp>
      <p:pic>
        <p:nvPicPr>
          <p:cNvPr id="2059" name="Picture 11"/>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725" t="16668" r="8288" b="21486"/>
          <a:stretch/>
        </p:blipFill>
        <p:spPr bwMode="auto">
          <a:xfrm>
            <a:off x="4346656" y="6059165"/>
            <a:ext cx="693838" cy="23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descr="Where Software meets Hardware">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30766" y="5266905"/>
            <a:ext cx="709025" cy="17054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 Pinout"/>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99592" y="1162427"/>
            <a:ext cx="2104068" cy="218909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6" descr="http://wiki.micromint.com/images/b/b2/IAR_EWARM_IDE.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254292" y="1035468"/>
            <a:ext cx="2063109" cy="15689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7" name="Picture 66" descr="W:\TheITF\docs\MBED\mbed Presentations\mbed Techcon\mbed Online IDE.pn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3534427" y="1783081"/>
            <a:ext cx="2249038" cy="15684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8" name="Picture 4" descr="http://www.st.com/st-web-ui/static/active/en/fragment/product_related/rpn_information/sw_package_image/stm-studi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34719" y="1191204"/>
            <a:ext cx="2385745" cy="2189092"/>
          </a:xfrm>
          <a:prstGeom prst="rect">
            <a:avLst/>
          </a:prstGeom>
          <a:noFill/>
          <a:extLst>
            <a:ext uri="{909E8E84-426E-40DD-AFC4-6F175D3DCCD1}">
              <a14:hiddenFill xmlns:a14="http://schemas.microsoft.com/office/drawing/2010/main">
                <a:solidFill>
                  <a:srgbClr val="FFFFFF"/>
                </a:solidFill>
              </a14:hiddenFill>
            </a:ext>
          </a:extLst>
        </p:spPr>
      </p:pic>
      <p:sp>
        <p:nvSpPr>
          <p:cNvPr id="69" name="Title 2"/>
          <p:cNvSpPr>
            <a:spLocks noGrp="1"/>
          </p:cNvSpPr>
          <p:nvPr>
            <p:ph type="title"/>
          </p:nvPr>
        </p:nvSpPr>
        <p:spPr>
          <a:xfrm>
            <a:off x="457200" y="116632"/>
            <a:ext cx="8075240" cy="1143000"/>
          </a:xfrm>
        </p:spPr>
        <p:txBody>
          <a:bodyPr>
            <a:normAutofit/>
          </a:bodyPr>
          <a:lstStyle/>
          <a:p>
            <a:r>
              <a:rPr lang="en-US" dirty="0" smtClean="0"/>
              <a:t>Comprehensive choice of IDEs</a:t>
            </a:r>
            <a:endParaRPr lang="en-US" dirty="0"/>
          </a:p>
        </p:txBody>
      </p:sp>
      <p:pic>
        <p:nvPicPr>
          <p:cNvPr id="70" name="Picture 2" descr="C:\Users\ldesseig\Documents\My ST Documents\MCD\Projects\STM32Cube V1\Branding Visuals\STM32_Cube_128x128p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35696" y="1844824"/>
            <a:ext cx="740271" cy="683789"/>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p:cNvSpPr/>
          <p:nvPr/>
        </p:nvSpPr>
        <p:spPr>
          <a:xfrm>
            <a:off x="7493810" y="5361481"/>
            <a:ext cx="800033" cy="640919"/>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lIns="75255" tIns="37628" rIns="75255" bIns="37628" rtlCol="0" anchor="ctr"/>
          <a:lstStyle/>
          <a:p>
            <a:pPr algn="ctr"/>
            <a:r>
              <a:rPr lang="fr-FR" sz="2000" b="1" dirty="0" smtClean="0">
                <a:solidFill>
                  <a:schemeClr val="tx2"/>
                </a:solidFill>
                <a:ea typeface="Times New Roman"/>
              </a:rPr>
              <a:t>Free </a:t>
            </a:r>
            <a:r>
              <a:rPr lang="fr-FR" sz="2000" b="1" dirty="0" smtClean="0">
                <a:solidFill>
                  <a:schemeClr val="accent1"/>
                </a:solidFill>
                <a:ea typeface="Times New Roman"/>
              </a:rPr>
              <a:t>IDE</a:t>
            </a:r>
            <a:endParaRPr lang="fr-FR" sz="2000" b="1" dirty="0">
              <a:solidFill>
                <a:schemeClr val="accent1"/>
              </a:solidFill>
              <a:ea typeface="Times New Roman"/>
            </a:endParaRPr>
          </a:p>
        </p:txBody>
      </p:sp>
      <p:sp>
        <p:nvSpPr>
          <p:cNvPr id="71" name="Slide Number Placeholder 3"/>
          <p:cNvSpPr>
            <a:spLocks noGrp="1"/>
          </p:cNvSpPr>
          <p:nvPr>
            <p:ph type="sldNum" sz="quarter" idx="12"/>
          </p:nvPr>
        </p:nvSpPr>
        <p:spPr>
          <a:xfrm>
            <a:off x="8617744" y="678629"/>
            <a:ext cx="544994" cy="198000"/>
          </a:xfrm>
        </p:spPr>
        <p:txBody>
          <a:bodyPr/>
          <a:lstStyle/>
          <a:p>
            <a:fld id="{509C766F-2CD5-4A2A-BBEB-AFA1850CA46D}" type="slidenum">
              <a:rPr lang="en-US" smtClean="0">
                <a:solidFill>
                  <a:prstClr val="white"/>
                </a:solidFill>
              </a:rPr>
              <a:pPr/>
              <a:t>9</a:t>
            </a:fld>
            <a:endParaRPr lang="en-US">
              <a:solidFill>
                <a:prstClr val="white"/>
              </a:solidFill>
            </a:endParaRPr>
          </a:p>
        </p:txBody>
      </p:sp>
      <p:pic>
        <p:nvPicPr>
          <p:cNvPr id="2" name="Picture 1"/>
          <p:cNvPicPr>
            <a:picLocks noChangeAspect="1"/>
          </p:cNvPicPr>
          <p:nvPr/>
        </p:nvPicPr>
        <p:blipFill>
          <a:blip r:embed="rId22"/>
          <a:stretch>
            <a:fillRect/>
          </a:stretch>
        </p:blipFill>
        <p:spPr>
          <a:xfrm>
            <a:off x="5261035" y="5146226"/>
            <a:ext cx="733908" cy="260590"/>
          </a:xfrm>
          <a:prstGeom prst="rect">
            <a:avLst/>
          </a:prstGeom>
        </p:spPr>
      </p:pic>
      <p:cxnSp>
        <p:nvCxnSpPr>
          <p:cNvPr id="6" name="Straight Connector 5"/>
          <p:cNvCxnSpPr>
            <a:stCxn id="66" idx="3"/>
          </p:cNvCxnSpPr>
          <p:nvPr/>
        </p:nvCxnSpPr>
        <p:spPr>
          <a:xfrm flipV="1">
            <a:off x="7020272" y="5715263"/>
            <a:ext cx="411351" cy="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31623" y="5248790"/>
            <a:ext cx="0" cy="9015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377447"/>
      </p:ext>
    </p:extLst>
  </p:cSld>
  <p:clrMapOvr>
    <a:masterClrMapping/>
  </p:clrMapOvr>
  <p:transition spd="slow">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idx="4294967295"/>
          </p:nvPr>
        </p:nvSpPr>
        <p:spPr/>
        <p:txBody>
          <a:bodyPr/>
          <a:lstStyle/>
          <a:p>
            <a:r>
              <a:rPr lang="en-US" noProof="0" dirty="0" smtClean="0"/>
              <a:t>Atomic operations - BSRR and BRR</a:t>
            </a:r>
          </a:p>
        </p:txBody>
      </p:sp>
      <p:sp>
        <p:nvSpPr>
          <p:cNvPr id="68610" name="Rectangle 3"/>
          <p:cNvSpPr>
            <a:spLocks noGrp="1" noChangeArrowheads="1"/>
          </p:cNvSpPr>
          <p:nvPr>
            <p:ph type="body" idx="4294967295"/>
          </p:nvPr>
        </p:nvSpPr>
        <p:spPr>
          <a:xfrm>
            <a:off x="349250" y="1143000"/>
            <a:ext cx="8305800" cy="1781944"/>
          </a:xfrm>
        </p:spPr>
        <p:txBody>
          <a:bodyPr>
            <a:normAutofit fontScale="92500" lnSpcReduction="10000"/>
          </a:bodyPr>
          <a:lstStyle/>
          <a:p>
            <a:pPr>
              <a:lnSpc>
                <a:spcPct val="80000"/>
              </a:lnSpc>
            </a:pPr>
            <a:r>
              <a:rPr lang="en-US" sz="1800" noProof="0" dirty="0" smtClean="0"/>
              <a:t>Very often we need fast and atomic access to GPIO pins</a:t>
            </a:r>
          </a:p>
          <a:p>
            <a:pPr>
              <a:lnSpc>
                <a:spcPct val="80000"/>
              </a:lnSpc>
            </a:pPr>
            <a:r>
              <a:rPr lang="en-US" sz="1800" dirty="0" smtClean="0"/>
              <a:t>To avoid any read + modify + write access</a:t>
            </a:r>
          </a:p>
          <a:p>
            <a:pPr>
              <a:lnSpc>
                <a:spcPct val="80000"/>
              </a:lnSpc>
            </a:pPr>
            <a:r>
              <a:rPr lang="en-US" sz="1800" noProof="0" dirty="0" smtClean="0"/>
              <a:t>Multiple bit modification at the same time in one operation</a:t>
            </a:r>
          </a:p>
          <a:p>
            <a:pPr>
              <a:lnSpc>
                <a:spcPct val="80000"/>
              </a:lnSpc>
            </a:pPr>
            <a:r>
              <a:rPr lang="en-US" sz="1800" dirty="0" smtClean="0"/>
              <a:t>Write only</a:t>
            </a:r>
            <a:endParaRPr lang="en-US" sz="1800" noProof="0" dirty="0" smtClean="0"/>
          </a:p>
        </p:txBody>
      </p:sp>
      <p:sp>
        <p:nvSpPr>
          <p:cNvPr id="68612" name="Slide Number Placeholder 3"/>
          <p:cNvSpPr txBox="1">
            <a:spLocks noGrp="1"/>
          </p:cNvSpPr>
          <p:nvPr/>
        </p:nvSpPr>
        <p:spPr bwMode="auto">
          <a:xfrm>
            <a:off x="8693150" y="6381750"/>
            <a:ext cx="457200" cy="274638"/>
          </a:xfrm>
          <a:prstGeom prst="rect">
            <a:avLst/>
          </a:prstGeom>
          <a:noFill/>
          <a:ln w="9525">
            <a:noFill/>
            <a:miter lim="800000"/>
            <a:headEnd/>
            <a:tailEnd/>
          </a:ln>
        </p:spPr>
        <p:txBody>
          <a:bodyPr anchor="b"/>
          <a:lstStyle/>
          <a:p>
            <a:pPr algn="r" eaLnBrk="0" hangingPunct="0"/>
            <a:fld id="{C6364C49-1AE5-41FB-9EC4-CF6A53AA0E0E}" type="slidenum">
              <a:rPr lang="en-US" sz="1000">
                <a:solidFill>
                  <a:srgbClr val="000000"/>
                </a:solidFill>
                <a:latin typeface="Arial" charset="0"/>
              </a:rPr>
              <a:pPr algn="r" eaLnBrk="0" hangingPunct="0"/>
              <a:t>90</a:t>
            </a:fld>
            <a:endParaRPr lang="en-US" sz="1400">
              <a:solidFill>
                <a:srgbClr val="000000"/>
              </a:solidFill>
              <a:latin typeface="Arial" charset="0"/>
            </a:endParaRPr>
          </a:p>
        </p:txBody>
      </p:sp>
      <p:sp>
        <p:nvSpPr>
          <p:cNvPr id="2" name="Date Placeholder 1"/>
          <p:cNvSpPr>
            <a:spLocks noGrp="1"/>
          </p:cNvSpPr>
          <p:nvPr>
            <p:ph type="dt" sz="half" idx="4294967295"/>
          </p:nvPr>
        </p:nvSpPr>
        <p:spPr>
          <a:xfrm>
            <a:off x="8172400" y="6546249"/>
            <a:ext cx="519373" cy="123111"/>
          </a:xfrm>
          <a:prstGeom prst="rect">
            <a:avLst/>
          </a:prstGeom>
        </p:spPr>
        <p:txBody>
          <a:bodyPr/>
          <a:lstStyle/>
          <a:p>
            <a:fld id="{C27A2798-ED44-4925-B25A-39BB6DB2F3A5}" type="datetime1">
              <a:rPr lang="en-GB" smtClean="0"/>
              <a:t>13/10/2015</a:t>
            </a:fld>
            <a:endParaRPr lang="fr-FR"/>
          </a:p>
        </p:txBody>
      </p:sp>
      <p:sp>
        <p:nvSpPr>
          <p:cNvPr id="3" name="Footer Placeholder 2"/>
          <p:cNvSpPr>
            <a:spLocks noGrp="1"/>
          </p:cNvSpPr>
          <p:nvPr>
            <p:ph type="ftr" sz="quarter" idx="4294967295"/>
          </p:nvPr>
        </p:nvSpPr>
        <p:spPr>
          <a:xfrm>
            <a:off x="4644008" y="6546249"/>
            <a:ext cx="3414585" cy="123111"/>
          </a:xfrm>
          <a:prstGeom prst="rect">
            <a:avLst/>
          </a:prstGeom>
        </p:spPr>
        <p:txBody>
          <a:bodyPr/>
          <a:lstStyle/>
          <a:p>
            <a:r>
              <a:rPr lang="en-US" noProof="0" smtClean="0"/>
              <a:t>STM32F0xx Day 2</a:t>
            </a:r>
            <a:endParaRPr lang="en-US" noProof="0"/>
          </a:p>
        </p:txBody>
      </p:sp>
      <p:sp>
        <p:nvSpPr>
          <p:cNvPr id="4" name="Slide Number Placeholder 3"/>
          <p:cNvSpPr>
            <a:spLocks noGrp="1"/>
          </p:cNvSpPr>
          <p:nvPr>
            <p:ph type="sldNum" sz="quarter" idx="12"/>
          </p:nvPr>
        </p:nvSpPr>
        <p:spPr/>
        <p:txBody>
          <a:bodyPr/>
          <a:lstStyle/>
          <a:p>
            <a:fld id="{5B31B9E4-8E4D-4C86-BFD7-412B282B373B}" type="slidenum">
              <a:rPr lang="fr-FR" smtClean="0"/>
              <a:t>90</a:t>
            </a:fld>
            <a:endParaRPr lang="fr-FR"/>
          </a:p>
        </p:txBody>
      </p:sp>
      <p:sp>
        <p:nvSpPr>
          <p:cNvPr id="21" name="Rounded Rectangle 20"/>
          <p:cNvSpPr/>
          <p:nvPr/>
        </p:nvSpPr>
        <p:spPr>
          <a:xfrm>
            <a:off x="1115616" y="3084309"/>
            <a:ext cx="3456384" cy="344691"/>
          </a:xfrm>
          <a:prstGeom prst="roundRect">
            <a:avLst/>
          </a:prstGeom>
          <a:gradFill>
            <a:gsLst>
              <a:gs pos="0">
                <a:schemeClr val="accent5">
                  <a:lumMod val="75000"/>
                </a:schemeClr>
              </a:gs>
              <a:gs pos="80000">
                <a:srgbClr val="B8B400"/>
              </a:gs>
              <a:gs pos="100000">
                <a:srgbClr val="B8B400"/>
              </a:gs>
            </a:gsLst>
          </a:gradFill>
        </p:spPr>
        <p:style>
          <a:lnRef idx="0">
            <a:schemeClr val="accent5"/>
          </a:lnRef>
          <a:fillRef idx="3">
            <a:schemeClr val="accent5"/>
          </a:fillRef>
          <a:effectRef idx="3">
            <a:schemeClr val="accent5"/>
          </a:effectRef>
          <a:fontRef idx="minor">
            <a:schemeClr val="lt1"/>
          </a:fontRef>
        </p:style>
        <p:txBody>
          <a:bodyPr numCol="2" rtlCol="0" anchor="ctr"/>
          <a:lstStyle/>
          <a:p>
            <a:pPr algn="just"/>
            <a:r>
              <a:rPr lang="en-US" sz="1200" b="1" dirty="0" smtClean="0"/>
              <a:t>BR15</a:t>
            </a:r>
          </a:p>
          <a:p>
            <a:pPr algn="r"/>
            <a:r>
              <a:rPr lang="en-US" sz="1200" b="1" dirty="0" smtClean="0"/>
              <a:t>BR0</a:t>
            </a:r>
          </a:p>
        </p:txBody>
      </p:sp>
      <p:sp>
        <p:nvSpPr>
          <p:cNvPr id="22" name="Rounded Rectangle 21"/>
          <p:cNvSpPr/>
          <p:nvPr/>
        </p:nvSpPr>
        <p:spPr>
          <a:xfrm>
            <a:off x="4572000" y="3084309"/>
            <a:ext cx="3456384" cy="344691"/>
          </a:xfrm>
          <a:prstGeom prst="roundRect">
            <a:avLst/>
          </a:prstGeom>
        </p:spPr>
        <p:style>
          <a:lnRef idx="1">
            <a:schemeClr val="accent1"/>
          </a:lnRef>
          <a:fillRef idx="3">
            <a:schemeClr val="accent1"/>
          </a:fillRef>
          <a:effectRef idx="2">
            <a:schemeClr val="accent1"/>
          </a:effectRef>
          <a:fontRef idx="minor">
            <a:schemeClr val="lt1"/>
          </a:fontRef>
        </p:style>
        <p:txBody>
          <a:bodyPr numCol="2" rtlCol="0" anchor="ctr"/>
          <a:lstStyle/>
          <a:p>
            <a:pPr algn="just"/>
            <a:r>
              <a:rPr lang="en-US" sz="1200" b="1" dirty="0" smtClean="0"/>
              <a:t>BS15</a:t>
            </a:r>
          </a:p>
          <a:p>
            <a:pPr algn="r"/>
            <a:r>
              <a:rPr lang="en-US" sz="1200" b="1" dirty="0" smtClean="0"/>
              <a:t>BS0</a:t>
            </a:r>
          </a:p>
        </p:txBody>
      </p:sp>
      <p:sp>
        <p:nvSpPr>
          <p:cNvPr id="24" name="Rounded Rectangle 23"/>
          <p:cNvSpPr/>
          <p:nvPr/>
        </p:nvSpPr>
        <p:spPr>
          <a:xfrm>
            <a:off x="1403648" y="3904252"/>
            <a:ext cx="2210213" cy="619743"/>
          </a:xfrm>
          <a:prstGeom prst="roundRect">
            <a:avLst/>
          </a:prstGeom>
          <a:gradFill>
            <a:gsLst>
              <a:gs pos="0">
                <a:schemeClr val="accent5">
                  <a:lumMod val="75000"/>
                </a:schemeClr>
              </a:gs>
              <a:gs pos="80000">
                <a:srgbClr val="B8B400"/>
              </a:gs>
              <a:gs pos="100000">
                <a:srgbClr val="B8B400"/>
              </a:gs>
            </a:gsLst>
          </a:gradFill>
        </p:spPr>
        <p:style>
          <a:lnRef idx="0">
            <a:schemeClr val="accent5"/>
          </a:lnRef>
          <a:fillRef idx="3">
            <a:schemeClr val="accent5"/>
          </a:fillRef>
          <a:effectRef idx="3">
            <a:schemeClr val="accent5"/>
          </a:effectRef>
          <a:fontRef idx="minor">
            <a:schemeClr val="lt1"/>
          </a:fontRef>
        </p:style>
        <p:txBody>
          <a:bodyPr numCol="1" rtlCol="0" anchor="ctr"/>
          <a:lstStyle/>
          <a:p>
            <a:pPr algn="just"/>
            <a:r>
              <a:rPr lang="en-US" sz="1200" b="1" dirty="0" smtClean="0"/>
              <a:t>Write 1 means bit RESET in the ODR</a:t>
            </a:r>
          </a:p>
        </p:txBody>
      </p:sp>
      <p:sp>
        <p:nvSpPr>
          <p:cNvPr id="25" name="Rounded Rectangle 24"/>
          <p:cNvSpPr/>
          <p:nvPr/>
        </p:nvSpPr>
        <p:spPr>
          <a:xfrm>
            <a:off x="5867923" y="3904254"/>
            <a:ext cx="1944216" cy="648072"/>
          </a:xfrm>
          <a:prstGeom prst="roundRect">
            <a:avLst/>
          </a:prstGeom>
        </p:spPr>
        <p:style>
          <a:lnRef idx="1">
            <a:schemeClr val="accent1"/>
          </a:lnRef>
          <a:fillRef idx="3">
            <a:schemeClr val="accent1"/>
          </a:fillRef>
          <a:effectRef idx="2">
            <a:schemeClr val="accent1"/>
          </a:effectRef>
          <a:fontRef idx="minor">
            <a:schemeClr val="lt1"/>
          </a:fontRef>
        </p:style>
        <p:txBody>
          <a:bodyPr numCol="1" rtlCol="0" anchor="ctr"/>
          <a:lstStyle/>
          <a:p>
            <a:pPr algn="r"/>
            <a:r>
              <a:rPr lang="en-US" sz="1200" b="1" dirty="0" smtClean="0"/>
              <a:t>Write 1 means bit SET in the ODR</a:t>
            </a:r>
          </a:p>
        </p:txBody>
      </p:sp>
      <p:cxnSp>
        <p:nvCxnSpPr>
          <p:cNvPr id="7" name="Curved Connector 6"/>
          <p:cNvCxnSpPr>
            <a:stCxn id="24" idx="0"/>
          </p:cNvCxnSpPr>
          <p:nvPr/>
        </p:nvCxnSpPr>
        <p:spPr>
          <a:xfrm rot="5400000" flipH="1" flipV="1">
            <a:off x="2467852" y="3456289"/>
            <a:ext cx="488867" cy="407061"/>
          </a:xfrm>
          <a:prstGeom prst="curvedConnector3">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0" name="Curved Connector 29"/>
          <p:cNvCxnSpPr>
            <a:stCxn id="25" idx="0"/>
            <a:endCxn id="22" idx="2"/>
          </p:cNvCxnSpPr>
          <p:nvPr/>
        </p:nvCxnSpPr>
        <p:spPr>
          <a:xfrm rot="16200000" flipV="1">
            <a:off x="6332485" y="3396707"/>
            <a:ext cx="475254" cy="539839"/>
          </a:xfrm>
          <a:prstGeom prst="curved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35" name="Rectangle 3"/>
          <p:cNvSpPr txBox="1">
            <a:spLocks noChangeArrowheads="1"/>
          </p:cNvSpPr>
          <p:nvPr/>
        </p:nvSpPr>
        <p:spPr>
          <a:xfrm>
            <a:off x="419100" y="4941168"/>
            <a:ext cx="8305800" cy="1316003"/>
          </a:xfrm>
          <a:prstGeom prst="rect">
            <a:avLst/>
          </a:prstGeom>
        </p:spPr>
        <p:txBody>
          <a:bodyPr vert="horz" lIns="91440" tIns="45720" rIns="91440" bIns="45720" rtlCol="0">
            <a:norm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sz="1800" dirty="0" smtClean="0"/>
              <a:t>With a correct combination you may set and reset any number of pins at the same time (one CPU write)</a:t>
            </a:r>
          </a:p>
          <a:p>
            <a:pPr>
              <a:lnSpc>
                <a:spcPct val="80000"/>
              </a:lnSpc>
            </a:pPr>
            <a:r>
              <a:rPr lang="en-US" sz="1800" dirty="0" smtClean="0"/>
              <a:t>All other pins (where 0 was written) remain unchanged.</a:t>
            </a:r>
          </a:p>
        </p:txBody>
      </p:sp>
    </p:spTree>
    <p:extLst>
      <p:ext uri="{BB962C8B-B14F-4D97-AF65-F5344CB8AC3E}">
        <p14:creationId xmlns:p14="http://schemas.microsoft.com/office/powerpoint/2010/main" val="2942034919"/>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72268" y="2088170"/>
            <a:ext cx="7174523" cy="1692523"/>
          </a:xfrm>
        </p:spPr>
        <p:txBody>
          <a:bodyPr>
            <a:normAutofit fontScale="90000"/>
          </a:bodyPr>
          <a:lstStyle/>
          <a:p>
            <a:r>
              <a:rPr lang="en-US" dirty="0"/>
              <a:t>Hands-On: </a:t>
            </a:r>
            <a:r>
              <a:rPr lang="en-US" dirty="0" smtClean="0"/>
              <a:t>Black Box to LED Blink </a:t>
            </a:r>
            <a:br>
              <a:rPr lang="en-US" dirty="0" smtClean="0"/>
            </a:br>
            <a:r>
              <a:rPr lang="en-US" dirty="0" smtClean="0"/>
              <a:t>in Five Easy Steps! </a:t>
            </a:r>
            <a:br>
              <a:rPr lang="en-US" dirty="0" smtClean="0"/>
            </a:br>
            <a:endParaRPr lang="en-US" dirty="0">
              <a:solidFill>
                <a:schemeClr val="accent4"/>
              </a:solidFill>
            </a:endParaRPr>
          </a:p>
        </p:txBody>
      </p:sp>
    </p:spTree>
    <p:extLst>
      <p:ext uri="{BB962C8B-B14F-4D97-AF65-F5344CB8AC3E}">
        <p14:creationId xmlns:p14="http://schemas.microsoft.com/office/powerpoint/2010/main" val="32013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723" y="391290"/>
            <a:ext cx="7454068" cy="1055077"/>
          </a:xfrm>
        </p:spPr>
        <p:txBody>
          <a:bodyPr/>
          <a:lstStyle/>
          <a:p>
            <a:r>
              <a:rPr lang="en-US" dirty="0" smtClean="0"/>
              <a:t>Board Check</a:t>
            </a:r>
            <a:endParaRPr lang="en-US" dirty="0"/>
          </a:p>
        </p:txBody>
      </p:sp>
      <p:sp>
        <p:nvSpPr>
          <p:cNvPr id="3" name="Content Placeholder 2"/>
          <p:cNvSpPr>
            <a:spLocks noGrp="1"/>
          </p:cNvSpPr>
          <p:nvPr>
            <p:ph idx="1"/>
          </p:nvPr>
        </p:nvSpPr>
        <p:spPr>
          <a:xfrm>
            <a:off x="773723" y="1572555"/>
            <a:ext cx="7852881" cy="1251112"/>
          </a:xfrm>
        </p:spPr>
        <p:txBody>
          <a:bodyPr/>
          <a:lstStyle/>
          <a:p>
            <a:r>
              <a:rPr lang="en-US" sz="2215" dirty="0"/>
              <a:t>Connect USB ST-LINK (CN1, </a:t>
            </a:r>
            <a:r>
              <a:rPr lang="en-US" sz="2215" b="1" dirty="0"/>
              <a:t>middle USB</a:t>
            </a:r>
            <a:r>
              <a:rPr lang="en-US" sz="2215" dirty="0"/>
              <a:t>) to your PC</a:t>
            </a:r>
          </a:p>
          <a:p>
            <a:pPr lvl="1"/>
            <a:r>
              <a:rPr lang="en-US" dirty="0" smtClean="0"/>
              <a:t>ST-LINK driver may get installed if this is your first time with this board.</a:t>
            </a:r>
          </a:p>
          <a:p>
            <a:r>
              <a:rPr lang="en-US" sz="2215" dirty="0">
                <a:solidFill>
                  <a:schemeClr val="accent2"/>
                </a:solidFill>
              </a:rPr>
              <a:t>LD2</a:t>
            </a:r>
            <a:r>
              <a:rPr lang="en-US" sz="2215" dirty="0"/>
              <a:t> and </a:t>
            </a:r>
            <a:r>
              <a:rPr lang="en-US" sz="2215" dirty="0">
                <a:solidFill>
                  <a:schemeClr val="accent2"/>
                </a:solidFill>
              </a:rPr>
              <a:t>LD3</a:t>
            </a:r>
            <a:r>
              <a:rPr lang="en-US" sz="2215" dirty="0"/>
              <a:t> one GREEN one RED</a:t>
            </a:r>
          </a:p>
        </p:txBody>
      </p:sp>
      <p:sp>
        <p:nvSpPr>
          <p:cNvPr id="4" name="Slide Number Placeholder 3"/>
          <p:cNvSpPr>
            <a:spLocks noGrp="1"/>
          </p:cNvSpPr>
          <p:nvPr>
            <p:ph type="sldNum" sz="quarter" idx="4294967295"/>
          </p:nvPr>
        </p:nvSpPr>
        <p:spPr>
          <a:xfrm>
            <a:off x="8641374" y="889489"/>
            <a:ext cx="502626" cy="183173"/>
          </a:xfrm>
          <a:prstGeom prst="rect">
            <a:avLst/>
          </a:prstGeom>
        </p:spPr>
        <p:txBody>
          <a:bodyPr/>
          <a:lstStyle/>
          <a:p>
            <a:fld id="{5B31B9E4-8E4D-4C86-BFD7-412B282B373B}" type="slidenum">
              <a:rPr lang="fr-FR" smtClean="0"/>
              <a:pPr/>
              <a:t>92</a:t>
            </a:fld>
            <a:endParaRPr lang="fr-FR" dirty="0"/>
          </a:p>
        </p:txBody>
      </p:sp>
    </p:spTree>
    <p:extLst>
      <p:ext uri="{BB962C8B-B14F-4D97-AF65-F5344CB8AC3E}">
        <p14:creationId xmlns:p14="http://schemas.microsoft.com/office/powerpoint/2010/main" val="3261274883"/>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STM32CubeMX</a:t>
            </a:r>
            <a:endParaRPr lang="en-US" dirty="0"/>
          </a:p>
        </p:txBody>
      </p:sp>
      <p:sp>
        <p:nvSpPr>
          <p:cNvPr id="7" name="Slide Number Placeholder 2"/>
          <p:cNvSpPr>
            <a:spLocks noGrp="1"/>
          </p:cNvSpPr>
          <p:nvPr>
            <p:ph type="sldNum" sz="quarter" idx="4294967295"/>
          </p:nvPr>
        </p:nvSpPr>
        <p:spPr>
          <a:xfrm>
            <a:off x="8641374" y="924658"/>
            <a:ext cx="502626" cy="183173"/>
          </a:xfrm>
          <a:prstGeom prst="rect">
            <a:avLst/>
          </a:prstGeom>
        </p:spPr>
        <p:txBody>
          <a:bodyPr/>
          <a:lstStyle/>
          <a:p>
            <a:fld id="{5B31B9E4-8E4D-4C86-BFD7-412B282B373B}" type="slidenum">
              <a:rPr lang="fr-FR" smtClean="0"/>
              <a:pPr/>
              <a:t>93</a:t>
            </a:fld>
            <a:endParaRPr lang="fr-F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279" y="2487561"/>
            <a:ext cx="4426926" cy="329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2" y="2491927"/>
            <a:ext cx="2562957" cy="2153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rot="19245655" flipH="1">
            <a:off x="1857997" y="1775632"/>
            <a:ext cx="995993" cy="447353"/>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89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811" y="3878563"/>
            <a:ext cx="1636079" cy="219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198" y="1196097"/>
            <a:ext cx="4782812" cy="490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Step 1: Create New Project </a:t>
            </a:r>
            <a:endParaRPr lang="en-US" dirty="0"/>
          </a:p>
        </p:txBody>
      </p:sp>
      <p:sp>
        <p:nvSpPr>
          <p:cNvPr id="3" name="Content Placeholder 2"/>
          <p:cNvSpPr>
            <a:spLocks noGrp="1"/>
          </p:cNvSpPr>
          <p:nvPr>
            <p:ph idx="1"/>
          </p:nvPr>
        </p:nvSpPr>
        <p:spPr>
          <a:xfrm>
            <a:off x="583865" y="1811215"/>
            <a:ext cx="3657600" cy="1758462"/>
          </a:xfrm>
        </p:spPr>
        <p:txBody>
          <a:bodyPr>
            <a:noAutofit/>
          </a:bodyPr>
          <a:lstStyle/>
          <a:p>
            <a:r>
              <a:rPr lang="en-US" sz="2215" dirty="0"/>
              <a:t>Create </a:t>
            </a:r>
            <a:r>
              <a:rPr lang="en-US" sz="2215" b="1" dirty="0"/>
              <a:t>New Project </a:t>
            </a:r>
          </a:p>
          <a:p>
            <a:r>
              <a:rPr lang="en-US" sz="2215" dirty="0"/>
              <a:t>Select </a:t>
            </a:r>
            <a:r>
              <a:rPr lang="en-US" sz="2215" b="1" dirty="0">
                <a:solidFill>
                  <a:schemeClr val="accent2"/>
                </a:solidFill>
              </a:rPr>
              <a:t>STM32F072RBTx</a:t>
            </a:r>
          </a:p>
          <a:p>
            <a:pPr lvl="1"/>
            <a:r>
              <a:rPr lang="en-US" b="1" dirty="0" smtClean="0"/>
              <a:t>LQFP64, 128kB Flash</a:t>
            </a:r>
          </a:p>
          <a:p>
            <a:r>
              <a:rPr lang="en-US" sz="2215" dirty="0"/>
              <a:t>Click </a:t>
            </a:r>
            <a:r>
              <a:rPr lang="en-US" sz="2215" b="1" dirty="0"/>
              <a:t>“OK”</a:t>
            </a:r>
          </a:p>
        </p:txBody>
      </p:sp>
      <p:sp>
        <p:nvSpPr>
          <p:cNvPr id="9" name="Oval 8"/>
          <p:cNvSpPr/>
          <p:nvPr/>
        </p:nvSpPr>
        <p:spPr>
          <a:xfrm>
            <a:off x="8485927" y="2932418"/>
            <a:ext cx="140677"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2</a:t>
            </a:r>
          </a:p>
        </p:txBody>
      </p:sp>
      <p:sp>
        <p:nvSpPr>
          <p:cNvPr id="10"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94</a:t>
            </a:fld>
            <a:endParaRPr lang="fr-FR"/>
          </a:p>
        </p:txBody>
      </p:sp>
      <p:sp>
        <p:nvSpPr>
          <p:cNvPr id="4" name="Rounded Rectangle 3"/>
          <p:cNvSpPr/>
          <p:nvPr/>
        </p:nvSpPr>
        <p:spPr>
          <a:xfrm>
            <a:off x="2312058" y="5328139"/>
            <a:ext cx="1518230" cy="32747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901378" y="5821881"/>
            <a:ext cx="496226" cy="21101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502565" y="2897249"/>
            <a:ext cx="3190508" cy="21101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820600" y="5934953"/>
            <a:ext cx="140677"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3</a:t>
            </a:r>
          </a:p>
        </p:txBody>
      </p:sp>
      <p:sp>
        <p:nvSpPr>
          <p:cNvPr id="8" name="Oval 7"/>
          <p:cNvSpPr/>
          <p:nvPr/>
        </p:nvSpPr>
        <p:spPr>
          <a:xfrm>
            <a:off x="2234901" y="5546480"/>
            <a:ext cx="140677"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1</a:t>
            </a:r>
          </a:p>
        </p:txBody>
      </p:sp>
    </p:spTree>
    <p:extLst>
      <p:ext uri="{BB962C8B-B14F-4D97-AF65-F5344CB8AC3E}">
        <p14:creationId xmlns:p14="http://schemas.microsoft.com/office/powerpoint/2010/main" val="2329690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Pin Configuration</a:t>
            </a:r>
            <a:endParaRPr lang="en-US" dirty="0"/>
          </a:p>
        </p:txBody>
      </p:sp>
      <p:sp>
        <p:nvSpPr>
          <p:cNvPr id="3" name="Slide Number Placeholder 2"/>
          <p:cNvSpPr>
            <a:spLocks noGrp="1"/>
          </p:cNvSpPr>
          <p:nvPr>
            <p:ph type="sldNum" sz="quarter" idx="10"/>
          </p:nvPr>
        </p:nvSpPr>
        <p:spPr/>
        <p:txBody>
          <a:bodyPr/>
          <a:lstStyle/>
          <a:p>
            <a:fld id="{5B31B9E4-8E4D-4C86-BFD7-412B282B373B}" type="slidenum">
              <a:rPr lang="fr-FR" smtClean="0"/>
              <a:pPr/>
              <a:t>95</a:t>
            </a:fld>
            <a:endParaRPr lang="fr-FR" dirty="0"/>
          </a:p>
        </p:txBody>
      </p:sp>
      <p:sp>
        <p:nvSpPr>
          <p:cNvPr id="5" name="Content Placeholder 4"/>
          <p:cNvSpPr>
            <a:spLocks noGrp="1"/>
          </p:cNvSpPr>
          <p:nvPr>
            <p:ph idx="1"/>
          </p:nvPr>
        </p:nvSpPr>
        <p:spPr>
          <a:xfrm>
            <a:off x="773723" y="1305378"/>
            <a:ext cx="7596554" cy="1376085"/>
          </a:xfrm>
        </p:spPr>
        <p:txBody>
          <a:bodyPr/>
          <a:lstStyle/>
          <a:p>
            <a:r>
              <a:rPr lang="en-US" dirty="0" smtClean="0"/>
              <a:t>In this example we are going to use one of the LEDs present on the STM32F072 NUCLEO board.</a:t>
            </a:r>
          </a:p>
          <a:p>
            <a:r>
              <a:rPr lang="en-US" dirty="0" smtClean="0"/>
              <a:t>Left-click PA5</a:t>
            </a:r>
            <a:endParaRPr lang="en-US" dirty="0"/>
          </a:p>
        </p:txBody>
      </p:sp>
      <p:pic>
        <p:nvPicPr>
          <p:cNvPr id="4" name="Picture 3"/>
          <p:cNvPicPr>
            <a:picLocks noChangeAspect="1"/>
          </p:cNvPicPr>
          <p:nvPr/>
        </p:nvPicPr>
        <p:blipFill>
          <a:blip r:embed="rId2"/>
          <a:stretch>
            <a:fillRect/>
          </a:stretch>
        </p:blipFill>
        <p:spPr>
          <a:xfrm>
            <a:off x="3376247" y="2303584"/>
            <a:ext cx="3754315" cy="4132385"/>
          </a:xfrm>
          <a:prstGeom prst="rect">
            <a:avLst/>
          </a:prstGeom>
        </p:spPr>
      </p:pic>
      <p:sp>
        <p:nvSpPr>
          <p:cNvPr id="8" name="Rounded Rectangle 7"/>
          <p:cNvSpPr/>
          <p:nvPr/>
        </p:nvSpPr>
        <p:spPr>
          <a:xfrm>
            <a:off x="4675807" y="5117123"/>
            <a:ext cx="582846" cy="211015"/>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7769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890" y="5223661"/>
            <a:ext cx="3938954" cy="103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935" y="2151821"/>
            <a:ext cx="2826054" cy="282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Step 3: Generate </a:t>
            </a:r>
            <a:r>
              <a:rPr lang="en-US" dirty="0"/>
              <a:t>S</a:t>
            </a:r>
            <a:r>
              <a:rPr lang="en-US" dirty="0" smtClean="0"/>
              <a:t>ource Code </a:t>
            </a:r>
            <a:endParaRPr lang="en-US" dirty="0"/>
          </a:p>
        </p:txBody>
      </p:sp>
      <p:sp>
        <p:nvSpPr>
          <p:cNvPr id="3" name="Content Placeholder 2"/>
          <p:cNvSpPr>
            <a:spLocks noGrp="1"/>
          </p:cNvSpPr>
          <p:nvPr>
            <p:ph idx="1"/>
          </p:nvPr>
        </p:nvSpPr>
        <p:spPr>
          <a:xfrm>
            <a:off x="773723" y="1440119"/>
            <a:ext cx="3938954" cy="369332"/>
          </a:xfrm>
        </p:spPr>
        <p:txBody>
          <a:bodyPr>
            <a:normAutofit/>
          </a:bodyPr>
          <a:lstStyle/>
          <a:p>
            <a:r>
              <a:rPr lang="en-US" sz="1662" dirty="0"/>
              <a:t>Open Project &gt; </a:t>
            </a:r>
            <a:r>
              <a:rPr lang="en-US" sz="1662" b="1" dirty="0"/>
              <a:t>Settings</a:t>
            </a:r>
            <a:r>
              <a:rPr lang="en-US" sz="1662" dirty="0"/>
              <a:t> (Alt + P) </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973" y="1318848"/>
            <a:ext cx="1803511" cy="782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844062" y="2384739"/>
            <a:ext cx="4290646" cy="1979660"/>
          </a:xfrm>
          <a:prstGeom prst="rect">
            <a:avLst/>
          </a:prstGeom>
        </p:spPr>
        <p:txBody>
          <a:bodyPr vert="horz" wrap="square" lIns="84406" tIns="42203" rIns="84406" bIns="42203"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62" dirty="0"/>
              <a:t>Set the project name (Lab1) and the project location </a:t>
            </a:r>
            <a:r>
              <a:rPr lang="en-US" sz="1662" b="1" dirty="0"/>
              <a:t>(C:\STM32CubeSeminar\Labs)</a:t>
            </a:r>
          </a:p>
          <a:p>
            <a:r>
              <a:rPr lang="en-US" sz="1662" dirty="0"/>
              <a:t>Set the IDE </a:t>
            </a:r>
            <a:r>
              <a:rPr lang="en-US" sz="1662" dirty="0" err="1"/>
              <a:t>Toolchain</a:t>
            </a:r>
            <a:r>
              <a:rPr lang="en-US" sz="1662" dirty="0"/>
              <a:t> to </a:t>
            </a:r>
            <a:r>
              <a:rPr lang="en-US" sz="1662" b="1" dirty="0"/>
              <a:t>MDK-ARM V5</a:t>
            </a:r>
          </a:p>
          <a:p>
            <a:r>
              <a:rPr lang="en-US" sz="1662" dirty="0"/>
              <a:t>Click </a:t>
            </a:r>
            <a:r>
              <a:rPr lang="en-US" sz="1662" b="1" dirty="0"/>
              <a:t>OK</a:t>
            </a:r>
          </a:p>
        </p:txBody>
      </p:sp>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739" y="4068754"/>
            <a:ext cx="1863969" cy="94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2"/>
          <p:cNvSpPr txBox="1">
            <a:spLocks/>
          </p:cNvSpPr>
          <p:nvPr/>
        </p:nvSpPr>
        <p:spPr>
          <a:xfrm>
            <a:off x="633046" y="5097762"/>
            <a:ext cx="3868615" cy="904557"/>
          </a:xfrm>
          <a:prstGeom prst="rect">
            <a:avLst/>
          </a:prstGeom>
        </p:spPr>
        <p:txBody>
          <a:bodyPr vert="horz" wrap="square" lIns="84406" tIns="42203" rIns="84406" bIns="42203" rtlCol="0">
            <a:spAutoFit/>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baseline="0">
                <a:solidFill>
                  <a:schemeClr val="accent4"/>
                </a:solidFill>
                <a:latin typeface="Arial" pitchFamily="34" charset="0"/>
                <a:ea typeface="+mn-ea"/>
                <a:cs typeface="Arial" pitchFamily="34" charset="0"/>
              </a:defRPr>
            </a:lvl1pPr>
            <a:lvl2pPr marL="533400" indent="-177800" algn="l" defTabSz="914400" rtl="0" eaLnBrk="1" latinLnBrk="0" hangingPunct="1">
              <a:lnSpc>
                <a:spcPct val="100000"/>
              </a:lnSpc>
              <a:spcBef>
                <a:spcPts val="0"/>
              </a:spcBef>
              <a:spcAft>
                <a:spcPts val="600"/>
              </a:spcAft>
              <a:buClr>
                <a:schemeClr val="accent4">
                  <a:lumMod val="90000"/>
                  <a:lumOff val="10000"/>
                </a:schemeClr>
              </a:buClr>
              <a:buFont typeface="Arial" pitchFamily="34" charset="0"/>
              <a:buChar char="•"/>
              <a:defRPr sz="1600" kern="1200">
                <a:solidFill>
                  <a:schemeClr val="accent4">
                    <a:lumMod val="90000"/>
                    <a:lumOff val="10000"/>
                  </a:schemeClr>
                </a:solidFill>
                <a:latin typeface="Arial" pitchFamily="34" charset="0"/>
                <a:ea typeface="+mn-ea"/>
                <a:cs typeface="Arial" pitchFamily="34" charset="0"/>
              </a:defRPr>
            </a:lvl2pPr>
            <a:lvl3pPr marL="901700" indent="-177800" algn="l" defTabSz="914400" rtl="0" eaLnBrk="1" latinLnBrk="0" hangingPunct="1">
              <a:lnSpc>
                <a:spcPct val="100000"/>
              </a:lnSpc>
              <a:spcBef>
                <a:spcPts val="0"/>
              </a:spcBef>
              <a:spcAft>
                <a:spcPts val="300"/>
              </a:spcAft>
              <a:buFont typeface="Arial" pitchFamily="34" charset="0"/>
              <a:buChar char="•"/>
              <a:defRPr sz="1400" kern="1200" baseline="0">
                <a:solidFill>
                  <a:schemeClr val="accent3">
                    <a:lumMod val="50000"/>
                  </a:schemeClr>
                </a:solidFill>
                <a:latin typeface="Arial" pitchFamily="34" charset="0"/>
                <a:ea typeface="+mn-ea"/>
                <a:cs typeface="Arial" pitchFamily="34" charset="0"/>
              </a:defRPr>
            </a:lvl3pPr>
            <a:lvl4pPr marL="1527175" indent="-155575" algn="l" defTabSz="914400" rtl="0" eaLnBrk="1" latinLnBrk="0" hangingPunct="1">
              <a:lnSpc>
                <a:spcPct val="100000"/>
              </a:lnSpc>
              <a:spcBef>
                <a:spcPts val="0"/>
              </a:spcBef>
              <a:spcAft>
                <a:spcPts val="300"/>
              </a:spcAft>
              <a:buFont typeface="Arial" pitchFamily="34" charset="0"/>
              <a:buChar char="•"/>
              <a:defRPr sz="1200" kern="1200" baseline="0">
                <a:solidFill>
                  <a:schemeClr val="accent3">
                    <a:lumMod val="7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62" b="1" dirty="0"/>
              <a:t>Generate Code </a:t>
            </a:r>
            <a:r>
              <a:rPr lang="en-US" sz="1662" dirty="0"/>
              <a:t>(Ctrl + Shift + G)</a:t>
            </a:r>
          </a:p>
          <a:p>
            <a:r>
              <a:rPr lang="en-US" sz="1662" dirty="0"/>
              <a:t>Click </a:t>
            </a:r>
            <a:r>
              <a:rPr lang="en-US" sz="1662" b="1" dirty="0"/>
              <a:t>Open Project</a:t>
            </a:r>
          </a:p>
        </p:txBody>
      </p:sp>
      <p:sp>
        <p:nvSpPr>
          <p:cNvPr id="14" name="Oval 13"/>
          <p:cNvSpPr/>
          <p:nvPr/>
        </p:nvSpPr>
        <p:spPr>
          <a:xfrm>
            <a:off x="5075817" y="2897288"/>
            <a:ext cx="140677" cy="14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2</a:t>
            </a:r>
          </a:p>
        </p:txBody>
      </p:sp>
      <p:sp>
        <p:nvSpPr>
          <p:cNvPr id="18"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96</a:t>
            </a:fld>
            <a:endParaRPr lang="fr-FR"/>
          </a:p>
        </p:txBody>
      </p:sp>
      <p:sp>
        <p:nvSpPr>
          <p:cNvPr id="4" name="Right Arrow 3"/>
          <p:cNvSpPr/>
          <p:nvPr/>
        </p:nvSpPr>
        <p:spPr>
          <a:xfrm rot="20080500">
            <a:off x="2220538" y="4603522"/>
            <a:ext cx="879231" cy="384775"/>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2977646" y="5584000"/>
            <a:ext cx="879231" cy="384775"/>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4603851" y="1883403"/>
            <a:ext cx="1528264" cy="16265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923692" y="2866292"/>
            <a:ext cx="3344644" cy="1906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916711" y="3628407"/>
            <a:ext cx="3344644" cy="1906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89238" y="3658377"/>
            <a:ext cx="140677" cy="14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3</a:t>
            </a:r>
          </a:p>
        </p:txBody>
      </p:sp>
      <p:sp>
        <p:nvSpPr>
          <p:cNvPr id="24" name="Rounded Rectangle 23"/>
          <p:cNvSpPr/>
          <p:nvPr/>
        </p:nvSpPr>
        <p:spPr>
          <a:xfrm>
            <a:off x="7315200" y="4811835"/>
            <a:ext cx="492369" cy="953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269950" y="4283176"/>
            <a:ext cx="1805867" cy="19060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892506" y="5907061"/>
            <a:ext cx="773723" cy="19060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062906" y="2595899"/>
            <a:ext cx="140677" cy="143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5" dirty="0">
                <a:solidFill>
                  <a:schemeClr val="tx1"/>
                </a:solidFill>
              </a:rPr>
              <a:t>1</a:t>
            </a:r>
          </a:p>
        </p:txBody>
      </p:sp>
      <p:sp>
        <p:nvSpPr>
          <p:cNvPr id="28" name="Rounded Rectangle 27"/>
          <p:cNvSpPr/>
          <p:nvPr/>
        </p:nvSpPr>
        <p:spPr>
          <a:xfrm>
            <a:off x="4910781" y="2564904"/>
            <a:ext cx="3344644" cy="19060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290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Toggle The LED</a:t>
            </a:r>
            <a:endParaRPr lang="en-US" dirty="0"/>
          </a:p>
        </p:txBody>
      </p:sp>
      <p:sp>
        <p:nvSpPr>
          <p:cNvPr id="3" name="Content Placeholder 2"/>
          <p:cNvSpPr>
            <a:spLocks noGrp="1"/>
          </p:cNvSpPr>
          <p:nvPr>
            <p:ph idx="1"/>
          </p:nvPr>
        </p:nvSpPr>
        <p:spPr>
          <a:xfrm>
            <a:off x="773723" y="1318846"/>
            <a:ext cx="7596554" cy="1688123"/>
          </a:xfrm>
        </p:spPr>
        <p:txBody>
          <a:bodyPr>
            <a:normAutofit/>
          </a:bodyPr>
          <a:lstStyle/>
          <a:p>
            <a:pPr>
              <a:spcBef>
                <a:spcPts val="554"/>
              </a:spcBef>
              <a:spcAft>
                <a:spcPts val="0"/>
              </a:spcAft>
            </a:pPr>
            <a:r>
              <a:rPr lang="en-US" dirty="0" smtClean="0"/>
              <a:t>The MDK-ARM IDE should now be open.</a:t>
            </a:r>
          </a:p>
          <a:p>
            <a:pPr>
              <a:spcBef>
                <a:spcPts val="554"/>
              </a:spcBef>
              <a:spcAft>
                <a:spcPts val="0"/>
              </a:spcAft>
            </a:pPr>
            <a:r>
              <a:rPr lang="en-US" dirty="0" smtClean="0"/>
              <a:t>Expand the file tree and open the </a:t>
            </a:r>
            <a:r>
              <a:rPr lang="en-US" b="1" dirty="0" err="1" smtClean="0"/>
              <a:t>main.c</a:t>
            </a:r>
            <a:r>
              <a:rPr lang="en-US" dirty="0" smtClean="0"/>
              <a:t> file</a:t>
            </a:r>
          </a:p>
          <a:p>
            <a:pPr>
              <a:spcBef>
                <a:spcPts val="554"/>
              </a:spcBef>
              <a:spcAft>
                <a:spcPts val="0"/>
              </a:spcAft>
            </a:pPr>
            <a:r>
              <a:rPr lang="en-US" dirty="0" smtClean="0"/>
              <a:t>Add the following code inside the </a:t>
            </a:r>
            <a:r>
              <a:rPr lang="en-US" b="1" dirty="0" smtClean="0"/>
              <a:t>while(1)</a:t>
            </a:r>
            <a:r>
              <a:rPr lang="en-US" dirty="0" smtClean="0"/>
              <a:t> loop</a:t>
            </a:r>
          </a:p>
          <a:p>
            <a:pPr lvl="1">
              <a:spcBef>
                <a:spcPts val="554"/>
              </a:spcBef>
              <a:spcAft>
                <a:spcPts val="0"/>
              </a:spcAft>
            </a:pPr>
            <a:r>
              <a:rPr lang="en-US" dirty="0" smtClean="0"/>
              <a:t>Line 86 in “</a:t>
            </a:r>
            <a:r>
              <a:rPr lang="en-US" dirty="0" err="1" smtClean="0"/>
              <a:t>main.c</a:t>
            </a:r>
            <a:r>
              <a:rPr lang="en-US" dirty="0" smtClean="0"/>
              <a:t>”</a:t>
            </a:r>
          </a:p>
        </p:txBody>
      </p:sp>
      <p:sp>
        <p:nvSpPr>
          <p:cNvPr id="7"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97</a:t>
            </a:fld>
            <a:endParaRPr lang="fr-F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18" y="3023295"/>
            <a:ext cx="2250831" cy="152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03118" y="4695092"/>
            <a:ext cx="6656234" cy="774058"/>
          </a:xfrm>
          <a:prstGeom prst="rect">
            <a:avLst/>
          </a:prstGeom>
          <a:noFill/>
        </p:spPr>
        <p:txBody>
          <a:bodyPr wrap="square" rtlCol="0">
            <a:spAutoFit/>
          </a:bodyPr>
          <a:lstStyle/>
          <a:p>
            <a:r>
              <a:rPr lang="en-US" sz="2215" dirty="0" err="1">
                <a:latin typeface="Courier New" panose="02070309020205020404" pitchFamily="49" charset="0"/>
                <a:cs typeface="Courier New" panose="02070309020205020404" pitchFamily="49" charset="0"/>
              </a:rPr>
              <a:t>HAL_GPIO_TogglePin</a:t>
            </a:r>
            <a:r>
              <a:rPr lang="en-US" sz="2215" dirty="0">
                <a:latin typeface="Courier New" panose="02070309020205020404" pitchFamily="49" charset="0"/>
                <a:cs typeface="Courier New" panose="02070309020205020404" pitchFamily="49" charset="0"/>
              </a:rPr>
              <a:t>(GPIOA, GPIO_PIN_5);</a:t>
            </a:r>
          </a:p>
          <a:p>
            <a:r>
              <a:rPr lang="en-US" sz="2215" dirty="0" err="1">
                <a:latin typeface="Courier New" panose="02070309020205020404" pitchFamily="49" charset="0"/>
                <a:cs typeface="Courier New" panose="02070309020205020404" pitchFamily="49" charset="0"/>
              </a:rPr>
              <a:t>HAL_Delay</a:t>
            </a:r>
            <a:r>
              <a:rPr lang="en-US" sz="2215" dirty="0">
                <a:latin typeface="Courier New" panose="02070309020205020404" pitchFamily="49" charset="0"/>
                <a:cs typeface="Courier New" panose="02070309020205020404" pitchFamily="49" charset="0"/>
              </a:rPr>
              <a:t>(100);</a:t>
            </a:r>
          </a:p>
        </p:txBody>
      </p:sp>
    </p:spTree>
    <p:extLst>
      <p:ext uri="{BB962C8B-B14F-4D97-AF65-F5344CB8AC3E}">
        <p14:creationId xmlns:p14="http://schemas.microsoft.com/office/powerpoint/2010/main" val="378834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1558359"/>
            <a:ext cx="2047672" cy="1488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Step 5: Build the Project</a:t>
            </a:r>
            <a:endParaRPr lang="en-US" dirty="0"/>
          </a:p>
        </p:txBody>
      </p:sp>
      <p:sp>
        <p:nvSpPr>
          <p:cNvPr id="3" name="Content Placeholder 2"/>
          <p:cNvSpPr>
            <a:spLocks noGrp="1"/>
          </p:cNvSpPr>
          <p:nvPr>
            <p:ph idx="1"/>
          </p:nvPr>
        </p:nvSpPr>
        <p:spPr>
          <a:xfrm>
            <a:off x="773723" y="1178169"/>
            <a:ext cx="7596554" cy="1055077"/>
          </a:xfrm>
        </p:spPr>
        <p:txBody>
          <a:bodyPr>
            <a:normAutofit/>
          </a:bodyPr>
          <a:lstStyle/>
          <a:p>
            <a:r>
              <a:rPr lang="en-US" sz="1662" dirty="0"/>
              <a:t>Click the “Build” button; or use menu Project &gt; Build target. </a:t>
            </a:r>
          </a:p>
        </p:txBody>
      </p:sp>
      <p:sp>
        <p:nvSpPr>
          <p:cNvPr id="7" name="Slide Number Placeholder 2"/>
          <p:cNvSpPr>
            <a:spLocks noGrp="1"/>
          </p:cNvSpPr>
          <p:nvPr>
            <p:ph type="sldNum" sz="quarter" idx="4294967295"/>
          </p:nvPr>
        </p:nvSpPr>
        <p:spPr>
          <a:xfrm>
            <a:off x="8306533" y="925062"/>
            <a:ext cx="503071" cy="182769"/>
          </a:xfrm>
          <a:prstGeom prst="rect">
            <a:avLst/>
          </a:prstGeom>
        </p:spPr>
        <p:txBody>
          <a:bodyPr/>
          <a:lstStyle/>
          <a:p>
            <a:fld id="{5B31B9E4-8E4D-4C86-BFD7-412B282B373B}" type="slidenum">
              <a:rPr lang="fr-FR" smtClean="0"/>
              <a:pPr/>
              <a:t>98</a:t>
            </a:fld>
            <a:endParaRPr lang="fr-FR"/>
          </a:p>
        </p:txBody>
      </p:sp>
      <p:sp>
        <p:nvSpPr>
          <p:cNvPr id="11" name="Oval 10"/>
          <p:cNvSpPr/>
          <p:nvPr/>
        </p:nvSpPr>
        <p:spPr>
          <a:xfrm>
            <a:off x="1501795" y="2173257"/>
            <a:ext cx="351692" cy="281354"/>
          </a:xfrm>
          <a:prstGeom prst="ellipse">
            <a:avLst/>
          </a:prstGeom>
          <a:solidFill>
            <a:schemeClr val="accent1">
              <a:alpha val="2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a:off x="3375559" y="2033152"/>
            <a:ext cx="265876" cy="280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317" y="1892189"/>
            <a:ext cx="5037992" cy="56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a:xfrm>
            <a:off x="662009" y="3499338"/>
            <a:ext cx="3909991" cy="2455481"/>
          </a:xfrm>
          <a:prstGeom prst="rect">
            <a:avLst/>
          </a:prstGeom>
        </p:spPr>
        <p:txBody>
          <a:bodyPr vert="horz" lIns="84406" tIns="42203" rIns="84406" bIns="42203" rtlCol="0">
            <a:normAutofit fontScale="92500" lnSpcReduction="20000"/>
          </a:bodyPr>
          <a:lst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62" dirty="0"/>
              <a:t>Click the “Start/Stop Debug Session” button (CTRL + F5)</a:t>
            </a:r>
          </a:p>
          <a:p>
            <a:pPr marL="0" indent="0">
              <a:buNone/>
            </a:pPr>
            <a:endParaRPr lang="en-US" sz="1662" dirty="0"/>
          </a:p>
          <a:p>
            <a:r>
              <a:rPr lang="en-US" sz="1662" dirty="0"/>
              <a:t>Click the “Run” button (F5)</a:t>
            </a:r>
          </a:p>
          <a:p>
            <a:endParaRPr lang="en-US" sz="1662" dirty="0"/>
          </a:p>
          <a:p>
            <a:r>
              <a:rPr lang="en-US" sz="1662" dirty="0"/>
              <a:t>Enjoy the flashing LED!</a:t>
            </a: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163" y="3371908"/>
            <a:ext cx="3399553" cy="841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a:xfrm>
            <a:off x="5706780" y="3451266"/>
            <a:ext cx="351692" cy="281354"/>
          </a:xfrm>
          <a:prstGeom prst="ellipse">
            <a:avLst/>
          </a:prstGeom>
          <a:solidFill>
            <a:schemeClr val="accent1">
              <a:alpha val="2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5377" y="4426034"/>
            <a:ext cx="1714500" cy="107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Oval 15"/>
          <p:cNvSpPr/>
          <p:nvPr/>
        </p:nvSpPr>
        <p:spPr>
          <a:xfrm>
            <a:off x="5303158" y="4821688"/>
            <a:ext cx="351692" cy="281354"/>
          </a:xfrm>
          <a:prstGeom prst="ellipse">
            <a:avLst/>
          </a:prstGeom>
          <a:solidFill>
            <a:schemeClr val="accent1">
              <a:alpha val="23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34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Oops</a:t>
            </a:r>
            <a:endParaRPr lang="pt-BR" dirty="0"/>
          </a:p>
        </p:txBody>
      </p:sp>
      <p:sp>
        <p:nvSpPr>
          <p:cNvPr id="3" name="Content Placeholder 2"/>
          <p:cNvSpPr>
            <a:spLocks noGrp="1"/>
          </p:cNvSpPr>
          <p:nvPr>
            <p:ph idx="1"/>
          </p:nvPr>
        </p:nvSpPr>
        <p:spPr>
          <a:xfrm>
            <a:off x="457200" y="1442997"/>
            <a:ext cx="8229600" cy="400110"/>
          </a:xfrm>
        </p:spPr>
        <p:txBody>
          <a:bodyPr/>
          <a:lstStyle/>
          <a:p>
            <a:endParaRPr lang="pt-BR"/>
          </a:p>
        </p:txBody>
      </p:sp>
      <p:sp>
        <p:nvSpPr>
          <p:cNvPr id="4" name="Slide Number Placeholder 3"/>
          <p:cNvSpPr>
            <a:spLocks noGrp="1"/>
          </p:cNvSpPr>
          <p:nvPr>
            <p:ph type="sldNum" sz="quarter" idx="4294967295"/>
          </p:nvPr>
        </p:nvSpPr>
        <p:spPr>
          <a:xfrm>
            <a:off x="8306533" y="890196"/>
            <a:ext cx="503071" cy="182769"/>
          </a:xfrm>
          <a:prstGeom prst="rect">
            <a:avLst/>
          </a:prstGeom>
        </p:spPr>
        <p:txBody>
          <a:bodyPr/>
          <a:lstStyle/>
          <a:p>
            <a:fld id="{5B31B9E4-8E4D-4C86-BFD7-412B282B373B}" type="slidenum">
              <a:rPr lang="fr-FR" smtClean="0"/>
              <a:pPr/>
              <a:t>99</a:t>
            </a:fld>
            <a:endParaRPr lang="fr-FR" dirty="0"/>
          </a:p>
        </p:txBody>
      </p:sp>
      <p:pic>
        <p:nvPicPr>
          <p:cNvPr id="5" name="Picture 4"/>
          <p:cNvPicPr>
            <a:picLocks noChangeAspect="1"/>
          </p:cNvPicPr>
          <p:nvPr/>
        </p:nvPicPr>
        <p:blipFill>
          <a:blip r:embed="rId2"/>
          <a:stretch>
            <a:fillRect/>
          </a:stretch>
        </p:blipFill>
        <p:spPr>
          <a:xfrm>
            <a:off x="2681654" y="2461846"/>
            <a:ext cx="3780692" cy="1934308"/>
          </a:xfrm>
          <a:prstGeom prst="rect">
            <a:avLst/>
          </a:prstGeom>
        </p:spPr>
      </p:pic>
    </p:spTree>
    <p:extLst>
      <p:ext uri="{BB962C8B-B14F-4D97-AF65-F5344CB8AC3E}">
        <p14:creationId xmlns:p14="http://schemas.microsoft.com/office/powerpoint/2010/main" val="2465506204"/>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PPVER" val="ᙆᙁᙃ"/>
  <p:tag name="RANDOM" val="19"/>
  <p:tag name="CLINAME" val="ᙦᙧᘳᙖᚂᚁᙹᙼᙷᙸᚁᚇᙼᙴᙿ!ᙨᚁᙖᙿᙴᚆᚆᙼᙹᙼᙸᙷ"/>
  <p:tag name="DATETIME" val="ᙅᙂᙉᙂᙅᙃᙄᙆᘳᘳᙄᙄᙍᙄᙋᙔᙠᘳᘻᙚᙠᙧᘾᙄᙍᙃᘼ!ᙄᙃᙂᙌᙂᙅᙃᙄᙆᘳᘳᙄᙄᙍᙆᙆᙔᙠᘳᘻᙚᙠᙧᘾᙅᙍᙃᘼ"/>
  <p:tag name="DONEBY" val="ᙦᙧᙯᙾᙴᚂᚈᚇᙻᙸᚅᘳᙵᙸᙿᙻᙴᙷᙽ!ᙦᙧᙯᙼᚉᚂᘳᙶᙼᚆᙴᚅ"/>
  <p:tag name="IPADDRESS" val="ᙧᙨᙡᙄᙃᙄᙊᙌ!ᙣᙥᙚᙃᙃᙃᙆᙇᙊ"/>
  <p:tag name="CHECKSUM" val="ᙈᙅᙄᙇ!ᙇᙆᙈᙇ"/>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COSMAP~1\LOCALS~1\Temp\articulate\presenter\imgtemp\dvM1I9E5_files\slide0001_image001.jpg"/>
</p:tagLst>
</file>

<file path=ppt/theme/theme1.xml><?xml version="1.0" encoding="utf-8"?>
<a:theme xmlns:a="http://schemas.openxmlformats.org/drawingml/2006/main" name="blank">
  <a:themeElements>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5E382B78C3D04E9E350082AB797952" ma:contentTypeVersion="0" ma:contentTypeDescription="Create a new document." ma:contentTypeScope="" ma:versionID="0824703e605e6194fadf9065203afc3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BBCA10-4232-468E-B261-EF6E0755B1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23986DF-D3E4-4E58-9CFF-D2D00576A02C}">
  <ds:schemaRefs>
    <ds:schemaRef ds:uri="http://schemas.microsoft.com/sharepoint/v3/contenttype/forms"/>
  </ds:schemaRefs>
</ds:datastoreItem>
</file>

<file path=customXml/itemProps3.xml><?xml version="1.0" encoding="utf-8"?>
<ds:datastoreItem xmlns:ds="http://schemas.openxmlformats.org/officeDocument/2006/customXml" ds:itemID="{4994842F-76AF-40F3-A211-8AFD00012061}">
  <ds:schemaRefs>
    <ds:schemaRef ds:uri="http://purl.org/dc/elements/1.1/"/>
    <ds:schemaRef ds:uri="http://schemas.microsoft.com/office/2006/metadata/properties"/>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70671</TotalTime>
  <Words>8688</Words>
  <Application>Microsoft Office PowerPoint</Application>
  <PresentationFormat>On-screen Show (4:3)</PresentationFormat>
  <Paragraphs>2056</Paragraphs>
  <Slides>100</Slides>
  <Notes>51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100</vt:i4>
      </vt:variant>
    </vt:vector>
  </HeadingPairs>
  <TitlesOfParts>
    <vt:vector size="113" baseType="lpstr">
      <vt:lpstr>MS PGothic</vt:lpstr>
      <vt:lpstr>MS PGothic</vt:lpstr>
      <vt:lpstr>Arial</vt:lpstr>
      <vt:lpstr>Calibri</vt:lpstr>
      <vt:lpstr>Courier New</vt:lpstr>
      <vt:lpstr>Helvetica</vt:lpstr>
      <vt:lpstr>Osaka</vt:lpstr>
      <vt:lpstr>Roboto Thin</vt:lpstr>
      <vt:lpstr>Times</vt:lpstr>
      <vt:lpstr>Times New Roman</vt:lpstr>
      <vt:lpstr>Verdana</vt:lpstr>
      <vt:lpstr>Wingdings</vt:lpstr>
      <vt:lpstr>blank</vt:lpstr>
      <vt:lpstr>STM32 – DIST.</vt:lpstr>
      <vt:lpstr>Tools Overview</vt:lpstr>
      <vt:lpstr>ST has licensed all Cortex®-M cores</vt:lpstr>
      <vt:lpstr>PowerPoint Presentation</vt:lpstr>
      <vt:lpstr>Broad Range of Development Tools</vt:lpstr>
      <vt:lpstr>PowerPoint Presentation</vt:lpstr>
      <vt:lpstr>PowerPoint Presentation</vt:lpstr>
      <vt:lpstr>PowerPoint Presentation</vt:lpstr>
      <vt:lpstr>Comprehensive choice of IDEs</vt:lpstr>
      <vt:lpstr>System Workbench for STM32</vt:lpstr>
      <vt:lpstr>System Workbench for STM32</vt:lpstr>
      <vt:lpstr>CoIDE</vt:lpstr>
      <vt:lpstr>MDK-ARM</vt:lpstr>
      <vt:lpstr>Free MDK-ARM for ST</vt:lpstr>
      <vt:lpstr>Comprehensive choice of STM32 free IDEs</vt:lpstr>
      <vt:lpstr>STM32 Embedded Software Offer - Overview</vt:lpstr>
      <vt:lpstr>STM32Snippets</vt:lpstr>
      <vt:lpstr>Standard Peripheral Libraries (SPL)</vt:lpstr>
      <vt:lpstr>STM32Cube - Embedded software</vt:lpstr>
      <vt:lpstr>ST Embedded software offer – Comparison</vt:lpstr>
      <vt:lpstr>ST Embedded software offer - Positioning</vt:lpstr>
      <vt:lpstr>Availability</vt:lpstr>
      <vt:lpstr>STM32Cube Ecosystem</vt:lpstr>
      <vt:lpstr>STM32CubeTM Introduction</vt:lpstr>
      <vt:lpstr>PowerPoint Presentation</vt:lpstr>
      <vt:lpstr>PowerPoint Presentation</vt:lpstr>
      <vt:lpstr>STM32CubeMX: MCU Selector</vt:lpstr>
      <vt:lpstr>STM32CubeMX: Pin-out configuration</vt:lpstr>
      <vt:lpstr>STM32CubeMX: Clock tree</vt:lpstr>
      <vt:lpstr>STM32CubeMX:  Peripheral configuration</vt:lpstr>
      <vt:lpstr>Power consumption calculator</vt:lpstr>
      <vt:lpstr>STM32Cube Supporting all STM32 MCUs</vt:lpstr>
      <vt:lpstr>STM32 ST-LINK Utility</vt:lpstr>
      <vt:lpstr>STM32 ST-LINK Utility</vt:lpstr>
      <vt:lpstr>ST Visual Programmer</vt:lpstr>
      <vt:lpstr>STVP</vt:lpstr>
      <vt:lpstr>STM32 FLASH LOADER DEMONSTRATOR</vt:lpstr>
      <vt:lpstr>FLASH LOADER DEMONSTRATOR</vt:lpstr>
      <vt:lpstr>DFUSE</vt:lpstr>
      <vt:lpstr>DFUSE</vt:lpstr>
      <vt:lpstr>STMSTUDIO</vt:lpstr>
      <vt:lpstr>STMSTUDIO</vt:lpstr>
      <vt:lpstr>FOC SDK</vt:lpstr>
      <vt:lpstr>STMSTUDIO</vt:lpstr>
      <vt:lpstr>free SW licensing program</vt:lpstr>
      <vt:lpstr>STM32 ODE Nucleo and X-Nucleo</vt:lpstr>
      <vt:lpstr>STM32 M0 Overview</vt:lpstr>
      <vt:lpstr>ARM Cortex-M0 Architecture Overview</vt:lpstr>
      <vt:lpstr>STM32 Cortex-M0 implementation</vt:lpstr>
      <vt:lpstr>Memory map overview</vt:lpstr>
      <vt:lpstr>Core Registers</vt:lpstr>
      <vt:lpstr>Stack Pointer and Stacks</vt:lpstr>
      <vt:lpstr>Processor modes</vt:lpstr>
      <vt:lpstr>Exception Model – States</vt:lpstr>
      <vt:lpstr>ARM Cortex Interrupt Overview</vt:lpstr>
      <vt:lpstr>Exception Model – Types and Priorities</vt:lpstr>
      <vt:lpstr>Interrupt Entry and Return</vt:lpstr>
      <vt:lpstr>Preemption</vt:lpstr>
      <vt:lpstr>Exception Response</vt:lpstr>
      <vt:lpstr>Interrupt Response – Tail-Chaining</vt:lpstr>
      <vt:lpstr>Interrupt Response – Late Arriving</vt:lpstr>
      <vt:lpstr>NVIC – Vector Table</vt:lpstr>
      <vt:lpstr>Debug System Overview</vt:lpstr>
      <vt:lpstr>Debug subsystem</vt:lpstr>
      <vt:lpstr>Debug – Main features</vt:lpstr>
      <vt:lpstr>Debug – Device ID detection</vt:lpstr>
      <vt:lpstr>Architecture &amp; Peripherals</vt:lpstr>
      <vt:lpstr>System Architecture</vt:lpstr>
      <vt:lpstr>Boot Modes</vt:lpstr>
      <vt:lpstr>Flash Read Protection (FLASH)</vt:lpstr>
      <vt:lpstr>Flash Protections (6/6)</vt:lpstr>
      <vt:lpstr>Power Supply</vt:lpstr>
      <vt:lpstr>POR, PDR Circuitry (PWR)</vt:lpstr>
      <vt:lpstr>PVD Circuitry (PWR)</vt:lpstr>
      <vt:lpstr>RTC Domain (PWR)</vt:lpstr>
      <vt:lpstr>Reset and Clock Control (RCC)</vt:lpstr>
      <vt:lpstr>RESET Sources</vt:lpstr>
      <vt:lpstr>DMA Features</vt:lpstr>
      <vt:lpstr>DMA Latency: 1 transfer</vt:lpstr>
      <vt:lpstr>DMA Latency: 2 transfers</vt:lpstr>
      <vt:lpstr>DMA and Bus occupation</vt:lpstr>
      <vt:lpstr>Watchdogs (IWDG / WWDG)</vt:lpstr>
      <vt:lpstr>WWDG features</vt:lpstr>
      <vt:lpstr>IWDG features</vt:lpstr>
      <vt:lpstr>EXTI Features</vt:lpstr>
      <vt:lpstr>GPIO features</vt:lpstr>
      <vt:lpstr>General-Purpose I/Os (GPIO)</vt:lpstr>
      <vt:lpstr>GPIO Configuration Modes</vt:lpstr>
      <vt:lpstr>Alternate Functions features</vt:lpstr>
      <vt:lpstr>Atomic operations - BSRR and BRR</vt:lpstr>
      <vt:lpstr>Hands-On: Black Box to LED Blink  in Five Easy Steps!  </vt:lpstr>
      <vt:lpstr>Board Check</vt:lpstr>
      <vt:lpstr>Run STM32CubeMX</vt:lpstr>
      <vt:lpstr>Step 1: Create New Project </vt:lpstr>
      <vt:lpstr>Step 2: Pin Configuration</vt:lpstr>
      <vt:lpstr>Step 3: Generate Source Code </vt:lpstr>
      <vt:lpstr>Step 4: Toggle The LED</vt:lpstr>
      <vt:lpstr>Step 5: Build the Project</vt:lpstr>
      <vt:lpstr>Oops</vt:lpstr>
      <vt:lpstr>Step 6(if needed): Configure STLink</vt:lpstr>
    </vt:vector>
  </TitlesOfParts>
  <Company>ST Microelectronics</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bruno.montanari@st.com</dc:creator>
  <cp:lastModifiedBy>Bruno Fontes MONTANARI</cp:lastModifiedBy>
  <cp:revision>1404</cp:revision>
  <cp:lastPrinted>2015-08-10T13:22:10Z</cp:lastPrinted>
  <dcterms:created xsi:type="dcterms:W3CDTF">2013-02-06T10:17:44Z</dcterms:created>
  <dcterms:modified xsi:type="dcterms:W3CDTF">2015-10-13T10:58:44Z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0x0101002A5E382B78C3D04E9E350082AB797952</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y fmtid="{D5CDD505-2E9C-101B-9397-08002B2CF9AE}" pid="6" name="PublishingExpirationDate">
    <vt:lpwstr/>
  </property>
  <property fmtid="{D5CDD505-2E9C-101B-9397-08002B2CF9AE}" pid="7" name="PublishingStartDate">
    <vt:lpwstr/>
  </property>
</Properties>
</file>